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38"/>
  </p:notesMasterIdLst>
  <p:handoutMasterIdLst>
    <p:handoutMasterId r:id="rId39"/>
  </p:handoutMasterIdLst>
  <p:sldIdLst>
    <p:sldId id="568" r:id="rId2"/>
    <p:sldId id="982" r:id="rId3"/>
    <p:sldId id="997" r:id="rId4"/>
    <p:sldId id="476" r:id="rId5"/>
    <p:sldId id="1026" r:id="rId6"/>
    <p:sldId id="697" r:id="rId7"/>
    <p:sldId id="698" r:id="rId8"/>
    <p:sldId id="962" r:id="rId9"/>
    <p:sldId id="818" r:id="rId10"/>
    <p:sldId id="855" r:id="rId11"/>
    <p:sldId id="934" r:id="rId12"/>
    <p:sldId id="656" r:id="rId13"/>
    <p:sldId id="1002" r:id="rId14"/>
    <p:sldId id="1012" r:id="rId15"/>
    <p:sldId id="1004" r:id="rId16"/>
    <p:sldId id="1010" r:id="rId17"/>
    <p:sldId id="1016" r:id="rId18"/>
    <p:sldId id="1014" r:id="rId19"/>
    <p:sldId id="1015" r:id="rId20"/>
    <p:sldId id="1017" r:id="rId21"/>
    <p:sldId id="1018" r:id="rId22"/>
    <p:sldId id="1021" r:id="rId23"/>
    <p:sldId id="1019" r:id="rId24"/>
    <p:sldId id="1011" r:id="rId25"/>
    <p:sldId id="1008" r:id="rId26"/>
    <p:sldId id="1006" r:id="rId27"/>
    <p:sldId id="1009" r:id="rId28"/>
    <p:sldId id="1022" r:id="rId29"/>
    <p:sldId id="1013" r:id="rId30"/>
    <p:sldId id="963" r:id="rId31"/>
    <p:sldId id="1007" r:id="rId32"/>
    <p:sldId id="1024" r:id="rId33"/>
    <p:sldId id="1020" r:id="rId34"/>
    <p:sldId id="1025" r:id="rId35"/>
    <p:sldId id="1023" r:id="rId36"/>
    <p:sldId id="495" r:id="rId37"/>
  </p:sldIdLst>
  <p:sldSz cx="9144000" cy="5143500" type="screen16x9"/>
  <p:notesSz cx="6794500" cy="9906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80"/>
    <a:srgbClr val="DEE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8" autoAdjust="0"/>
    <p:restoredTop sz="99053" autoAdjust="0"/>
  </p:normalViewPr>
  <p:slideViewPr>
    <p:cSldViewPr>
      <p:cViewPr varScale="1">
        <p:scale>
          <a:sx n="144" d="100"/>
          <a:sy n="144" d="100"/>
        </p:scale>
        <p:origin x="120" y="10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850D-6ABB-474A-AA68-B4C145987179}" type="datetimeFigureOut">
              <a:rPr lang="de-DE" smtClean="0"/>
              <a:pPr/>
              <a:t>30.11.20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1D2A2-90C2-4798-A2E7-B89BEBE67B6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12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B794F-0B39-4B69-8F3C-CA33D4A32B5C}" type="datetimeFigureOut">
              <a:rPr lang="de-DE" smtClean="0"/>
              <a:pPr/>
              <a:t>30.11.20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2950"/>
            <a:ext cx="6604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39D8A-B865-4BAD-86C0-C8C7EC6D066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01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" y="742950"/>
            <a:ext cx="6604000" cy="37147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SGB IX in anderer Form gilt schon heute.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39D8A-B865-4BAD-86C0-C8C7EC6D066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273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" y="742950"/>
            <a:ext cx="6604000" cy="37147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39D8A-B865-4BAD-86C0-C8C7EC6D066E}" type="slidenum">
              <a:rPr lang="de-DE" smtClean="0"/>
              <a:pPr/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415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D76A6D-72C5-4057-A9ED-CCA3F8AF4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82D8796-E2DB-4818-B138-220AD81F4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B16AFA-45C4-4F41-BC59-FDFB54D1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E683-873C-440A-9BF8-6DC6EE3FC44A}" type="datetime1">
              <a:rPr lang="de-DE" smtClean="0"/>
              <a:pPr/>
              <a:t>30.11.20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721E6F-C50C-456F-A3F1-669CE6D6F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Christoph Grünenwald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208913-04DC-4EC5-BA67-33AE04BAC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094A1FC-DDE8-4615-AF7B-FA0209B8D82A}"/>
              </a:ext>
            </a:extLst>
          </p:cNvPr>
          <p:cNvSpPr/>
          <p:nvPr userDrawn="1"/>
        </p:nvSpPr>
        <p:spPr>
          <a:xfrm>
            <a:off x="-108520" y="796106"/>
            <a:ext cx="9546471" cy="3505622"/>
          </a:xfrm>
          <a:prstGeom prst="rect">
            <a:avLst/>
          </a:prstGeom>
          <a:solidFill>
            <a:srgbClr val="00448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765F8FA-EFBF-439A-B018-04E954CE46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335" y="3172370"/>
            <a:ext cx="1950128" cy="86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11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A9B2F3-7CC7-4EC4-8A54-B4A35F77C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CB876AA-0780-4C7D-BA32-9409696F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D5AF24-1B6B-49B6-B615-39EB42E5B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8213-B05F-439C-BA58-611C1843599A}" type="datetime1">
              <a:rPr lang="de-DE" smtClean="0"/>
              <a:pPr/>
              <a:t>30.11.20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4E55B9-BA4B-4AD1-8CC7-070C6B44F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Christoph Grünenwald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EAD257-BA27-4B11-AA54-DC2DB47AE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94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E828D3A-3690-470A-B9FF-3C3D7DC48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14D5E7-B53F-4CD0-A1C0-64E54A655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DB701A-C00B-4A8B-B7AB-55CAB4F0F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7A80-48E5-4B3D-8E5C-83D831EA6CEB}" type="datetime1">
              <a:rPr lang="de-DE" smtClean="0"/>
              <a:pPr/>
              <a:t>30.11.20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AE378F-D1AF-485B-B0A4-AD264FBF5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Christoph Grünenwald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8F2386-9A70-4C40-98AC-6AB0E4472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298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10ED111-6F78-4354-9C57-E471E8B811B2}"/>
              </a:ext>
            </a:extLst>
          </p:cNvPr>
          <p:cNvSpPr/>
          <p:nvPr userDrawn="1"/>
        </p:nvSpPr>
        <p:spPr>
          <a:xfrm>
            <a:off x="0" y="0"/>
            <a:ext cx="623392" cy="5218044"/>
          </a:xfrm>
          <a:prstGeom prst="rect">
            <a:avLst/>
          </a:prstGeom>
          <a:solidFill>
            <a:srgbClr val="00448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7E41E70D-3BDB-48AE-BA1C-DD78E4C9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59930" y="4695805"/>
            <a:ext cx="2057400" cy="273844"/>
          </a:xfrm>
          <a:ln>
            <a:noFill/>
          </a:ln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185A146-C09E-4B25-8C0A-C84B184E223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5D24039-D28B-47ED-A1EE-A7ACED05145E}"/>
              </a:ext>
            </a:extLst>
          </p:cNvPr>
          <p:cNvSpPr txBox="1"/>
          <p:nvPr userDrawn="1"/>
        </p:nvSpPr>
        <p:spPr>
          <a:xfrm>
            <a:off x="3635896" y="4731990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>
                    <a:lumMod val="50000"/>
                  </a:schemeClr>
                </a:solidFill>
                <a:latin typeface="Black Label Light" panose="00000400000000000000" pitchFamily="2" charset="0"/>
              </a:rPr>
              <a:t>Christoph Grünenwald</a:t>
            </a:r>
          </a:p>
        </p:txBody>
      </p:sp>
    </p:spTree>
    <p:extLst>
      <p:ext uri="{BB962C8B-B14F-4D97-AF65-F5344CB8AC3E}">
        <p14:creationId xmlns:p14="http://schemas.microsoft.com/office/powerpoint/2010/main" val="12697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8382-721C-7B41-AB99-69D17302EA2F}" type="datetime1">
              <a:rPr lang="de-DE" smtClean="0"/>
              <a:t>30.11.20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0CD9-BB3B-BD40-AB06-4C57A9EFD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457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8382-721C-7B41-AB99-69D17302EA2F}" type="datetime1">
              <a:rPr lang="de-DE" smtClean="0"/>
              <a:t>30.11.20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0CD9-BB3B-BD40-AB06-4C57A9EFDA84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370801" y="977165"/>
            <a:ext cx="7377113" cy="390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350" b="1" i="0">
                <a:latin typeface="+mj-lt"/>
              </a:defRPr>
            </a:lvl1pPr>
          </a:lstStyle>
          <a:p>
            <a:r>
              <a:rPr lang="de-DE" sz="1350" b="1" i="0" dirty="0">
                <a:solidFill>
                  <a:schemeClr val="tx1"/>
                </a:solidFill>
                <a:latin typeface="Arial"/>
                <a:cs typeface="Arial"/>
              </a:rPr>
              <a:t>H2 (</a:t>
            </a:r>
            <a:r>
              <a:rPr lang="de-DE" sz="1500" b="1" i="0" dirty="0">
                <a:solidFill>
                  <a:schemeClr val="tx1"/>
                </a:solidFill>
                <a:latin typeface="Arial"/>
                <a:cs typeface="Arial"/>
              </a:rPr>
              <a:t>optional</a:t>
            </a:r>
            <a:r>
              <a:rPr lang="de-DE" sz="1350" b="1" i="0" dirty="0">
                <a:solidFill>
                  <a:schemeClr val="tx1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371476" y="1600201"/>
            <a:ext cx="7377113" cy="2810568"/>
          </a:xfrm>
          <a:prstGeom prst="rect">
            <a:avLst/>
          </a:prstGeom>
        </p:spPr>
        <p:txBody>
          <a:bodyPr vert="horz"/>
          <a:lstStyle>
            <a:lvl1pPr marL="214313" indent="-214313">
              <a:buFont typeface="Arial"/>
              <a:buChar char="•"/>
              <a:defRPr sz="1050"/>
            </a:lvl1pPr>
          </a:lstStyle>
          <a:p>
            <a:pPr marL="214313" indent="-214313">
              <a:buFont typeface="Arial"/>
              <a:buChar char="•"/>
            </a:pPr>
            <a:r>
              <a:rPr lang="de-DE" sz="1200" dirty="0"/>
              <a:t>Aufzählung und Fließtexte</a:t>
            </a:r>
          </a:p>
        </p:txBody>
      </p:sp>
    </p:spTree>
    <p:extLst>
      <p:ext uri="{BB962C8B-B14F-4D97-AF65-F5344CB8AC3E}">
        <p14:creationId xmlns:p14="http://schemas.microsoft.com/office/powerpoint/2010/main" val="227780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A5204-9825-40ED-AD06-F352C1775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0C9DFE-6B6E-4341-9F63-4C326492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8FEACE-E506-42C4-AFF5-62A35F4BC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34F7-24F6-403D-8DB8-432458BEEEFA}" type="datetime1">
              <a:rPr lang="de-DE" smtClean="0"/>
              <a:pPr/>
              <a:t>30.11.20</a:t>
            </a:fld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A044B3-5098-48D2-AF1C-D4A050F14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687266E-82E1-4598-BA30-154A3229349E}"/>
              </a:ext>
            </a:extLst>
          </p:cNvPr>
          <p:cNvSpPr/>
          <p:nvPr userDrawn="1"/>
        </p:nvSpPr>
        <p:spPr>
          <a:xfrm>
            <a:off x="0" y="0"/>
            <a:ext cx="623392" cy="5218044"/>
          </a:xfrm>
          <a:prstGeom prst="rect">
            <a:avLst/>
          </a:prstGeom>
          <a:solidFill>
            <a:srgbClr val="00448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DBF5D84-6305-4304-AA1E-27495A45C875}"/>
              </a:ext>
            </a:extLst>
          </p:cNvPr>
          <p:cNvSpPr txBox="1"/>
          <p:nvPr userDrawn="1"/>
        </p:nvSpPr>
        <p:spPr>
          <a:xfrm>
            <a:off x="3563888" y="4789406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>
                    <a:lumMod val="50000"/>
                  </a:schemeClr>
                </a:solidFill>
                <a:latin typeface="Black Label Light" panose="00000400000000000000" pitchFamily="2" charset="0"/>
              </a:rPr>
              <a:t>Christoph Grünenwald</a:t>
            </a:r>
          </a:p>
        </p:txBody>
      </p:sp>
    </p:spTree>
    <p:extLst>
      <p:ext uri="{BB962C8B-B14F-4D97-AF65-F5344CB8AC3E}">
        <p14:creationId xmlns:p14="http://schemas.microsoft.com/office/powerpoint/2010/main" val="3195869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63A5D2-FF87-4B11-B1D2-9909CC379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6052EB-FB1C-411A-9C74-B6858D4F0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CC45C5-A1BB-4B25-81D9-4942C1AAE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F145-AB5A-4A72-819C-5CB160F7F101}" type="datetime1">
              <a:rPr lang="de-DE" smtClean="0"/>
              <a:pPr/>
              <a:t>30.11.20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411FC8-8F0B-463E-9191-B27B2FAD9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Christoph Grünenwald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5C9FCA-A021-4779-8C1A-64384689C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009D786-F33E-48CC-849A-11F77DCE90A0}"/>
              </a:ext>
            </a:extLst>
          </p:cNvPr>
          <p:cNvSpPr/>
          <p:nvPr userDrawn="1"/>
        </p:nvSpPr>
        <p:spPr>
          <a:xfrm>
            <a:off x="-1" y="3219822"/>
            <a:ext cx="9144001" cy="2214246"/>
          </a:xfrm>
          <a:prstGeom prst="rect">
            <a:avLst/>
          </a:prstGeom>
          <a:solidFill>
            <a:srgbClr val="00448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A865837-0853-4132-A422-983092037814}"/>
              </a:ext>
            </a:extLst>
          </p:cNvPr>
          <p:cNvSpPr/>
          <p:nvPr userDrawn="1"/>
        </p:nvSpPr>
        <p:spPr>
          <a:xfrm>
            <a:off x="-108520" y="303498"/>
            <a:ext cx="9288000" cy="47718"/>
          </a:xfrm>
          <a:prstGeom prst="rect">
            <a:avLst/>
          </a:prstGeom>
          <a:solidFill>
            <a:srgbClr val="00448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A39223D-1D76-40FB-96E6-CB3FEABC79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50" y="3651870"/>
            <a:ext cx="2682298" cy="118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5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199DF7-E6F1-4029-80B8-A83269F20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D2C021-EAFD-48B6-8470-3018E49C0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50237DC-555B-4E26-96C3-CF1C41F50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F9BB3A-841A-4F6B-9B7C-6CD0A0D33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D4077-59FE-4C76-8F74-C773000FDB19}" type="datetime1">
              <a:rPr lang="de-DE" smtClean="0"/>
              <a:pPr/>
              <a:t>30.11.20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678A26A-F2C7-40B3-B70B-4339F72F3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Christoph Grünenwald</a:t>
            </a:r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B6BFFA-4A4D-4B34-82DE-AF62A3AD6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21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48D299-3860-42DF-B7C2-C052E65DB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37EEF4-93FE-43B9-BFCD-1654C539E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F91BBB-C352-41AD-AF84-D08FCFF4C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7917CB-AE3E-4552-A25A-9F51F8ECB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3EFE122-0C70-44A8-A309-2B3FD9CB2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34A2442-B43A-43E2-8DC8-F292B4D8E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9458-AE94-48E7-894E-7080CE787083}" type="datetime1">
              <a:rPr lang="de-DE" smtClean="0"/>
              <a:pPr/>
              <a:t>30.11.20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9DB78AE-7A65-402C-89BE-E8E1EFC15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Christoph Grünenwald</a:t>
            </a: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1A7EA6C-98DD-4ABE-AF8A-39E18FE52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7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AF0FF5-70F8-4FA0-A1D5-2A265A7C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7AAA969-D06A-4118-97E2-A294A05A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EA82D-8A67-478A-8826-67738FB4C2A9}" type="datetime1">
              <a:rPr lang="de-DE" smtClean="0"/>
              <a:pPr/>
              <a:t>30.11.20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30F34BC-8A15-4416-AD93-C014B4A4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Christoph Grünenwald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0838430-4EBD-4E19-9972-F7D36CA7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36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B88B569-E25B-47E2-BD71-8A9AF8E53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F001-9A38-49A5-965C-55490ED589B7}" type="datetime1">
              <a:rPr lang="de-DE" smtClean="0"/>
              <a:pPr/>
              <a:t>30.11.20</a:t>
            </a:fld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7C9EFB6-D19D-4AB3-878F-3ED06CE8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Christoph Grünenwald</a:t>
            </a: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159EF5F-8FCF-4FBD-8CE3-D1F87446B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11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450B7-13C7-4ADB-919C-0CB44190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9A7204-3AE9-41BF-9755-1FEA2B55C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4BA234-B2A9-4EF8-B049-AA16461AA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262BC4-5F16-42E0-948C-542080706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CD1D-53F0-4C47-9414-8E188A12A54A}" type="datetime1">
              <a:rPr lang="de-DE" smtClean="0"/>
              <a:pPr/>
              <a:t>30.11.20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83CB47-D114-4CAC-9DE3-9A0C66408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Christoph Grünenwald</a:t>
            </a:r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88F6CE-9228-40D6-88B1-AB6C8A7C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79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8B3933-FE18-4C85-884A-224F268D9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506AD4C-2038-4A39-89AA-5BE9FD496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9DF40A-B2EF-4217-9747-205349970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B59AB6-AFFF-4439-97F1-96BA6DB45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8A8A-FEDC-4A8D-9BBC-59AAC5F59EBA}" type="datetime1">
              <a:rPr lang="de-DE" smtClean="0"/>
              <a:pPr/>
              <a:t>30.11.20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5459591-80B2-4E64-BF52-5A44251F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Christoph Grünenwald</a:t>
            </a:r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11E6DC-9391-4BFB-A9A9-52E51598B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03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96F8439-3B4F-4C60-A633-E6EEF65D8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48D0B3-6FF6-4D32-9017-2EB3EE90B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8A7004-4047-4052-A306-5A8184426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E8A1A-9C34-4F01-B69D-A9C3EB6D9B26}" type="datetime1">
              <a:rPr lang="de-DE" smtClean="0"/>
              <a:pPr/>
              <a:t>30.11.20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158194-6603-4CAB-A144-78EA8E2E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Christoph Grünenwald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B2AAA6-F0A6-4DA1-91C0-30E3A8076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9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5D2B09-02E4-F54D-81EA-9C8BA5022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00" y="987574"/>
            <a:ext cx="9001000" cy="2139553"/>
          </a:xfrm>
        </p:spPr>
        <p:txBody>
          <a:bodyPr>
            <a:noAutofit/>
          </a:bodyPr>
          <a:lstStyle/>
          <a:p>
            <a:pPr algn="ctr"/>
            <a:r>
              <a:rPr lang="de-D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44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Auswirkungen der SGB VIII-Reform </a:t>
            </a:r>
            <a:br>
              <a:rPr lang="de-D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44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de-D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44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auf die Schnittstelle </a:t>
            </a:r>
            <a:br>
              <a:rPr lang="de-D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44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de-DE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44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Eingliederungshilfe – Kinder- und Jugendhilfe </a:t>
            </a:r>
            <a:endParaRPr lang="de-DE" sz="4400" b="1" dirty="0">
              <a:latin typeface="+mn-lt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F028F07C-3E60-4EDD-B5F4-76F65E2662FD}"/>
              </a:ext>
            </a:extLst>
          </p:cNvPr>
          <p:cNvSpPr txBox="1">
            <a:spLocks/>
          </p:cNvSpPr>
          <p:nvPr/>
        </p:nvSpPr>
        <p:spPr>
          <a:xfrm>
            <a:off x="1835696" y="4461960"/>
            <a:ext cx="9144000" cy="1241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DE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18FF17-4C4B-4622-BF62-E7845FD1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682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9DCCE2-FED3-5342-BA74-77831F451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772" y="273845"/>
            <a:ext cx="7886700" cy="994172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Grundsätzliches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6478B2-545C-374E-8AD9-168B0525D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252462"/>
            <a:ext cx="7886700" cy="3263504"/>
          </a:xfrm>
        </p:spPr>
        <p:txBody>
          <a:bodyPr>
            <a:noAutofit/>
          </a:bodyPr>
          <a:lstStyle/>
          <a:p>
            <a:r>
              <a:rPr lang="de-D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Leistungskatalog des Teils 1 begrenzt im Rahmen des Verweises § 35a Abs. 3 SGB VIII und der Weiterverweisungen</a:t>
            </a:r>
          </a:p>
          <a:p>
            <a:r>
              <a:rPr lang="de-D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Leistungen müssen auf Kinder und Jugendliche mit seelischer Behinderung anwendbar sein und im SGB VIII dürfen keine abweichenden Regelungen bestehen</a:t>
            </a:r>
          </a:p>
          <a:p>
            <a:r>
              <a:rPr lang="de-D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Bisheriger </a:t>
            </a:r>
            <a:r>
              <a:rPr lang="de-DE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offener Leistungskatalog der §§ 54 ff. SGB XII bleibt im neuen SGB IX erhalten, wird aber grundlegend überarbeitet, d.h. neu definiert, beschrieben, strukturiert und konkreter gefasst.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541E3C-73E9-DE4A-AC8D-64FD9E035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49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200" dirty="0"/>
              <a:t>Neue Leistungsgruppen</a:t>
            </a:r>
          </a:p>
          <a:p>
            <a:r>
              <a:rPr lang="de-DE" sz="3200" dirty="0"/>
              <a:t>Bisher nicht geregelte Leistungen wurden im Gesetz hinterlegt ( z.B. Assistenzleistungen nach § 78 SGB IX)</a:t>
            </a:r>
          </a:p>
          <a:p>
            <a:r>
              <a:rPr lang="de-DE" sz="3200" dirty="0"/>
              <a:t>Pauschale Geldleistung nach § 116 SGB IX</a:t>
            </a:r>
          </a:p>
          <a:p>
            <a:r>
              <a:rPr lang="de-DE" sz="3200" dirty="0"/>
              <a:t>Gemeinsame Leistungserbringung („Pooling“) bei einigen Leistungen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/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Einige Neuheiten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255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F3D4C-F006-6142-A847-C36F48C0D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97074"/>
            <a:ext cx="6858000" cy="1790700"/>
          </a:xfrm>
        </p:spPr>
        <p:txBody>
          <a:bodyPr>
            <a:normAutofit/>
          </a:bodyPr>
          <a:lstStyle/>
          <a:p>
            <a:r>
              <a:rPr lang="de-DE" sz="6000" b="1" dirty="0">
                <a:solidFill>
                  <a:schemeClr val="bg1"/>
                </a:solidFill>
                <a:latin typeface="+mn-lt"/>
              </a:rPr>
              <a:t>KJSG</a:t>
            </a:r>
          </a:p>
        </p:txBody>
      </p:sp>
    </p:spTree>
    <p:extLst>
      <p:ext uri="{BB962C8B-B14F-4D97-AF65-F5344CB8AC3E}">
        <p14:creationId xmlns:p14="http://schemas.microsoft.com/office/powerpoint/2010/main" val="281604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400" dirty="0"/>
              <a:t>Grundlage = </a:t>
            </a:r>
          </a:p>
          <a:p>
            <a:r>
              <a:rPr lang="de-DE" sz="3400" dirty="0"/>
              <a:t>ehem. KJSG </a:t>
            </a:r>
          </a:p>
          <a:p>
            <a:r>
              <a:rPr lang="de-DE" sz="3400" dirty="0"/>
              <a:t>„Mitreden – </a:t>
            </a:r>
            <a:r>
              <a:rPr lang="de-DE" sz="3400" dirty="0" err="1"/>
              <a:t>Mitgestalten</a:t>
            </a:r>
            <a:r>
              <a:rPr lang="de-DE" sz="3400" dirty="0"/>
              <a:t>“ </a:t>
            </a:r>
          </a:p>
          <a:p>
            <a:r>
              <a:rPr lang="de-DE" sz="3400" dirty="0"/>
              <a:t>Wissenschaftliche Auswertungen</a:t>
            </a:r>
          </a:p>
          <a:p>
            <a:endParaRPr lang="de-DE" sz="3400" dirty="0"/>
          </a:p>
          <a:p>
            <a:r>
              <a:rPr lang="de-DE" sz="3400" dirty="0"/>
              <a:t>Verkündung für nächstes Frühjahr geplant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Kinder- und </a:t>
            </a:r>
            <a:r>
              <a:rPr lang="de-DE" sz="4000" b="1" dirty="0" err="1">
                <a:solidFill>
                  <a:srgbClr val="004480"/>
                </a:solidFill>
                <a:latin typeface="+mn-lt"/>
              </a:rPr>
              <a:t>Jugendstärkungsgesetz</a:t>
            </a:r>
            <a:r>
              <a:rPr lang="de-DE" sz="4000" b="1" dirty="0">
                <a:solidFill>
                  <a:srgbClr val="004480"/>
                </a:solidFill>
                <a:latin typeface="+mn-lt"/>
              </a:rPr>
              <a:t> (KJSG)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544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F3D4C-F006-6142-A847-C36F48C0D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97074"/>
            <a:ext cx="6858000" cy="1790700"/>
          </a:xfrm>
        </p:spPr>
        <p:txBody>
          <a:bodyPr>
            <a:normAutofit/>
          </a:bodyPr>
          <a:lstStyle/>
          <a:p>
            <a:r>
              <a:rPr lang="de-DE" sz="6000" b="1" dirty="0">
                <a:solidFill>
                  <a:schemeClr val="bg1"/>
                </a:solidFill>
                <a:latin typeface="+mn-lt"/>
              </a:rPr>
              <a:t>Inklusive Lösung</a:t>
            </a:r>
          </a:p>
        </p:txBody>
      </p:sp>
    </p:spTree>
    <p:extLst>
      <p:ext uri="{BB962C8B-B14F-4D97-AF65-F5344CB8AC3E}">
        <p14:creationId xmlns:p14="http://schemas.microsoft.com/office/powerpoint/2010/main" val="862378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700" dirty="0"/>
              <a:t>Stufe 1: </a:t>
            </a:r>
            <a:r>
              <a:rPr lang="de-DE" sz="3700" dirty="0" err="1"/>
              <a:t>Inkrafttreten</a:t>
            </a:r>
            <a:r>
              <a:rPr lang="de-DE" sz="3700" dirty="0"/>
              <a:t> nach Verkündung des KJSG</a:t>
            </a:r>
          </a:p>
          <a:p>
            <a:r>
              <a:rPr lang="de-DE" sz="3700" dirty="0"/>
              <a:t>Stufe 2: </a:t>
            </a:r>
            <a:r>
              <a:rPr lang="de-DE" sz="3700" dirty="0" err="1"/>
              <a:t>Inkrafttreten</a:t>
            </a:r>
            <a:r>
              <a:rPr lang="de-DE" sz="3700" dirty="0"/>
              <a:t> am 01.01.2024; </a:t>
            </a:r>
            <a:r>
              <a:rPr lang="de-DE" sz="3700" dirty="0" err="1"/>
              <a:t>Außerkrafttreten</a:t>
            </a:r>
            <a:r>
              <a:rPr lang="de-DE" sz="3700" dirty="0"/>
              <a:t> am 31.12.2027</a:t>
            </a:r>
          </a:p>
          <a:p>
            <a:r>
              <a:rPr lang="de-DE" sz="3700" dirty="0"/>
              <a:t>Stufe 3: </a:t>
            </a:r>
            <a:r>
              <a:rPr lang="de-DE" sz="3700" dirty="0" err="1"/>
              <a:t>Inkrafttreten</a:t>
            </a:r>
            <a:r>
              <a:rPr lang="de-DE" sz="3700" dirty="0"/>
              <a:t> am 01.01.2028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/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Inklusive Lösung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60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067699"/>
            <a:ext cx="7886700" cy="3565024"/>
          </a:xfrm>
        </p:spPr>
        <p:txBody>
          <a:bodyPr>
            <a:noAutofit/>
          </a:bodyPr>
          <a:lstStyle/>
          <a:p>
            <a:r>
              <a:rPr lang="de-DE" sz="2300" dirty="0"/>
              <a:t>Verankerung des Leitgedankens der </a:t>
            </a:r>
            <a:r>
              <a:rPr lang="de-DE" sz="2300" dirty="0" err="1"/>
              <a:t>Inklusion</a:t>
            </a:r>
            <a:r>
              <a:rPr lang="de-DE" sz="2300" dirty="0"/>
              <a:t> im SGB VIII (sowohl insgesamt als auch bei einzelnen Aufgaben)</a:t>
            </a:r>
          </a:p>
          <a:p>
            <a:r>
              <a:rPr lang="de-DE" sz="2300" dirty="0"/>
              <a:t>Zusammenarbeit bei Zuständigkeitsübergang (§ 36b SGB VIII-E)</a:t>
            </a:r>
          </a:p>
          <a:p>
            <a:r>
              <a:rPr lang="de-DE" sz="2300" dirty="0"/>
              <a:t>Beteiligung am </a:t>
            </a:r>
            <a:r>
              <a:rPr lang="de-DE" sz="2300" dirty="0" err="1"/>
              <a:t>Hilfeplanverfahren</a:t>
            </a:r>
            <a:r>
              <a:rPr lang="de-DE" sz="2300" dirty="0"/>
              <a:t> (§ 36 Abs. 3 S. 2 SGB VIII-E)</a:t>
            </a:r>
          </a:p>
          <a:p>
            <a:r>
              <a:rPr lang="de-DE" sz="2300" dirty="0"/>
              <a:t>Beratende Teilnahme des Trägers der öffentlichen Jugendhilfe am </a:t>
            </a:r>
            <a:r>
              <a:rPr lang="de-DE" sz="2300" dirty="0" err="1"/>
              <a:t>Gesamtplanverfahren</a:t>
            </a:r>
            <a:r>
              <a:rPr lang="de-DE" sz="2300" dirty="0"/>
              <a:t> (§ 117 Abs. 6 SGB IX-E)</a:t>
            </a:r>
          </a:p>
          <a:p>
            <a:r>
              <a:rPr lang="de-DE" sz="2300" dirty="0"/>
              <a:t>Vorschlagsrecht zur Durchführung einer </a:t>
            </a:r>
            <a:r>
              <a:rPr lang="de-DE" sz="2300" dirty="0" err="1"/>
              <a:t>Gesamtplankonferenz</a:t>
            </a:r>
            <a:r>
              <a:rPr lang="de-DE" sz="2300" dirty="0"/>
              <a:t> für den Träger der öffentlichen Jugendhilfe (§ 119 Abs. 1 S. 2 SGB IX-E)</a:t>
            </a:r>
          </a:p>
          <a:p>
            <a:r>
              <a:rPr lang="de-DE" sz="2300" dirty="0"/>
              <a:t>Einführung von § 10a SGB VIII – Beratung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Stufe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746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200" dirty="0"/>
              <a:t>Allgemeine Verpflichtung zur Zusammenarbeit mit anderen Sozialleistungsträgern (§ 36b Abs. 1, 2 SGB VIII-E)</a:t>
            </a:r>
          </a:p>
          <a:p>
            <a:r>
              <a:rPr lang="de-DE" sz="3200" dirty="0"/>
              <a:t>Besondere Verpflichtung zur Zusammenarbeit mit Träger der Eingliederungshilfe (§ 36b Abs. 3 SGB VIII)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>
            <a:noAutofit/>
          </a:bodyPr>
          <a:lstStyle/>
          <a:p>
            <a:r>
              <a:rPr lang="de-DE" sz="3500" b="1" dirty="0">
                <a:solidFill>
                  <a:srgbClr val="004480"/>
                </a:solidFill>
                <a:latin typeface="+mn-lt"/>
              </a:rPr>
              <a:t>Zusammenarbeit bei Zuständigkeitsübergang (§ 36b SGB VIII-E)</a:t>
            </a:r>
            <a:endParaRPr lang="de-DE" sz="3500" dirty="0"/>
          </a:p>
        </p:txBody>
      </p:sp>
    </p:spTree>
    <p:extLst>
      <p:ext uri="{BB962C8B-B14F-4D97-AF65-F5344CB8AC3E}">
        <p14:creationId xmlns:p14="http://schemas.microsoft.com/office/powerpoint/2010/main" val="102861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2800" dirty="0"/>
              <a:t>Verpflichtende rechtzeitige Einbindung in </a:t>
            </a:r>
            <a:r>
              <a:rPr lang="de-DE" sz="2800" dirty="0" err="1"/>
              <a:t>Hilfeplanverfahren</a:t>
            </a:r>
            <a:r>
              <a:rPr lang="de-DE" sz="2800" dirty="0"/>
              <a:t> (§ 36b Abs. 1 S. 1 SGB VIII-E)</a:t>
            </a:r>
          </a:p>
          <a:p>
            <a:r>
              <a:rPr lang="de-DE" sz="2800" dirty="0"/>
              <a:t>Vereinbarungen zum Zuständigkeitsübergang (§ 36b Abs. 2 SGB VIII-E) </a:t>
            </a:r>
          </a:p>
          <a:p>
            <a:r>
              <a:rPr lang="de-DE" sz="2800" dirty="0"/>
              <a:t>Insbesondere über Zeitpunkt des Zuständigkeitsübergangs und Zielsetzungen der Leistungsgewährung</a:t>
            </a:r>
          </a:p>
          <a:p>
            <a:r>
              <a:rPr lang="de-DE" sz="2800" dirty="0" err="1"/>
              <a:t>Teilhabeplan</a:t>
            </a:r>
            <a:r>
              <a:rPr lang="de-DE" sz="2800" dirty="0"/>
              <a:t> zu berücksichtigen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>
            <a:noAutofit/>
          </a:bodyPr>
          <a:lstStyle/>
          <a:p>
            <a:r>
              <a:rPr lang="de-DE" sz="4100" b="1" dirty="0">
                <a:solidFill>
                  <a:srgbClr val="004480"/>
                </a:solidFill>
                <a:latin typeface="+mn-lt"/>
              </a:rPr>
              <a:t>Zusammenarbeit mit anderen Sozialleistungsträgern</a:t>
            </a:r>
            <a:endParaRPr lang="de-DE" sz="4100" dirty="0"/>
          </a:p>
        </p:txBody>
      </p:sp>
    </p:spTree>
    <p:extLst>
      <p:ext uri="{BB962C8B-B14F-4D97-AF65-F5344CB8AC3E}">
        <p14:creationId xmlns:p14="http://schemas.microsoft.com/office/powerpoint/2010/main" val="317150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2500" dirty="0"/>
              <a:t>Einbindung in Hilfeplan ein Jahr vor voraussichtlichem Zuständigkeitsübergang</a:t>
            </a:r>
          </a:p>
          <a:p>
            <a:r>
              <a:rPr lang="de-DE" sz="2500" dirty="0"/>
              <a:t>Übergangsplanungskonferenz spätestens sechs Monate vor voraussichtlichem Zuständigkeitsübergang</a:t>
            </a:r>
          </a:p>
          <a:p>
            <a:r>
              <a:rPr lang="de-DE" sz="2500" dirty="0"/>
              <a:t>Gemeinsame Prüfung der bedarfsdeckenden Leistung nach Zuständigkeitsübergang</a:t>
            </a:r>
          </a:p>
          <a:p>
            <a:r>
              <a:rPr lang="de-DE" sz="2500" dirty="0" err="1"/>
              <a:t>Teilhabeplan</a:t>
            </a:r>
            <a:r>
              <a:rPr lang="de-DE" sz="2500" dirty="0"/>
              <a:t> zu berücksichtigen</a:t>
            </a:r>
          </a:p>
          <a:p>
            <a:r>
              <a:rPr lang="de-DE" sz="2500" dirty="0"/>
              <a:t>Ergebnisse der Übergangsplanung fließen in Gesamtplan ein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>
            <a:noAutofit/>
          </a:bodyPr>
          <a:lstStyle/>
          <a:p>
            <a:r>
              <a:rPr lang="de-DE" b="1" dirty="0">
                <a:solidFill>
                  <a:srgbClr val="004480"/>
                </a:solidFill>
                <a:latin typeface="+mn-lt"/>
              </a:rPr>
              <a:t>Zusammenarbeit mit Träger der Eingliederungshilfe (§ 36b Abs. 3 SGB VIII-E)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332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1775123" y="1329613"/>
            <a:ext cx="8229600" cy="3319016"/>
          </a:xfrm>
        </p:spPr>
        <p:txBody>
          <a:bodyPr/>
          <a:lstStyle/>
          <a:p>
            <a:pPr marL="0" indent="0">
              <a:buNone/>
            </a:pPr>
            <a:endParaRPr lang="de-DE" altLang="de-DE" sz="3600" dirty="0"/>
          </a:p>
          <a:p>
            <a:pPr marL="0" indent="0">
              <a:buNone/>
            </a:pPr>
            <a:endParaRPr lang="de-DE" altLang="de-DE" sz="3600" dirty="0"/>
          </a:p>
          <a:p>
            <a:pPr marL="0" indent="0">
              <a:buNone/>
            </a:pPr>
            <a:r>
              <a:rPr lang="de-DE" altLang="de-DE" sz="3600" dirty="0"/>
              <a:t>christoph-gruenenwald@gmx.de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E04D84F-E1E2-4B34-91C0-F4E5F41ED4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4050" y="2499742"/>
            <a:ext cx="742950" cy="500063"/>
          </a:xfrm>
          <a:prstGeom prst="rect">
            <a:avLst/>
          </a:prstGeom>
        </p:spPr>
      </p:pic>
      <p:pic>
        <p:nvPicPr>
          <p:cNvPr id="2050" name="Picture 2" descr="\\Client\F$\Videos\letters-2794672_192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668" y="411510"/>
            <a:ext cx="7484771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669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200" dirty="0"/>
              <a:t>Verpflichtung zur Beteiligung anderer Sozialleistungsträger, Rehabilitationsträger usw.</a:t>
            </a:r>
          </a:p>
          <a:p>
            <a:r>
              <a:rPr lang="de-DE" sz="3200" dirty="0"/>
              <a:t>Soweit erforderlich zur Bedarfsfeststellung der zu gewährenden Art der Hilfe oder der notwendigen Leistungen nach Inhalt, Umfang und Dauer erforderlich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>
            <a:noAutofit/>
          </a:bodyPr>
          <a:lstStyle/>
          <a:p>
            <a:r>
              <a:rPr lang="de-DE" sz="3500" b="1" dirty="0">
                <a:solidFill>
                  <a:srgbClr val="004480"/>
                </a:solidFill>
                <a:latin typeface="+mn-lt"/>
              </a:rPr>
              <a:t>Beteiligung am </a:t>
            </a:r>
            <a:r>
              <a:rPr lang="de-DE" sz="3500" b="1" dirty="0" err="1">
                <a:solidFill>
                  <a:srgbClr val="004480"/>
                </a:solidFill>
                <a:latin typeface="+mn-lt"/>
              </a:rPr>
              <a:t>Hilfeplanverfahren</a:t>
            </a:r>
            <a:r>
              <a:rPr lang="de-DE" sz="3500" b="1" dirty="0">
                <a:solidFill>
                  <a:srgbClr val="004480"/>
                </a:solidFill>
                <a:latin typeface="+mn-lt"/>
              </a:rPr>
              <a:t> </a:t>
            </a:r>
            <a:br>
              <a:rPr lang="de-DE" sz="3500" b="1" dirty="0">
                <a:solidFill>
                  <a:srgbClr val="004480"/>
                </a:solidFill>
                <a:latin typeface="+mn-lt"/>
              </a:rPr>
            </a:br>
            <a:r>
              <a:rPr lang="de-DE" sz="3500" b="1" dirty="0">
                <a:solidFill>
                  <a:srgbClr val="004480"/>
                </a:solidFill>
                <a:latin typeface="+mn-lt"/>
              </a:rPr>
              <a:t>(§ 36 Abs. 3 S. 2 SGB VIII-E)</a:t>
            </a:r>
            <a:endParaRPr lang="de-DE" sz="3500" dirty="0"/>
          </a:p>
        </p:txBody>
      </p:sp>
    </p:spTree>
    <p:extLst>
      <p:ext uri="{BB962C8B-B14F-4D97-AF65-F5344CB8AC3E}">
        <p14:creationId xmlns:p14="http://schemas.microsoft.com/office/powerpoint/2010/main" val="294385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000" dirty="0"/>
              <a:t>Information des Trägers der öffentlichen Jugendhilfe durch Träger der Eingliederungshilfe mit Zustimmung der Personensorgeberechtigten des minderjährigen Leistungsberechtigten</a:t>
            </a:r>
          </a:p>
          <a:p>
            <a:r>
              <a:rPr lang="de-DE" sz="3000" dirty="0"/>
              <a:t>Beratende Teilnahme des örtlich zuständigen Trägers der öffentlichen Jugendhilfe, sofern zur Bedarfsfeststellung erforderlich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>
            <a:noAutofit/>
          </a:bodyPr>
          <a:lstStyle/>
          <a:p>
            <a:r>
              <a:rPr lang="de-DE" sz="3000" b="1" dirty="0">
                <a:solidFill>
                  <a:srgbClr val="004480"/>
                </a:solidFill>
                <a:latin typeface="+mn-lt"/>
              </a:rPr>
              <a:t>Beratende Teilnahme am </a:t>
            </a:r>
            <a:r>
              <a:rPr lang="de-DE" sz="3000" b="1" dirty="0" err="1">
                <a:solidFill>
                  <a:srgbClr val="004480"/>
                </a:solidFill>
                <a:latin typeface="+mn-lt"/>
              </a:rPr>
              <a:t>Gesamtplanverfahren</a:t>
            </a:r>
            <a:br>
              <a:rPr lang="de-DE" sz="3000" b="1" dirty="0">
                <a:solidFill>
                  <a:srgbClr val="004480"/>
                </a:solidFill>
                <a:latin typeface="+mn-lt"/>
              </a:rPr>
            </a:br>
            <a:r>
              <a:rPr lang="de-DE" sz="3000" b="1" dirty="0">
                <a:solidFill>
                  <a:srgbClr val="004480"/>
                </a:solidFill>
                <a:latin typeface="+mn-lt"/>
              </a:rPr>
              <a:t>(§§ 10a Abs. 3 SGB VIII-E, 117 Abs. 6 SGB IX-E)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87010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2900" dirty="0"/>
              <a:t>Abweichung in begründeten Ausnahmefällen (z.B. bei möglicher Verzögerung des </a:t>
            </a:r>
            <a:r>
              <a:rPr lang="de-DE" sz="2900" dirty="0" err="1"/>
              <a:t>Gesamtplanverfahrens</a:t>
            </a:r>
            <a:r>
              <a:rPr lang="de-DE" sz="2900" dirty="0"/>
              <a:t>)</a:t>
            </a:r>
          </a:p>
          <a:p>
            <a:r>
              <a:rPr lang="de-DE" sz="2900" dirty="0"/>
              <a:t>Teilnahme nicht als Rehabilitationsträger</a:t>
            </a:r>
          </a:p>
          <a:p>
            <a:r>
              <a:rPr lang="de-DE" sz="2900" dirty="0"/>
              <a:t>Aufklärung der Personensorgeberechtigten über die Rolle des Trägers der öffentlichen Jugendhilfe</a:t>
            </a:r>
          </a:p>
          <a:p>
            <a:r>
              <a:rPr lang="de-DE" sz="2900" dirty="0"/>
              <a:t>Unabhängig von </a:t>
            </a:r>
            <a:r>
              <a:rPr lang="de-DE" sz="2900" dirty="0" err="1"/>
              <a:t>Teilhabeplan</a:t>
            </a:r>
            <a:endParaRPr lang="de-DE" sz="29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>
            <a:noAutofit/>
          </a:bodyPr>
          <a:lstStyle/>
          <a:p>
            <a:r>
              <a:rPr lang="de-DE" sz="3000" b="1" dirty="0">
                <a:solidFill>
                  <a:srgbClr val="004480"/>
                </a:solidFill>
                <a:latin typeface="+mn-lt"/>
              </a:rPr>
              <a:t>Beratende Teilnahme am </a:t>
            </a:r>
            <a:r>
              <a:rPr lang="de-DE" sz="3000" b="1" dirty="0" err="1">
                <a:solidFill>
                  <a:srgbClr val="004480"/>
                </a:solidFill>
                <a:latin typeface="+mn-lt"/>
              </a:rPr>
              <a:t>Gesamtplanverfahren</a:t>
            </a:r>
            <a:br>
              <a:rPr lang="de-DE" sz="3000" b="1" dirty="0">
                <a:solidFill>
                  <a:srgbClr val="004480"/>
                </a:solidFill>
                <a:latin typeface="+mn-lt"/>
              </a:rPr>
            </a:br>
            <a:r>
              <a:rPr lang="de-DE" sz="3000" b="1" dirty="0">
                <a:solidFill>
                  <a:srgbClr val="004480"/>
                </a:solidFill>
                <a:latin typeface="+mn-lt"/>
              </a:rPr>
              <a:t>(§§ 10a Abs. 3 SGB VIII-E, 117 Abs. 6 SGB IX-E)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48308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200" dirty="0"/>
              <a:t>Vorschlagsrecht einer </a:t>
            </a:r>
            <a:r>
              <a:rPr lang="de-DE" sz="3200" dirty="0" err="1"/>
              <a:t>Gesamtplankonferenz</a:t>
            </a:r>
            <a:r>
              <a:rPr lang="de-DE" sz="3200" dirty="0"/>
              <a:t> für: </a:t>
            </a:r>
          </a:p>
          <a:p>
            <a:r>
              <a:rPr lang="de-DE" sz="3200" dirty="0"/>
              <a:t>Leistungsberechtigte</a:t>
            </a:r>
          </a:p>
          <a:p>
            <a:r>
              <a:rPr lang="de-DE" sz="3200" dirty="0"/>
              <a:t>Beteiligte Rehabilitationsträger </a:t>
            </a:r>
          </a:p>
          <a:p>
            <a:r>
              <a:rPr lang="de-DE" sz="3200" dirty="0"/>
              <a:t>Bei minderjährigen Leistungsberechtigten der örtlich zuständige Träger der öffentlichen Jugendhilfe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1294" y="273844"/>
            <a:ext cx="7886700" cy="994172"/>
          </a:xfrm>
        </p:spPr>
        <p:txBody>
          <a:bodyPr>
            <a:noAutofit/>
          </a:bodyPr>
          <a:lstStyle/>
          <a:p>
            <a:r>
              <a:rPr lang="de-DE" sz="3200" b="1" dirty="0">
                <a:solidFill>
                  <a:srgbClr val="004480"/>
                </a:solidFill>
                <a:latin typeface="+mn-lt"/>
              </a:rPr>
              <a:t>Vorschlag einer </a:t>
            </a:r>
            <a:r>
              <a:rPr lang="de-DE" sz="3200" b="1" dirty="0" err="1">
                <a:solidFill>
                  <a:srgbClr val="004480"/>
                </a:solidFill>
                <a:latin typeface="+mn-lt"/>
              </a:rPr>
              <a:t>Gesamtplankonferenz</a:t>
            </a:r>
            <a:r>
              <a:rPr lang="de-DE" sz="3200" b="1">
                <a:solidFill>
                  <a:srgbClr val="004480"/>
                </a:solidFill>
                <a:latin typeface="+mn-lt"/>
              </a:rPr>
              <a:t> </a:t>
            </a:r>
            <a:br>
              <a:rPr lang="de-DE" sz="3200" b="1">
                <a:solidFill>
                  <a:srgbClr val="004480"/>
                </a:solidFill>
                <a:latin typeface="+mn-lt"/>
              </a:rPr>
            </a:br>
            <a:r>
              <a:rPr lang="de-DE" sz="3200" b="1">
                <a:solidFill>
                  <a:srgbClr val="004480"/>
                </a:solidFill>
                <a:latin typeface="+mn-lt"/>
              </a:rPr>
              <a:t>(§ 119 </a:t>
            </a:r>
            <a:r>
              <a:rPr lang="de-DE" sz="3200" b="1" dirty="0">
                <a:solidFill>
                  <a:srgbClr val="004480"/>
                </a:solidFill>
                <a:latin typeface="+mn-lt"/>
              </a:rPr>
              <a:t>Abs. 1 S. 2 SGB IX-E)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70189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200" dirty="0"/>
              <a:t>Allgemeiner Beratungsanspruch für Leistungsberechtigte oder –</a:t>
            </a:r>
            <a:r>
              <a:rPr lang="de-DE" sz="3200" dirty="0" err="1"/>
              <a:t>empfänger</a:t>
            </a:r>
            <a:r>
              <a:rPr lang="de-DE" sz="3200" dirty="0"/>
              <a:t> (§ 10a Abs. 1 SGB VIII)</a:t>
            </a:r>
          </a:p>
          <a:p>
            <a:r>
              <a:rPr lang="de-DE" sz="3200" dirty="0"/>
              <a:t>Beratungsinhalte in § 10a Abs. 2 SGB VIII geregelt: z.B. Leistungen anderer Leistungsträger, Verwaltungsabläufe, mögliche Auswirkungen usw.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/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Beratung (§ 10a SGB VIII)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763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200" dirty="0"/>
              <a:t>Soweit erforderlich:</a:t>
            </a:r>
          </a:p>
          <a:p>
            <a:r>
              <a:rPr lang="de-DE" sz="3200" dirty="0"/>
              <a:t>Hilfe bei der Antragstellung, bei der Klärung weiterer zuständiger Leistungsträger, bei der  Inanspruchnahme der Leistung sowie bei der  Erfüllung von Mitwirkungspflichten.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Von der Beratung umfasste Tätigkeiten </a:t>
            </a:r>
            <a:br>
              <a:rPr lang="de-DE" sz="4000" b="1" dirty="0">
                <a:solidFill>
                  <a:srgbClr val="004480"/>
                </a:solidFill>
                <a:latin typeface="+mn-lt"/>
              </a:rPr>
            </a:br>
            <a:r>
              <a:rPr lang="de-DE" sz="4000" b="1" dirty="0">
                <a:solidFill>
                  <a:srgbClr val="004480"/>
                </a:solidFill>
                <a:latin typeface="+mn-lt"/>
              </a:rPr>
              <a:t>(§ 10a Abs. 2 S. 2 SGB VIII)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391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200" dirty="0"/>
              <a:t>Einführung von § 10b SGB VIII – Verfahrenslotse zur Vermittlung von Eingliederungshilfeleistung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/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Stufe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591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200" dirty="0"/>
              <a:t>Anspruch auf Unterstützung und Begleitung durch Verfahrenslotsen bei Antragstellung, Verfolgung und Entgegennahme bei Leistungen der Eingliederungshilfe</a:t>
            </a:r>
          </a:p>
          <a:p>
            <a:r>
              <a:rPr lang="de-DE" sz="3200" dirty="0"/>
              <a:t>Unterstützung bei der Vorbereitung des Zuständigkeitsübergangs des örtlichen Trägers der öffentlichen Jugendhilfe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/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Verfahrenslotse (§ 10b SGB VIII)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222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000" dirty="0"/>
              <a:t>Übergang der vorrangigen Zuständigkeit für Eingliederungshilfeleistungen an alle Kinder und Jugendlichen mit Behinderung auf die Kinder- und Jugendhilfe </a:t>
            </a:r>
          </a:p>
          <a:p>
            <a:r>
              <a:rPr lang="de-DE" sz="3000" b="1" dirty="0"/>
              <a:t>Bedingung: </a:t>
            </a:r>
            <a:r>
              <a:rPr lang="de-DE" sz="3000" dirty="0"/>
              <a:t>Ein Bundesgesetz, welches die nähere Ausgestaltung der </a:t>
            </a:r>
            <a:r>
              <a:rPr lang="de-DE" sz="3000" dirty="0" err="1"/>
              <a:t>inklusiven</a:t>
            </a:r>
            <a:r>
              <a:rPr lang="de-DE" sz="3000" dirty="0"/>
              <a:t> Lösung regelt, muss bis 01.01.2027 in Kraft getreten sein</a:t>
            </a:r>
            <a:endParaRPr lang="de-DE" sz="30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/>
          <a:lstStyle/>
          <a:p>
            <a:r>
              <a:rPr lang="de-DE" sz="4000" b="1">
                <a:solidFill>
                  <a:srgbClr val="004480"/>
                </a:solidFill>
                <a:latin typeface="+mn-lt"/>
              </a:rPr>
              <a:t>Stufe </a:t>
            </a:r>
            <a:r>
              <a:rPr lang="de-DE" sz="4000" b="1" dirty="0">
                <a:solidFill>
                  <a:srgbClr val="004480"/>
                </a:solidFill>
                <a:latin typeface="+mn-lt"/>
              </a:rPr>
              <a:t>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186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F3D4C-F006-6142-A847-C36F48C0D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97074"/>
            <a:ext cx="6858000" cy="1790700"/>
          </a:xfrm>
        </p:spPr>
        <p:txBody>
          <a:bodyPr>
            <a:normAutofit/>
          </a:bodyPr>
          <a:lstStyle/>
          <a:p>
            <a:r>
              <a:rPr lang="de-DE" sz="6000" b="1" dirty="0">
                <a:solidFill>
                  <a:schemeClr val="bg1"/>
                </a:solidFill>
                <a:latin typeface="+mn-lt"/>
              </a:rPr>
              <a:t>Neuer Tatbestand des § 41 SGB VIII </a:t>
            </a:r>
          </a:p>
        </p:txBody>
      </p:sp>
    </p:spTree>
    <p:extLst>
      <p:ext uri="{BB962C8B-B14F-4D97-AF65-F5344CB8AC3E}">
        <p14:creationId xmlns:p14="http://schemas.microsoft.com/office/powerpoint/2010/main" val="309592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DF859D-7A7A-644D-B71C-677C2B7E9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772" y="273845"/>
            <a:ext cx="7886700" cy="994172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Themen 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F659CBC9-6041-2B4A-B231-612C966A2D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7160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de-DE" altLang="de-DE" sz="4000" dirty="0"/>
              <a:t>Reformstufe 3 BTHG</a:t>
            </a:r>
          </a:p>
          <a:p>
            <a:pPr marL="742950" indent="-742950">
              <a:buFont typeface="+mj-lt"/>
              <a:buAutoNum type="arabicPeriod"/>
            </a:pPr>
            <a:r>
              <a:rPr lang="de-DE" altLang="de-DE" sz="4000" dirty="0"/>
              <a:t>KJSG</a:t>
            </a:r>
          </a:p>
          <a:p>
            <a:pPr marL="742950" indent="-742950">
              <a:buAutoNum type="alphaLcParenR"/>
            </a:pPr>
            <a:r>
              <a:rPr lang="de-DE" altLang="de-DE" sz="4000" dirty="0"/>
              <a:t>Inklusive Lösung</a:t>
            </a:r>
          </a:p>
          <a:p>
            <a:pPr marL="742950" indent="-742950">
              <a:buAutoNum type="alphaLcParenR"/>
            </a:pPr>
            <a:r>
              <a:rPr lang="de-DE" altLang="de-DE" sz="4000" dirty="0"/>
              <a:t>Neuer Tatbestand des § 41 SGB VIII</a:t>
            </a:r>
          </a:p>
          <a:p>
            <a:pPr marL="742950" indent="-742950">
              <a:buAutoNum type="alphaLcParenR"/>
            </a:pPr>
            <a:r>
              <a:rPr lang="de-DE" altLang="de-DE" sz="4000" dirty="0"/>
              <a:t>Übergangsplanung (§ 41 Abs. 3 SGB VIII-E)</a:t>
            </a:r>
          </a:p>
          <a:p>
            <a:pPr marL="742950" indent="-742950">
              <a:buFont typeface="+mj-lt"/>
              <a:buAutoNum type="arabicPeriod"/>
            </a:pPr>
            <a:endParaRPr lang="de-DE" altLang="de-DE" sz="400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E7A7EB6-EE2C-4443-9FB2-E130BCB9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41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459986-D10D-704D-9338-8EF2ECEB1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772" y="141481"/>
            <a:ext cx="7886700" cy="994172"/>
          </a:xfrm>
        </p:spPr>
        <p:txBody>
          <a:bodyPr>
            <a:noAutofit/>
          </a:bodyPr>
          <a:lstStyle/>
          <a:p>
            <a:r>
              <a:rPr lang="de-DE" sz="3400" b="1" dirty="0">
                <a:solidFill>
                  <a:srgbClr val="004480"/>
                </a:solidFill>
                <a:latin typeface="+mn-lt"/>
              </a:rPr>
              <a:t>Eingliederungshilfe für junge Volljährige mit seelischer Behinderung (§ 41 SGB VIII)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7F7B3A-EE0D-2C49-AAA6-2902BDB86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780" y="1275606"/>
            <a:ext cx="7886700" cy="3263504"/>
          </a:xfrm>
        </p:spPr>
        <p:txBody>
          <a:bodyPr>
            <a:noAutofit/>
          </a:bodyPr>
          <a:lstStyle/>
          <a:p>
            <a:r>
              <a:rPr lang="de-DE" sz="3200" dirty="0"/>
              <a:t>Junger Volljähriger ist,</a:t>
            </a:r>
            <a:r>
              <a:rPr lang="de-DE" sz="3200" dirty="0">
                <a:solidFill>
                  <a:prstClr val="black"/>
                </a:solidFill>
              </a:rPr>
              <a:t> wer 18, aber noch nicht 27 Jahre alt ist (§ 7 Abs. 1 Nr. 3 SGB VIII)</a:t>
            </a:r>
          </a:p>
          <a:p>
            <a:r>
              <a:rPr lang="de-DE" sz="3200" dirty="0">
                <a:solidFill>
                  <a:prstClr val="black"/>
                </a:solidFill>
              </a:rPr>
              <a:t>Bisher: Soll-Bestimmung; zukünftig: Gebundene Entscheidung</a:t>
            </a:r>
          </a:p>
          <a:p>
            <a:r>
              <a:rPr lang="de-DE" sz="3200" dirty="0">
                <a:solidFill>
                  <a:prstClr val="black"/>
                </a:solidFill>
              </a:rPr>
              <a:t>§ 35a SGB VIII in das Leistungsspektrum der Hilfe für junge Volljährige einbezogen (§ 41 Abs. 2 SGB VIII)</a:t>
            </a:r>
          </a:p>
        </p:txBody>
      </p:sp>
    </p:spTree>
    <p:extLst>
      <p:ext uri="{BB962C8B-B14F-4D97-AF65-F5344CB8AC3E}">
        <p14:creationId xmlns:p14="http://schemas.microsoft.com/office/powerpoint/2010/main" val="28934699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500" dirty="0"/>
              <a:t>Junge Volljährige </a:t>
            </a:r>
          </a:p>
          <a:p>
            <a:r>
              <a:rPr lang="de-DE" sz="3500" dirty="0"/>
              <a:t>Persönlichkeitsentwicklung gewährleistet nicht eine eigenverantwortliche, selbstständige und selbstbestimmte Lebensführung</a:t>
            </a:r>
          </a:p>
          <a:p>
            <a:r>
              <a:rPr lang="de-DE" sz="3500" dirty="0"/>
              <a:t> Geeignete und notwendige Hilfe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/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Neuer Tatbestand des § 41 SGB VIII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665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300" dirty="0"/>
              <a:t>„Gefährdungseinschätzung“ im Hinblick auf Verselbständigung unter Berücksichtigung der Möglichkeiten des jungen Volljährigen</a:t>
            </a:r>
          </a:p>
          <a:p>
            <a:r>
              <a:rPr lang="de-DE" sz="3300" dirty="0"/>
              <a:t>Keine Prognose, ob Verselbstständigung bis zur Vollendung des 21. Lebensjahres oder bis zu einem begrenzten Zeitraum darüber hinaus erreicht wird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/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Neuer Prüfauftrag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358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F3D4C-F006-6142-A847-C36F48C0D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97074"/>
            <a:ext cx="6858000" cy="1790700"/>
          </a:xfrm>
        </p:spPr>
        <p:txBody>
          <a:bodyPr>
            <a:normAutofit/>
          </a:bodyPr>
          <a:lstStyle/>
          <a:p>
            <a:r>
              <a:rPr lang="de-DE" sz="6000" b="1" dirty="0">
                <a:solidFill>
                  <a:schemeClr val="bg1"/>
                </a:solidFill>
                <a:latin typeface="+mn-lt"/>
              </a:rPr>
              <a:t>Übergangsplanung (§ 41 Abs. 3 SGB VIII)</a:t>
            </a:r>
          </a:p>
        </p:txBody>
      </p:sp>
    </p:spTree>
    <p:extLst>
      <p:ext uri="{BB962C8B-B14F-4D97-AF65-F5344CB8AC3E}">
        <p14:creationId xmlns:p14="http://schemas.microsoft.com/office/powerpoint/2010/main" val="12306980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036735"/>
            <a:ext cx="7886700" cy="3595988"/>
          </a:xfrm>
        </p:spPr>
        <p:txBody>
          <a:bodyPr>
            <a:noAutofit/>
          </a:bodyPr>
          <a:lstStyle/>
          <a:p>
            <a:r>
              <a:rPr lang="de-DE" sz="2600" dirty="0"/>
              <a:t>Bei Beendigung oder fehlender Fortsetzung der Hilfe nach § 41 SGB VIII, gilt § 36b Abs. 1, 2 SGB VIII-E entsprechend</a:t>
            </a:r>
          </a:p>
          <a:p>
            <a:r>
              <a:rPr lang="de-DE" sz="2600" dirty="0"/>
              <a:t>Einbindung anderer Sozialleistungsträger in Hilfeplanung ab einem Jahr vor voraussichtlichem Zuständigkeitsübergang</a:t>
            </a:r>
          </a:p>
          <a:p>
            <a:r>
              <a:rPr lang="de-DE" sz="2600" dirty="0"/>
              <a:t>Gemeinsame Konferenz zur Übergangsplanung spätestens sechs Monate vor voraussichtlichem Zuständigkeitsübergang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>
            <a:noAutofit/>
          </a:bodyPr>
          <a:lstStyle/>
          <a:p>
            <a:r>
              <a:rPr lang="de-DE" sz="3400" b="1" dirty="0">
                <a:solidFill>
                  <a:srgbClr val="004480"/>
                </a:solidFill>
                <a:latin typeface="+mn-lt"/>
              </a:rPr>
              <a:t>Übergangsplanung (§ 41 Abs. 3 SGB VIII-E)</a:t>
            </a:r>
            <a:endParaRPr lang="de-DE" sz="3400" dirty="0"/>
          </a:p>
        </p:txBody>
      </p:sp>
    </p:spTree>
    <p:extLst>
      <p:ext uri="{BB962C8B-B14F-4D97-AF65-F5344CB8AC3E}">
        <p14:creationId xmlns:p14="http://schemas.microsoft.com/office/powerpoint/2010/main" val="326480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B68F52-9E9A-B84B-ABFE-5EB1CC23A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Autofit/>
          </a:bodyPr>
          <a:lstStyle/>
          <a:p>
            <a:r>
              <a:rPr lang="de-DE" sz="3300" dirty="0"/>
              <a:t>Gemeinsame Prüfung: Welche Leistung entspricht nach dem Zuständigkeitsübergang dem Bedarf des jungen Menschen? </a:t>
            </a:r>
          </a:p>
          <a:p>
            <a:r>
              <a:rPr lang="de-DE" sz="3300" dirty="0"/>
              <a:t>Ergebnisse der Übergangsplanung werden der Hilfegewährung nach Zuständigkeitsübergang zugrunde gelegt</a:t>
            </a:r>
            <a:endParaRPr lang="de-DE" sz="33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2A281-EEF4-DC4E-A92A-66D205C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1F6E9A-8FE6-B14C-8F97-CCBEDA0E5B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3772" y="273844"/>
            <a:ext cx="7886700" cy="994172"/>
          </a:xfrm>
        </p:spPr>
        <p:txBody>
          <a:bodyPr>
            <a:noAutofit/>
          </a:bodyPr>
          <a:lstStyle/>
          <a:p>
            <a:r>
              <a:rPr lang="de-DE" sz="3400" b="1" dirty="0">
                <a:solidFill>
                  <a:srgbClr val="004480"/>
                </a:solidFill>
                <a:latin typeface="+mn-lt"/>
              </a:rPr>
              <a:t>Prüfauftrag (§ 41 Abs. 3 S. 2, 3 SGB VIII-E)</a:t>
            </a:r>
            <a:endParaRPr lang="de-DE" sz="3400" dirty="0"/>
          </a:p>
        </p:txBody>
      </p:sp>
    </p:spTree>
    <p:extLst>
      <p:ext uri="{BB962C8B-B14F-4D97-AF65-F5344CB8AC3E}">
        <p14:creationId xmlns:p14="http://schemas.microsoft.com/office/powerpoint/2010/main" val="133805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type="subTitle" idx="1"/>
          </p:nvPr>
        </p:nvSpPr>
        <p:spPr>
          <a:xfrm>
            <a:off x="1143000" y="1113588"/>
            <a:ext cx="6858000" cy="224648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de-DE" altLang="de-DE" sz="6000" b="1" dirty="0">
                <a:solidFill>
                  <a:schemeClr val="bg1"/>
                </a:solidFill>
              </a:rPr>
              <a:t>Herzlichen Dank für Ihre Aufmerksamkeit!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8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57200" y="331987"/>
            <a:ext cx="8229600" cy="3319016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de-DE" altLang="de-DE" sz="4000" b="1" dirty="0" err="1">
                <a:solidFill>
                  <a:srgbClr val="004480"/>
                </a:solidFill>
              </a:rPr>
              <a:t>Bundesteilhabegesetz</a:t>
            </a:r>
            <a:endParaRPr lang="de-DE" altLang="de-DE" sz="4000" b="1" dirty="0">
              <a:solidFill>
                <a:srgbClr val="004480"/>
              </a:solidFill>
            </a:endParaRPr>
          </a:p>
          <a:p>
            <a:pPr algn="ctr">
              <a:spcBef>
                <a:spcPct val="0"/>
              </a:spcBef>
              <a:buNone/>
            </a:pPr>
            <a:endParaRPr lang="de-DE" altLang="de-DE" sz="1200" dirty="0"/>
          </a:p>
          <a:p>
            <a:pPr algn="ctr">
              <a:spcBef>
                <a:spcPct val="0"/>
              </a:spcBef>
              <a:buNone/>
            </a:pPr>
            <a:r>
              <a:rPr lang="de-DE" altLang="de-DE" sz="3200" dirty="0"/>
              <a:t>Zwei Regelungsstränge mit Bedeutung für die Kinder- und Jugendhilfe </a:t>
            </a:r>
          </a:p>
          <a:p>
            <a:pPr algn="ctr">
              <a:spcBef>
                <a:spcPct val="0"/>
              </a:spcBef>
              <a:buNone/>
            </a:pPr>
            <a:endParaRPr lang="de-DE" altLang="de-DE" dirty="0"/>
          </a:p>
          <a:p>
            <a:pPr algn="ctr">
              <a:spcBef>
                <a:spcPct val="0"/>
              </a:spcBef>
              <a:buNone/>
            </a:pPr>
            <a:endParaRPr lang="de-DE" altLang="de-DE" sz="3200" dirty="0"/>
          </a:p>
          <a:p>
            <a:pPr algn="ctr">
              <a:spcBef>
                <a:spcPct val="0"/>
              </a:spcBef>
              <a:buNone/>
            </a:pPr>
            <a:endParaRPr lang="de-DE" altLang="de-DE" dirty="0"/>
          </a:p>
          <a:p>
            <a:pPr algn="ctr">
              <a:spcBef>
                <a:spcPct val="0"/>
              </a:spcBef>
              <a:buNone/>
            </a:pPr>
            <a:endParaRPr lang="de-DE" altLang="de-DE" sz="3200" dirty="0"/>
          </a:p>
          <a:p>
            <a:pPr algn="ctr">
              <a:spcBef>
                <a:spcPct val="0"/>
              </a:spcBef>
              <a:buNone/>
            </a:pPr>
            <a:endParaRPr lang="de-DE" altLang="de-DE" dirty="0"/>
          </a:p>
          <a:p>
            <a:pPr algn="ctr">
              <a:buFontTx/>
              <a:buNone/>
            </a:pPr>
            <a:endParaRPr lang="de-DE" altLang="de-DE" sz="2800" dirty="0">
              <a:solidFill>
                <a:schemeClr val="tx1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Pfeil nach unten 1">
            <a:extLst>
              <a:ext uri="{FF2B5EF4-FFF2-40B4-BE49-F238E27FC236}">
                <a16:creationId xmlns:a16="http://schemas.microsoft.com/office/drawing/2014/main" id="{D1F7F380-6ECD-4DC6-B20B-61A021548CAB}"/>
              </a:ext>
            </a:extLst>
          </p:cNvPr>
          <p:cNvSpPr/>
          <p:nvPr/>
        </p:nvSpPr>
        <p:spPr>
          <a:xfrm>
            <a:off x="2447764" y="2156046"/>
            <a:ext cx="1008112" cy="1201285"/>
          </a:xfrm>
          <a:prstGeom prst="downArrow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feil nach unten 4">
            <a:extLst>
              <a:ext uri="{FF2B5EF4-FFF2-40B4-BE49-F238E27FC236}">
                <a16:creationId xmlns:a16="http://schemas.microsoft.com/office/drawing/2014/main" id="{F196EAB1-F0BF-4AC8-97FB-E55143A79741}"/>
              </a:ext>
            </a:extLst>
          </p:cNvPr>
          <p:cNvSpPr/>
          <p:nvPr/>
        </p:nvSpPr>
        <p:spPr>
          <a:xfrm>
            <a:off x="6012160" y="2156047"/>
            <a:ext cx="1008112" cy="1201285"/>
          </a:xfrm>
          <a:prstGeom prst="downArrow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B314559-C408-4E95-A109-BE511E8C0D42}"/>
              </a:ext>
            </a:extLst>
          </p:cNvPr>
          <p:cNvSpPr/>
          <p:nvPr/>
        </p:nvSpPr>
        <p:spPr>
          <a:xfrm>
            <a:off x="4860032" y="3542128"/>
            <a:ext cx="3312368" cy="12442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Seit: 01.01.2020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Reformstufe 3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Art. 9 BTHG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§§ im SGB VIII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F097B2A-A7B8-4320-BA41-6B730F13CADC}"/>
              </a:ext>
            </a:extLst>
          </p:cNvPr>
          <p:cNvSpPr/>
          <p:nvPr/>
        </p:nvSpPr>
        <p:spPr>
          <a:xfrm>
            <a:off x="1331640" y="3542126"/>
            <a:ext cx="3240360" cy="1244201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Seit: 01.01.2018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Reformstufe 2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Art. 1 BTHG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§§ 1 – 89 SGB IX </a:t>
            </a:r>
          </a:p>
        </p:txBody>
      </p:sp>
    </p:spTree>
    <p:extLst>
      <p:ext uri="{BB962C8B-B14F-4D97-AF65-F5344CB8AC3E}">
        <p14:creationId xmlns:p14="http://schemas.microsoft.com/office/powerpoint/2010/main" val="3852678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F3D4C-F006-6142-A847-C36F48C0D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97074"/>
            <a:ext cx="6858000" cy="1790700"/>
          </a:xfrm>
        </p:spPr>
        <p:txBody>
          <a:bodyPr>
            <a:normAutofit/>
          </a:bodyPr>
          <a:lstStyle/>
          <a:p>
            <a:r>
              <a:rPr lang="de-DE" sz="6000" b="1" dirty="0">
                <a:solidFill>
                  <a:schemeClr val="bg1"/>
                </a:solidFill>
                <a:latin typeface="+mn-lt"/>
              </a:rPr>
              <a:t>Reformstufe 3 BTHG</a:t>
            </a:r>
          </a:p>
        </p:txBody>
      </p:sp>
    </p:spTree>
    <p:extLst>
      <p:ext uri="{BB962C8B-B14F-4D97-AF65-F5344CB8AC3E}">
        <p14:creationId xmlns:p14="http://schemas.microsoft.com/office/powerpoint/2010/main" val="205097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0452E7-1F9C-0848-915C-293C671B7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772" y="273845"/>
            <a:ext cx="7886700" cy="994172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Änderungen im SGB VIII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050F67-0613-AD4E-9FCA-C97C0EF8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369219"/>
            <a:ext cx="7886700" cy="326350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de-DE" altLang="de-DE" sz="3200" dirty="0">
                <a:sym typeface="Wingdings" pitchFamily="2" charset="2"/>
              </a:rPr>
              <a:t>Art. 9 BTHG </a:t>
            </a:r>
          </a:p>
          <a:p>
            <a:pPr lvl="1">
              <a:spcBef>
                <a:spcPct val="0"/>
              </a:spcBef>
            </a:pPr>
            <a:r>
              <a:rPr lang="de-DE" altLang="de-DE" sz="3200" dirty="0">
                <a:sym typeface="Wingdings" pitchFamily="2" charset="2"/>
              </a:rPr>
              <a:t>Folgeänderungen des § 10 Abs. 4 SGB VIII </a:t>
            </a:r>
          </a:p>
          <a:p>
            <a:pPr lvl="1">
              <a:spcBef>
                <a:spcPct val="0"/>
              </a:spcBef>
            </a:pPr>
            <a:r>
              <a:rPr lang="de-DE" altLang="de-DE" sz="3200" dirty="0">
                <a:sym typeface="Wingdings" pitchFamily="2" charset="2"/>
              </a:rPr>
              <a:t>Änderung des § 35a Abs. 3 SGB VIII</a:t>
            </a:r>
          </a:p>
          <a:p>
            <a:pPr lvl="1">
              <a:spcBef>
                <a:spcPct val="0"/>
              </a:spcBef>
            </a:pPr>
            <a:r>
              <a:rPr lang="de-DE" altLang="de-DE" sz="3200" dirty="0">
                <a:sym typeface="Wingdings" pitchFamily="2" charset="2"/>
              </a:rPr>
              <a:t>Folgeänderung des § 45 Abs. 6 SGB VIII</a:t>
            </a:r>
          </a:p>
          <a:p>
            <a:pPr>
              <a:spcBef>
                <a:spcPct val="0"/>
              </a:spcBef>
              <a:buNone/>
            </a:pPr>
            <a:endParaRPr lang="de-DE" altLang="de-DE" sz="320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DAC8BBF-590B-104E-961C-C5A01FAF7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221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0452E7-1F9C-0848-915C-293C671B7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3845"/>
            <a:ext cx="7886700" cy="994172"/>
          </a:xfrm>
        </p:spPr>
        <p:txBody>
          <a:bodyPr>
            <a:noAutofit/>
          </a:bodyPr>
          <a:lstStyle/>
          <a:p>
            <a:r>
              <a:rPr lang="de-DE" sz="3200" b="1" dirty="0">
                <a:solidFill>
                  <a:srgbClr val="004480"/>
                </a:solidFill>
                <a:latin typeface="+mn-lt"/>
              </a:rPr>
              <a:t>Aktueller Wortlaut des § 35a Abs. 3 SGB VIII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050F67-0613-AD4E-9FCA-C97C0EF8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203598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dirty="0"/>
              <a:t>„</a:t>
            </a:r>
            <a:r>
              <a:rPr lang="de-DE" sz="2800" b="1" dirty="0"/>
              <a:t>Aufgabe und Ziele </a:t>
            </a:r>
            <a:r>
              <a:rPr lang="de-DE" sz="2800" dirty="0"/>
              <a:t>der Hilfe, die </a:t>
            </a:r>
            <a:r>
              <a:rPr lang="de-DE" sz="2800" b="1" dirty="0"/>
              <a:t>Bestimmung des Personenkreises</a:t>
            </a:r>
            <a:r>
              <a:rPr lang="de-DE" sz="2800" dirty="0"/>
              <a:t> sowie </a:t>
            </a:r>
            <a:r>
              <a:rPr lang="de-DE" sz="2800" b="1" dirty="0"/>
              <a:t>Art und Form </a:t>
            </a:r>
            <a:r>
              <a:rPr lang="de-DE" sz="2800" dirty="0"/>
              <a:t>der Leistungen richten sich nach </a:t>
            </a:r>
            <a:r>
              <a:rPr lang="de-DE" sz="2800" b="1" dirty="0"/>
              <a:t>Kapitel 6 des Teils 1 des Neunten Buches</a:t>
            </a:r>
            <a:r>
              <a:rPr lang="de-DE" sz="2800" dirty="0"/>
              <a:t> sowie </a:t>
            </a:r>
            <a:r>
              <a:rPr lang="de-DE" sz="2800" b="1" dirty="0"/>
              <a:t>§ 90 </a:t>
            </a:r>
            <a:r>
              <a:rPr lang="de-DE" sz="2800" dirty="0"/>
              <a:t>und den </a:t>
            </a:r>
            <a:r>
              <a:rPr lang="de-DE" sz="2800" b="1" dirty="0"/>
              <a:t>Kapiteln 3 bis 6 des Teils 2 des Neunten Buches</a:t>
            </a:r>
            <a:r>
              <a:rPr lang="de-DE" sz="2800" dirty="0"/>
              <a:t>, </a:t>
            </a:r>
            <a:r>
              <a:rPr lang="de-DE" sz="2800" b="1" dirty="0"/>
              <a:t>soweit diese Bestimmungen auch auf seelisch behinderte oder von einer solchen Behinderung bedrohte Personen Anwendung finden und sich aus diesem Buch nichts anderes ergibt.“</a:t>
            </a:r>
            <a:endParaRPr lang="de-DE" altLang="de-DE" sz="2800" b="1" dirty="0"/>
          </a:p>
          <a:p>
            <a:pPr algn="ctr">
              <a:buFontTx/>
              <a:buNone/>
            </a:pPr>
            <a:endParaRPr lang="de-DE" altLang="de-DE" sz="2400" dirty="0">
              <a:solidFill>
                <a:schemeClr val="tx1"/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DAC8BBF-590B-104E-961C-C5A01FAF7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59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9DCCE2-FED3-5342-BA74-77831F451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772" y="273845"/>
            <a:ext cx="7886700" cy="994172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Verweisungen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6478B2-545C-374E-8AD9-168B0525D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531" y="885370"/>
            <a:ext cx="7886700" cy="3263504"/>
          </a:xfrm>
        </p:spPr>
        <p:txBody>
          <a:bodyPr>
            <a:noAutofit/>
          </a:bodyPr>
          <a:lstStyle/>
          <a:p>
            <a:endParaRPr lang="de-DE" sz="2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38A8BF6-B9A6-2B4B-AE9B-91E13FA0C0D7}"/>
              </a:ext>
            </a:extLst>
          </p:cNvPr>
          <p:cNvSpPr/>
          <p:nvPr/>
        </p:nvSpPr>
        <p:spPr>
          <a:xfrm>
            <a:off x="917548" y="1654027"/>
            <a:ext cx="18288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SGB VIII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564924A-1433-8C45-AAA9-36E39CC1E589}"/>
              </a:ext>
            </a:extLst>
          </p:cNvPr>
          <p:cNvSpPr/>
          <p:nvPr/>
        </p:nvSpPr>
        <p:spPr>
          <a:xfrm>
            <a:off x="3424075" y="1687744"/>
            <a:ext cx="18288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Teil 2 SGB IX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20BE527-A8E0-3F48-979F-D1BAA99196DD}"/>
              </a:ext>
            </a:extLst>
          </p:cNvPr>
          <p:cNvSpPr/>
          <p:nvPr/>
        </p:nvSpPr>
        <p:spPr>
          <a:xfrm>
            <a:off x="5937653" y="1710222"/>
            <a:ext cx="18288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Teil 1 SGB IX</a:t>
            </a:r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297F37AB-2D76-3246-8E39-D8FFFCDB9F2D}"/>
              </a:ext>
            </a:extLst>
          </p:cNvPr>
          <p:cNvSpPr/>
          <p:nvPr/>
        </p:nvSpPr>
        <p:spPr>
          <a:xfrm>
            <a:off x="2753477" y="2139990"/>
            <a:ext cx="760510" cy="969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0ADC14EC-F366-0C4F-911E-6D05CFC5B973}"/>
              </a:ext>
            </a:extLst>
          </p:cNvPr>
          <p:cNvSpPr/>
          <p:nvPr/>
        </p:nvSpPr>
        <p:spPr>
          <a:xfrm>
            <a:off x="5226597" y="2083795"/>
            <a:ext cx="760510" cy="969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68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9DCCE2-FED3-5342-BA74-77831F451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3845"/>
            <a:ext cx="7886700" cy="994172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04480"/>
                </a:solidFill>
                <a:latin typeface="+mn-lt"/>
              </a:rPr>
              <a:t>Grundsätzliches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6478B2-545C-374E-8AD9-168B0525D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72" y="1221600"/>
            <a:ext cx="7886700" cy="3263504"/>
          </a:xfrm>
        </p:spPr>
        <p:txBody>
          <a:bodyPr>
            <a:noAutofit/>
          </a:bodyPr>
          <a:lstStyle/>
          <a:p>
            <a:r>
              <a:rPr lang="de-DE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Verweis §</a:t>
            </a:r>
            <a:r>
              <a:rPr lang="de-DE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35a Abs. 3 SGB VIII auf Kapitel 3 bis 6 des Teils 2 </a:t>
            </a:r>
            <a:r>
              <a:rPr lang="de-DE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SGB IX </a:t>
            </a:r>
            <a:endParaRPr lang="de-DE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Inhalte der Leistungsgruppen für die Eingliederungshilfe nach dem SGB IX dort grob definiert</a:t>
            </a:r>
          </a:p>
          <a:p>
            <a:r>
              <a:rPr lang="de-DE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Durch weitergehende Verweisungen in diesen Vorschriften auf Normen des Teil 1 SGB IX werden die einzelnen Leistungen näher definiert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541E3C-73E9-DE4A-AC8D-64FD9E035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663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1449</Words>
  <Application>Microsoft Office PowerPoint</Application>
  <PresentationFormat>Bildschirmpräsentation (16:9)</PresentationFormat>
  <Paragraphs>205</Paragraphs>
  <Slides>36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37" baseType="lpstr">
      <vt:lpstr>Office</vt:lpstr>
      <vt:lpstr>Auswirkungen der SGB VIII-Reform  auf die Schnittstelle  Eingliederungshilfe – Kinder- und Jugendhilfe </vt:lpstr>
      <vt:lpstr>PowerPoint-Präsentation</vt:lpstr>
      <vt:lpstr>Themen </vt:lpstr>
      <vt:lpstr>PowerPoint-Präsentation</vt:lpstr>
      <vt:lpstr>Reformstufe 3 BTHG</vt:lpstr>
      <vt:lpstr>Änderungen im SGB VIII</vt:lpstr>
      <vt:lpstr>Aktueller Wortlaut des § 35a Abs. 3 SGB VIII</vt:lpstr>
      <vt:lpstr>Verweisungen</vt:lpstr>
      <vt:lpstr>Grundsätzliches</vt:lpstr>
      <vt:lpstr>Grundsätzliches</vt:lpstr>
      <vt:lpstr>Einige Neuheiten </vt:lpstr>
      <vt:lpstr>KJSG</vt:lpstr>
      <vt:lpstr>Kinder- und Jugendstärkungsgesetz (KJSG)</vt:lpstr>
      <vt:lpstr>Inklusive Lösung</vt:lpstr>
      <vt:lpstr>Inklusive Lösung</vt:lpstr>
      <vt:lpstr>Stufe 1</vt:lpstr>
      <vt:lpstr>Zusammenarbeit bei Zuständigkeitsübergang (§ 36b SGB VIII-E)</vt:lpstr>
      <vt:lpstr>Zusammenarbeit mit anderen Sozialleistungsträgern</vt:lpstr>
      <vt:lpstr>Zusammenarbeit mit Träger der Eingliederungshilfe (§ 36b Abs. 3 SGB VIII-E)</vt:lpstr>
      <vt:lpstr>Beteiligung am Hilfeplanverfahren  (§ 36 Abs. 3 S. 2 SGB VIII-E)</vt:lpstr>
      <vt:lpstr>Beratende Teilnahme am Gesamtplanverfahren (§§ 10a Abs. 3 SGB VIII-E, 117 Abs. 6 SGB IX-E)</vt:lpstr>
      <vt:lpstr>Beratende Teilnahme am Gesamtplanverfahren (§§ 10a Abs. 3 SGB VIII-E, 117 Abs. 6 SGB IX-E)</vt:lpstr>
      <vt:lpstr>Vorschlag einer Gesamtplankonferenz  (§ 119 Abs. 1 S. 2 SGB IX-E)</vt:lpstr>
      <vt:lpstr>Beratung (§ 10a SGB VIII)</vt:lpstr>
      <vt:lpstr>Von der Beratung umfasste Tätigkeiten  (§ 10a Abs. 2 S. 2 SGB VIII)</vt:lpstr>
      <vt:lpstr>Stufe 2</vt:lpstr>
      <vt:lpstr>Verfahrenslotse (§ 10b SGB VIII)</vt:lpstr>
      <vt:lpstr>Stufe 3</vt:lpstr>
      <vt:lpstr>Neuer Tatbestand des § 41 SGB VIII </vt:lpstr>
      <vt:lpstr>Eingliederungshilfe für junge Volljährige mit seelischer Behinderung (§ 41 SGB VIII)</vt:lpstr>
      <vt:lpstr>Neuer Tatbestand des § 41 SGB VIII </vt:lpstr>
      <vt:lpstr>Neuer Prüfauftrag</vt:lpstr>
      <vt:lpstr>Übergangsplanung (§ 41 Abs. 3 SGB VIII)</vt:lpstr>
      <vt:lpstr>Übergangsplanung (§ 41 Abs. 3 SGB VIII-E)</vt:lpstr>
      <vt:lpstr>Prüfauftrag (§ 41 Abs. 3 S. 2, 3 SGB VIII-E)</vt:lpstr>
      <vt:lpstr>PowerPoint-Präsentation</vt:lpstr>
    </vt:vector>
  </TitlesOfParts>
  <Company>kvjs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Grünenwald, Christoph</dc:creator>
  <cp:lastModifiedBy>JokerDLP@web.de</cp:lastModifiedBy>
  <cp:revision>1366</cp:revision>
  <cp:lastPrinted>2018-10-15T08:42:32Z</cp:lastPrinted>
  <dcterms:created xsi:type="dcterms:W3CDTF">2016-02-08T06:25:09Z</dcterms:created>
  <dcterms:modified xsi:type="dcterms:W3CDTF">2020-11-30T09:53:07Z</dcterms:modified>
  <cp:category>Vorlage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fgezeichnet von">
    <vt:lpwstr>mf</vt:lpwstr>
  </property>
</Properties>
</file>