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43"/>
  </p:notesMasterIdLst>
  <p:handoutMasterIdLst>
    <p:handoutMasterId r:id="rId44"/>
  </p:handoutMasterIdLst>
  <p:sldIdLst>
    <p:sldId id="666" r:id="rId2"/>
    <p:sldId id="1059" r:id="rId3"/>
    <p:sldId id="928" r:id="rId4"/>
    <p:sldId id="922" r:id="rId5"/>
    <p:sldId id="921" r:id="rId6"/>
    <p:sldId id="923" r:id="rId7"/>
    <p:sldId id="924" r:id="rId8"/>
    <p:sldId id="925" r:id="rId9"/>
    <p:sldId id="926" r:id="rId10"/>
    <p:sldId id="927" r:id="rId11"/>
    <p:sldId id="754" r:id="rId12"/>
    <p:sldId id="755" r:id="rId13"/>
    <p:sldId id="929" r:id="rId14"/>
    <p:sldId id="930" r:id="rId15"/>
    <p:sldId id="931" r:id="rId16"/>
    <p:sldId id="932" r:id="rId17"/>
    <p:sldId id="933" r:id="rId18"/>
    <p:sldId id="934" r:id="rId19"/>
    <p:sldId id="935" r:id="rId20"/>
    <p:sldId id="901" r:id="rId21"/>
    <p:sldId id="902" r:id="rId22"/>
    <p:sldId id="796" r:id="rId23"/>
    <p:sldId id="764" r:id="rId24"/>
    <p:sldId id="765" r:id="rId25"/>
    <p:sldId id="767" r:id="rId26"/>
    <p:sldId id="769" r:id="rId27"/>
    <p:sldId id="801" r:id="rId28"/>
    <p:sldId id="856" r:id="rId29"/>
    <p:sldId id="936" r:id="rId30"/>
    <p:sldId id="1053" r:id="rId31"/>
    <p:sldId id="919" r:id="rId32"/>
    <p:sldId id="920" r:id="rId33"/>
    <p:sldId id="1025" r:id="rId34"/>
    <p:sldId id="1054" r:id="rId35"/>
    <p:sldId id="1055" r:id="rId36"/>
    <p:sldId id="1056" r:id="rId37"/>
    <p:sldId id="1032" r:id="rId38"/>
    <p:sldId id="1034" r:id="rId39"/>
    <p:sldId id="1057" r:id="rId40"/>
    <p:sldId id="1058" r:id="rId41"/>
    <p:sldId id="914" r:id="rId42"/>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3196" autoAdjust="0"/>
  </p:normalViewPr>
  <p:slideViewPr>
    <p:cSldViewPr>
      <p:cViewPr varScale="1">
        <p:scale>
          <a:sx n="68" d="100"/>
          <a:sy n="68" d="100"/>
        </p:scale>
        <p:origin x="72" y="58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70"/>
    </p:cViewPr>
  </p:sorterViewPr>
  <p:notesViewPr>
    <p:cSldViewPr>
      <p:cViewPr varScale="1">
        <p:scale>
          <a:sx n="77" d="100"/>
          <a:sy n="77" d="100"/>
        </p:scale>
        <p:origin x="34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4021297" y="9721110"/>
            <a:ext cx="3076363" cy="513507"/>
          </a:xfrm>
          <a:prstGeom prst="rect">
            <a:avLst/>
          </a:prstGeom>
        </p:spPr>
        <p:txBody>
          <a:bodyPr vert="horz" lIns="94752" tIns="47376" rIns="94752" bIns="47376" rtlCol="0" anchor="b"/>
          <a:lstStyle>
            <a:lvl1pPr algn="r">
              <a:defRPr sz="1200"/>
            </a:lvl1pPr>
          </a:lstStyle>
          <a:p>
            <a:endParaRPr lang="de-DE" dirty="0"/>
          </a:p>
        </p:txBody>
      </p:sp>
      <p:sp>
        <p:nvSpPr>
          <p:cNvPr id="8" name="Rechteck 7">
            <a:extLst>
              <a:ext uri="{FF2B5EF4-FFF2-40B4-BE49-F238E27FC236}">
                <a16:creationId xmlns:a16="http://schemas.microsoft.com/office/drawing/2014/main" id="{5028568D-DE95-4142-A538-22C213C2C6CB}"/>
              </a:ext>
            </a:extLst>
          </p:cNvPr>
          <p:cNvSpPr/>
          <p:nvPr/>
        </p:nvSpPr>
        <p:spPr>
          <a:xfrm>
            <a:off x="4492938" y="9711194"/>
            <a:ext cx="3549650" cy="400110"/>
          </a:xfrm>
          <a:prstGeom prst="rect">
            <a:avLst/>
          </a:prstGeom>
        </p:spPr>
        <p:txBody>
          <a:bodyPr>
            <a:spAutoFit/>
          </a:bodyPr>
          <a:lstStyle/>
          <a:p>
            <a:pPr lvl="0"/>
            <a:r>
              <a:rPr lang="de-DE" sz="1000" dirty="0">
                <a:solidFill>
                  <a:prstClr val="black">
                    <a:lumMod val="50000"/>
                    <a:lumOff val="50000"/>
                  </a:prstClr>
                </a:solidFill>
                <a:latin typeface="Source Sans Pro" panose="020B0503030403020204" pitchFamily="34" charset="0"/>
              </a:rPr>
              <a:t>Projekt „Umsetzungsbegleitung BTHG“</a:t>
            </a:r>
          </a:p>
          <a:p>
            <a:pPr lvl="0"/>
            <a:r>
              <a:rPr lang="de-DE" sz="1000" dirty="0">
                <a:solidFill>
                  <a:prstClr val="black">
                    <a:lumMod val="50000"/>
                    <a:lumOff val="50000"/>
                  </a:prstClr>
                </a:solidFill>
                <a:latin typeface="Source Sans Pro" panose="020B0503030403020204" pitchFamily="34" charset="0"/>
              </a:rPr>
              <a:t>www.umsetzungsbegleitung-bthg.de</a:t>
            </a:r>
          </a:p>
        </p:txBody>
      </p:sp>
      <p:pic>
        <p:nvPicPr>
          <p:cNvPr id="9" name="Grafik 8">
            <a:extLst>
              <a:ext uri="{FF2B5EF4-FFF2-40B4-BE49-F238E27FC236}">
                <a16:creationId xmlns:a16="http://schemas.microsoft.com/office/drawing/2014/main" id="{C4808683-0BF2-403C-8FEE-9EDB5F3913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79148"/>
            <a:ext cx="1159020" cy="347490"/>
          </a:xfrm>
          <a:prstGeom prst="rect">
            <a:avLst/>
          </a:prstGeom>
        </p:spPr>
      </p:pic>
    </p:spTree>
    <p:extLst>
      <p:ext uri="{BB962C8B-B14F-4D97-AF65-F5344CB8AC3E}">
        <p14:creationId xmlns:p14="http://schemas.microsoft.com/office/powerpoint/2010/main" val="473530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52" tIns="47376" rIns="94752" bIns="47376" rtlCol="0" anchor="ctr"/>
          <a:lstStyle/>
          <a:p>
            <a:endParaRPr lang="de-DE"/>
          </a:p>
        </p:txBody>
      </p:sp>
      <p:sp>
        <p:nvSpPr>
          <p:cNvPr id="5" name="Notizenplatzhalter 4"/>
          <p:cNvSpPr>
            <a:spLocks noGrp="1"/>
          </p:cNvSpPr>
          <p:nvPr>
            <p:ph type="body" sz="quarter" idx="3"/>
          </p:nvPr>
        </p:nvSpPr>
        <p:spPr>
          <a:xfrm>
            <a:off x="709931" y="4861444"/>
            <a:ext cx="5679440" cy="4605576"/>
          </a:xfrm>
          <a:prstGeom prst="rect">
            <a:avLst/>
          </a:prstGeom>
        </p:spPr>
        <p:txBody>
          <a:bodyPr vert="horz" lIns="94752" tIns="47376" rIns="94752" bIns="4737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721108"/>
            <a:ext cx="3076363" cy="511731"/>
          </a:xfrm>
          <a:prstGeom prst="rect">
            <a:avLst/>
          </a:prstGeom>
        </p:spPr>
        <p:txBody>
          <a:bodyPr vert="horz" lIns="94752" tIns="47376" rIns="94752" bIns="47376" rtlCol="0" anchor="b"/>
          <a:lstStyle>
            <a:lvl1pPr algn="l">
              <a:defRPr sz="1200"/>
            </a:lvl1pPr>
          </a:lstStyle>
          <a:p>
            <a:r>
              <a:rPr lang="de-DE" dirty="0"/>
              <a:t>Protokoll Arbeitstreffen .02.2014</a:t>
            </a:r>
          </a:p>
        </p:txBody>
      </p:sp>
      <p:sp>
        <p:nvSpPr>
          <p:cNvPr id="7" name="Foliennummernplatzhalter 6"/>
          <p:cNvSpPr>
            <a:spLocks noGrp="1"/>
          </p:cNvSpPr>
          <p:nvPr>
            <p:ph type="sldNum" sz="quarter" idx="5"/>
          </p:nvPr>
        </p:nvSpPr>
        <p:spPr>
          <a:xfrm>
            <a:off x="4021297" y="9721108"/>
            <a:ext cx="3076363" cy="511731"/>
          </a:xfrm>
          <a:prstGeom prst="rect">
            <a:avLst/>
          </a:prstGeom>
        </p:spPr>
        <p:txBody>
          <a:bodyPr vert="horz" lIns="94752" tIns="47376" rIns="94752" bIns="47376" rtlCol="0" anchor="b"/>
          <a:lstStyle>
            <a:lvl1pPr algn="r">
              <a:defRPr sz="1200"/>
            </a:lvl1pPr>
          </a:lstStyle>
          <a:p>
            <a:fld id="{7DCE0FC2-2DD1-4408-94B8-7BA305C6AAEE}" type="slidenum">
              <a:rPr lang="de-DE" smtClean="0"/>
              <a:pPr/>
              <a:t>‹Nr.›</a:t>
            </a:fld>
            <a:endParaRPr lang="de-DE" dirty="0"/>
          </a:p>
        </p:txBody>
      </p:sp>
      <p:sp>
        <p:nvSpPr>
          <p:cNvPr id="8" name="Kopfzeilenplatzhalter 7"/>
          <p:cNvSpPr>
            <a:spLocks noGrp="1"/>
          </p:cNvSpPr>
          <p:nvPr>
            <p:ph type="hdr" sz="quarter"/>
          </p:nvPr>
        </p:nvSpPr>
        <p:spPr>
          <a:xfrm>
            <a:off x="3" y="0"/>
            <a:ext cx="3076363" cy="513508"/>
          </a:xfrm>
          <a:prstGeom prst="rect">
            <a:avLst/>
          </a:prstGeom>
        </p:spPr>
        <p:txBody>
          <a:bodyPr vert="horz" lIns="94752" tIns="47376" rIns="94752" bIns="47376" rtlCol="0"/>
          <a:lstStyle>
            <a:lvl1pPr algn="l">
              <a:defRPr sz="1200"/>
            </a:lvl1pPr>
          </a:lstStyle>
          <a:p>
            <a:r>
              <a:rPr lang="de-DE"/>
              <a:t>Leistungen zur Teilhabe</a:t>
            </a:r>
          </a:p>
        </p:txBody>
      </p:sp>
      <p:sp>
        <p:nvSpPr>
          <p:cNvPr id="9" name="Datumsplatzhalter 8"/>
          <p:cNvSpPr>
            <a:spLocks noGrp="1"/>
          </p:cNvSpPr>
          <p:nvPr>
            <p:ph type="dt" idx="1"/>
          </p:nvPr>
        </p:nvSpPr>
        <p:spPr>
          <a:xfrm>
            <a:off x="4021297" y="0"/>
            <a:ext cx="3076363" cy="513508"/>
          </a:xfrm>
          <a:prstGeom prst="rect">
            <a:avLst/>
          </a:prstGeom>
        </p:spPr>
        <p:txBody>
          <a:bodyPr vert="horz" lIns="94752" tIns="47376" rIns="94752" bIns="47376" rtlCol="0"/>
          <a:lstStyle>
            <a:lvl1pPr algn="r">
              <a:defRPr sz="1200"/>
            </a:lvl1pPr>
          </a:lstStyle>
          <a:p>
            <a:fld id="{D0722D30-5A35-4739-B400-68146DD317CF}" type="datetimeFigureOut">
              <a:rPr lang="de-DE" smtClean="0"/>
              <a:t>22.09.2020</a:t>
            </a:fld>
            <a:endParaRPr lang="de-DE"/>
          </a:p>
        </p:txBody>
      </p:sp>
    </p:spTree>
    <p:extLst>
      <p:ext uri="{BB962C8B-B14F-4D97-AF65-F5344CB8AC3E}">
        <p14:creationId xmlns:p14="http://schemas.microsoft.com/office/powerpoint/2010/main" val="184886170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3</a:t>
            </a:fld>
            <a:endParaRPr lang="de-DE"/>
          </a:p>
        </p:txBody>
      </p:sp>
    </p:spTree>
    <p:extLst>
      <p:ext uri="{BB962C8B-B14F-4D97-AF65-F5344CB8AC3E}">
        <p14:creationId xmlns:p14="http://schemas.microsoft.com/office/powerpoint/2010/main" val="426939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12</a:t>
            </a:fld>
            <a:endParaRPr lang="de-DE"/>
          </a:p>
        </p:txBody>
      </p:sp>
    </p:spTree>
    <p:extLst>
      <p:ext uri="{BB962C8B-B14F-4D97-AF65-F5344CB8AC3E}">
        <p14:creationId xmlns:p14="http://schemas.microsoft.com/office/powerpoint/2010/main" val="309958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13</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180244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14</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41588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15</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3512212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16</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51020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17</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222975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18</a:t>
            </a:fld>
            <a:endParaRPr lang="de-DE"/>
          </a:p>
        </p:txBody>
      </p:sp>
    </p:spTree>
    <p:extLst>
      <p:ext uri="{BB962C8B-B14F-4D97-AF65-F5344CB8AC3E}">
        <p14:creationId xmlns:p14="http://schemas.microsoft.com/office/powerpoint/2010/main" val="3520000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19</a:t>
            </a:fld>
            <a:endParaRPr lang="de-DE"/>
          </a:p>
        </p:txBody>
      </p:sp>
    </p:spTree>
    <p:extLst>
      <p:ext uri="{BB962C8B-B14F-4D97-AF65-F5344CB8AC3E}">
        <p14:creationId xmlns:p14="http://schemas.microsoft.com/office/powerpoint/2010/main" val="188790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23</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2170846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24</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218492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4</a:t>
            </a:fld>
            <a:endParaRPr lang="de-DE"/>
          </a:p>
        </p:txBody>
      </p:sp>
    </p:spTree>
    <p:extLst>
      <p:ext uri="{BB962C8B-B14F-4D97-AF65-F5344CB8AC3E}">
        <p14:creationId xmlns:p14="http://schemas.microsoft.com/office/powerpoint/2010/main" val="3557750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25</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784958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26</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22607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27</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3120810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28</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333324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29</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3412509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DCE0FC2-2DD1-4408-94B8-7BA305C6AAEE}" type="slidenum">
              <a:rPr lang="de-DE" smtClean="0"/>
              <a:pPr/>
              <a:t>30</a:t>
            </a:fld>
            <a:endParaRPr lang="de-DE" dirty="0"/>
          </a:p>
        </p:txBody>
      </p:sp>
      <p:sp>
        <p:nvSpPr>
          <p:cNvPr id="5" name="Kopfzeilenplatzhalter 4"/>
          <p:cNvSpPr>
            <a:spLocks noGrp="1"/>
          </p:cNvSpPr>
          <p:nvPr>
            <p:ph type="hdr" sz="quarter"/>
          </p:nvPr>
        </p:nvSpPr>
        <p:spPr/>
        <p:txBody>
          <a:bodyPr/>
          <a:lstStyle/>
          <a:p>
            <a:r>
              <a:rPr lang="de-DE"/>
              <a:t>Leistungen zur Teilhabe</a:t>
            </a:r>
          </a:p>
        </p:txBody>
      </p:sp>
    </p:spTree>
    <p:extLst>
      <p:ext uri="{BB962C8B-B14F-4D97-AF65-F5344CB8AC3E}">
        <p14:creationId xmlns:p14="http://schemas.microsoft.com/office/powerpoint/2010/main" val="610200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31</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1225412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32</a:t>
            </a:fld>
            <a:endParaRPr lang="de-DE" dirty="0"/>
          </a:p>
        </p:txBody>
      </p:sp>
      <p:sp>
        <p:nvSpPr>
          <p:cNvPr id="5" name="Kopfzeilenplatzhalter 4"/>
          <p:cNvSpPr>
            <a:spLocks noGrp="1"/>
          </p:cNvSpPr>
          <p:nvPr>
            <p:ph type="hdr" sz="quarter" idx="11"/>
          </p:nvPr>
        </p:nvSpPr>
        <p:spPr/>
        <p:txBody>
          <a:bodyPr/>
          <a:lstStyle/>
          <a:p>
            <a:r>
              <a:rPr lang="de-DE"/>
              <a:t>Leistungen zur Teilhabe</a:t>
            </a:r>
          </a:p>
        </p:txBody>
      </p:sp>
    </p:spTree>
    <p:extLst>
      <p:ext uri="{BB962C8B-B14F-4D97-AF65-F5344CB8AC3E}">
        <p14:creationId xmlns:p14="http://schemas.microsoft.com/office/powerpoint/2010/main" val="1159233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39</a:t>
            </a:fld>
            <a:endParaRPr lang="de-DE"/>
          </a:p>
        </p:txBody>
      </p:sp>
    </p:spTree>
    <p:extLst>
      <p:ext uri="{BB962C8B-B14F-4D97-AF65-F5344CB8AC3E}">
        <p14:creationId xmlns:p14="http://schemas.microsoft.com/office/powerpoint/2010/main" val="2753292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CE0FC2-2DD1-4408-94B8-7BA305C6AAEE}" type="slidenum">
              <a:rPr lang="de-DE" smtClean="0"/>
              <a:pPr/>
              <a:t>40</a:t>
            </a:fld>
            <a:endParaRPr lang="de-DE"/>
          </a:p>
        </p:txBody>
      </p:sp>
    </p:spTree>
    <p:extLst>
      <p:ext uri="{BB962C8B-B14F-4D97-AF65-F5344CB8AC3E}">
        <p14:creationId xmlns:p14="http://schemas.microsoft.com/office/powerpoint/2010/main" val="401631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5</a:t>
            </a:fld>
            <a:endParaRPr lang="de-DE"/>
          </a:p>
        </p:txBody>
      </p:sp>
    </p:spTree>
    <p:extLst>
      <p:ext uri="{BB962C8B-B14F-4D97-AF65-F5344CB8AC3E}">
        <p14:creationId xmlns:p14="http://schemas.microsoft.com/office/powerpoint/2010/main" val="130224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6</a:t>
            </a:fld>
            <a:endParaRPr lang="de-DE"/>
          </a:p>
        </p:txBody>
      </p:sp>
    </p:spTree>
    <p:extLst>
      <p:ext uri="{BB962C8B-B14F-4D97-AF65-F5344CB8AC3E}">
        <p14:creationId xmlns:p14="http://schemas.microsoft.com/office/powerpoint/2010/main" val="122042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7</a:t>
            </a:fld>
            <a:endParaRPr lang="de-DE"/>
          </a:p>
        </p:txBody>
      </p:sp>
    </p:spTree>
    <p:extLst>
      <p:ext uri="{BB962C8B-B14F-4D97-AF65-F5344CB8AC3E}">
        <p14:creationId xmlns:p14="http://schemas.microsoft.com/office/powerpoint/2010/main" val="5980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8</a:t>
            </a:fld>
            <a:endParaRPr lang="de-DE"/>
          </a:p>
        </p:txBody>
      </p:sp>
    </p:spTree>
    <p:extLst>
      <p:ext uri="{BB962C8B-B14F-4D97-AF65-F5344CB8AC3E}">
        <p14:creationId xmlns:p14="http://schemas.microsoft.com/office/powerpoint/2010/main" val="294757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9</a:t>
            </a:fld>
            <a:endParaRPr lang="de-DE"/>
          </a:p>
        </p:txBody>
      </p:sp>
    </p:spTree>
    <p:extLst>
      <p:ext uri="{BB962C8B-B14F-4D97-AF65-F5344CB8AC3E}">
        <p14:creationId xmlns:p14="http://schemas.microsoft.com/office/powerpoint/2010/main" val="57841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10</a:t>
            </a:fld>
            <a:endParaRPr lang="de-DE"/>
          </a:p>
        </p:txBody>
      </p:sp>
    </p:spTree>
    <p:extLst>
      <p:ext uri="{BB962C8B-B14F-4D97-AF65-F5344CB8AC3E}">
        <p14:creationId xmlns:p14="http://schemas.microsoft.com/office/powerpoint/2010/main" val="396593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Nach BTHG: Befähigung zur eigenständigen Bewältigung/Erledigung des Alltages einschl. Tagesstrukturierung durch </a:t>
            </a:r>
            <a:r>
              <a:rPr lang="de-DE" u="sng" dirty="0"/>
              <a:t>Anleitung</a:t>
            </a:r>
            <a:r>
              <a:rPr lang="de-DE" dirty="0"/>
              <a:t> und </a:t>
            </a:r>
            <a:r>
              <a:rPr lang="de-DE" u="sng" dirty="0"/>
              <a:t>Übung</a:t>
            </a:r>
            <a:r>
              <a:rPr lang="de-DE" dirty="0"/>
              <a:t>.</a:t>
            </a:r>
          </a:p>
          <a:p>
            <a:r>
              <a:rPr lang="de-DE" dirty="0"/>
              <a:t>Leistungen zur Beseitigung oder Minderung von Einschränkungen der Funktionsfähigkeit gehören nicht dazu.</a:t>
            </a:r>
          </a:p>
          <a:p>
            <a:r>
              <a:rPr lang="de-DE" dirty="0"/>
              <a:t>Leistungen zur sozialen Teilhabe sind deutlich abgegrenzt von der medizinischen und beruflichen Rehabilitation.</a:t>
            </a:r>
          </a:p>
        </p:txBody>
      </p:sp>
      <p:sp>
        <p:nvSpPr>
          <p:cNvPr id="4" name="Foliennummernplatzhalter 3"/>
          <p:cNvSpPr>
            <a:spLocks noGrp="1"/>
          </p:cNvSpPr>
          <p:nvPr>
            <p:ph type="sldNum" sz="quarter" idx="10"/>
          </p:nvPr>
        </p:nvSpPr>
        <p:spPr/>
        <p:txBody>
          <a:bodyPr/>
          <a:lstStyle/>
          <a:p>
            <a:fld id="{7DCE0FC2-2DD1-4408-94B8-7BA305C6AAEE}" type="slidenum">
              <a:rPr lang="de-DE" smtClean="0"/>
              <a:pPr/>
              <a:t>11</a:t>
            </a:fld>
            <a:endParaRPr lang="de-DE"/>
          </a:p>
        </p:txBody>
      </p:sp>
    </p:spTree>
    <p:extLst>
      <p:ext uri="{BB962C8B-B14F-4D97-AF65-F5344CB8AC3E}">
        <p14:creationId xmlns:p14="http://schemas.microsoft.com/office/powerpoint/2010/main" val="640446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11" name="Rechteck 10"/>
          <p:cNvSpPr/>
          <p:nvPr/>
        </p:nvSpPr>
        <p:spPr>
          <a:xfrm>
            <a:off x="368489" y="1623876"/>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p:cNvSpPr>
            <a:spLocks noGrp="1"/>
          </p:cNvSpPr>
          <p:nvPr>
            <p:ph type="ctrTitle"/>
          </p:nvPr>
        </p:nvSpPr>
        <p:spPr>
          <a:xfrm>
            <a:off x="368487" y="1623874"/>
            <a:ext cx="11448000" cy="1267174"/>
          </a:xfrm>
        </p:spPr>
        <p:txBody>
          <a:bodyPr lIns="360000" tIns="360000" rIns="360000" anchor="b"/>
          <a:lstStyle>
            <a:lvl1pPr algn="l">
              <a:lnSpc>
                <a:spcPts val="2700"/>
              </a:lnSpc>
              <a:defRPr sz="2550">
                <a:solidFill>
                  <a:schemeClr val="tx2"/>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368488" y="3025699"/>
            <a:ext cx="11448000" cy="1655762"/>
          </a:xfrm>
        </p:spPr>
        <p:txBody>
          <a:bodyPr lIns="360000" rIns="360000" bIns="0"/>
          <a:lstStyle>
            <a:lvl1pPr marL="0" indent="0" algn="l">
              <a:lnSpc>
                <a:spcPts val="1980"/>
              </a:lnSpc>
              <a:spcAft>
                <a:spcPts val="0"/>
              </a:spcAft>
              <a:buNone/>
              <a:defRPr sz="16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a:xfrm>
            <a:off x="10134601" y="6173872"/>
            <a:ext cx="1662839" cy="365125"/>
          </a:xfrm>
        </p:spPr>
        <p:txBody>
          <a:bodyPr/>
          <a:lstStyle>
            <a:lvl1pPr>
              <a:defRPr sz="1050" b="1"/>
            </a:lvl1pPr>
          </a:lstStyle>
          <a:p>
            <a:r>
              <a:rPr lang="de-DE" dirty="0"/>
              <a:t>Mai 2020</a:t>
            </a:r>
          </a:p>
        </p:txBody>
      </p:sp>
      <p:sp>
        <p:nvSpPr>
          <p:cNvPr id="5" name="Fußzeilenplatzhalter 4"/>
          <p:cNvSpPr>
            <a:spLocks noGrp="1"/>
          </p:cNvSpPr>
          <p:nvPr>
            <p:ph type="ftr" sz="quarter" idx="11"/>
          </p:nvPr>
        </p:nvSpPr>
        <p:spPr>
          <a:xfrm>
            <a:off x="2120223" y="6173872"/>
            <a:ext cx="7921135" cy="365125"/>
          </a:xfrm>
        </p:spPr>
        <p:txBody>
          <a:bodyPr/>
          <a:lstStyle>
            <a:lvl1pPr>
              <a:defRPr sz="1050" b="1"/>
            </a:lvl1pPr>
          </a:lstStyle>
          <a:p>
            <a:r>
              <a:rPr lang="de-DE" dirty="0"/>
              <a:t>Leistungsgruppen in der Eingliederungshilfe</a:t>
            </a: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5606" y="356703"/>
            <a:ext cx="3030519" cy="910473"/>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964" y="5327459"/>
            <a:ext cx="1563707" cy="1236750"/>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224" y="5655433"/>
            <a:ext cx="1300465" cy="389154"/>
          </a:xfrm>
          <a:prstGeom prst="rect">
            <a:avLst/>
          </a:prstGeom>
        </p:spPr>
      </p:pic>
      <p:sp>
        <p:nvSpPr>
          <p:cNvPr id="14" name="Textfeld 13"/>
          <p:cNvSpPr txBox="1"/>
          <p:nvPr/>
        </p:nvSpPr>
        <p:spPr>
          <a:xfrm>
            <a:off x="2028110" y="5403011"/>
            <a:ext cx="1007985" cy="174343"/>
          </a:xfrm>
          <a:prstGeom prst="rect">
            <a:avLst/>
          </a:prstGeom>
          <a:noFill/>
        </p:spPr>
        <p:txBody>
          <a:bodyPr wrap="square" rtlCol="0">
            <a:spAutoFit/>
          </a:bodyPr>
          <a:lstStyle/>
          <a:p>
            <a:r>
              <a:rPr lang="de-DE" sz="533" dirty="0">
                <a:latin typeface="Arial" panose="020B0604020202020204" pitchFamily="34" charset="0"/>
                <a:cs typeface="Arial" panose="020B0604020202020204" pitchFamily="34" charset="0"/>
              </a:rPr>
              <a:t>In Trägerschaft</a:t>
            </a:r>
            <a:r>
              <a:rPr lang="de-DE" sz="533" baseline="0" dirty="0">
                <a:latin typeface="Arial" panose="020B0604020202020204" pitchFamily="34" charset="0"/>
                <a:cs typeface="Arial" panose="020B0604020202020204" pitchFamily="34" charset="0"/>
              </a:rPr>
              <a:t> von:</a:t>
            </a:r>
            <a:endParaRPr lang="de-DE" sz="53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32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 Tabelle">
    <p:spTree>
      <p:nvGrpSpPr>
        <p:cNvPr id="1" name=""/>
        <p:cNvGrpSpPr/>
        <p:nvPr/>
      </p:nvGrpSpPr>
      <p:grpSpPr>
        <a:xfrm>
          <a:off x="0" y="0"/>
          <a:ext cx="0" cy="0"/>
          <a:chOff x="0" y="0"/>
          <a:chExt cx="0" cy="0"/>
        </a:xfrm>
      </p:grpSpPr>
      <p:sp>
        <p:nvSpPr>
          <p:cNvPr id="2" name="Titel 1"/>
          <p:cNvSpPr>
            <a:spLocks noGrp="1"/>
          </p:cNvSpPr>
          <p:nvPr>
            <p:ph type="title"/>
          </p:nvPr>
        </p:nvSpPr>
        <p:spPr>
          <a:xfrm>
            <a:off x="711199" y="398371"/>
            <a:ext cx="8280000" cy="756000"/>
          </a:xfrm>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lstStyle>
            <a:lvl1pPr>
              <a:defRPr/>
            </a:lvl1pPr>
          </a:lstStyle>
          <a:p>
            <a:r>
              <a:rPr lang="de-DE" dirty="0"/>
              <a:t>Mai 2020</a:t>
            </a:r>
          </a:p>
        </p:txBody>
      </p:sp>
      <p:sp>
        <p:nvSpPr>
          <p:cNvPr id="5" name="Fußzeilenplatzhalter 4"/>
          <p:cNvSpPr>
            <a:spLocks noGrp="1"/>
          </p:cNvSpPr>
          <p:nvPr>
            <p:ph type="ftr" sz="quarter" idx="11"/>
          </p:nvPr>
        </p:nvSpPr>
        <p:spPr/>
        <p:txBody>
          <a:bodyPr/>
          <a:lstStyle>
            <a:lvl1pPr>
              <a:defRPr/>
            </a:lvl1pPr>
          </a:lstStyle>
          <a:p>
            <a:r>
              <a:rPr lang="de-DE" dirty="0"/>
              <a:t>Leistungsgruppen in der Eingliederungshilfe</a:t>
            </a:r>
          </a:p>
        </p:txBody>
      </p:sp>
      <p:sp>
        <p:nvSpPr>
          <p:cNvPr id="6" name="Foliennummernplatzhalter 5"/>
          <p:cNvSpPr>
            <a:spLocks noGrp="1"/>
          </p:cNvSpPr>
          <p:nvPr>
            <p:ph type="sldNum" sz="quarter" idx="12"/>
          </p:nvPr>
        </p:nvSpPr>
        <p:spPr/>
        <p:txBody>
          <a:bodyPr/>
          <a:lstStyle/>
          <a:p>
            <a:fld id="{DFA99560-3930-4652-A717-295C961D9515}" type="slidenum">
              <a:rPr lang="de-DE" smtClean="0"/>
              <a:pPr/>
              <a:t>‹Nr.›</a:t>
            </a:fld>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6343" y="328636"/>
            <a:ext cx="2209652" cy="663856"/>
          </a:xfrm>
          <a:prstGeom prst="rect">
            <a:avLst/>
          </a:prstGeom>
        </p:spPr>
      </p:pic>
      <p:cxnSp>
        <p:nvCxnSpPr>
          <p:cNvPr id="8" name="Gerader Verbinder 7"/>
          <p:cNvCxnSpPr/>
          <p:nvPr/>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3"/>
            <a:ext cx="8280000" cy="444669"/>
          </a:xfrm>
        </p:spPr>
        <p:txBody>
          <a:bodyPr bIns="0"/>
          <a:lstStyle>
            <a:lvl1pPr>
              <a:lnSpc>
                <a:spcPts val="1800"/>
              </a:lnSpc>
              <a:spcAft>
                <a:spcPts val="0"/>
              </a:spcAft>
              <a:defRPr baseline="0"/>
            </a:lvl1pPr>
          </a:lstStyle>
          <a:p>
            <a:pPr lvl="0"/>
            <a:r>
              <a:rPr lang="de-DE" dirty="0"/>
              <a:t>Subheadline durch Klicken bearbeiten</a:t>
            </a:r>
          </a:p>
        </p:txBody>
      </p:sp>
      <p:sp>
        <p:nvSpPr>
          <p:cNvPr id="13" name="Tabellenplatzhalter 12"/>
          <p:cNvSpPr>
            <a:spLocks noGrp="1"/>
          </p:cNvSpPr>
          <p:nvPr>
            <p:ph type="tbl" sz="quarter" idx="14"/>
          </p:nvPr>
        </p:nvSpPr>
        <p:spPr>
          <a:xfrm>
            <a:off x="711201" y="2198104"/>
            <a:ext cx="5773823" cy="3828212"/>
          </a:xfrm>
        </p:spPr>
        <p:txBody>
          <a:bodyPr/>
          <a:lstStyle/>
          <a:p>
            <a:r>
              <a:rPr lang="de-DE"/>
              <a:t>Tabelle durch Klicken auf Symbol hinzufügen</a:t>
            </a:r>
          </a:p>
        </p:txBody>
      </p:sp>
      <p:sp>
        <p:nvSpPr>
          <p:cNvPr id="15" name="Textplatzhalter 14"/>
          <p:cNvSpPr>
            <a:spLocks noGrp="1"/>
          </p:cNvSpPr>
          <p:nvPr>
            <p:ph type="body" sz="quarter" idx="15"/>
          </p:nvPr>
        </p:nvSpPr>
        <p:spPr>
          <a:xfrm>
            <a:off x="711201" y="1602427"/>
            <a:ext cx="10759401" cy="362399"/>
          </a:xfrm>
        </p:spPr>
        <p:txBody>
          <a:bodyPr bIns="0"/>
          <a:lstStyle>
            <a:lvl1pPr>
              <a:defRPr/>
            </a:lvl1pPr>
            <a:lvl2pPr marL="0" indent="0">
              <a:buNone/>
              <a:defRPr/>
            </a:lvl2pPr>
          </a:lstStyle>
          <a:p>
            <a:pPr lvl="0"/>
            <a:r>
              <a:rPr lang="de-DE"/>
              <a:t>Formatvorlagen des Textmasters bearbeiten</a:t>
            </a:r>
          </a:p>
        </p:txBody>
      </p:sp>
    </p:spTree>
    <p:extLst>
      <p:ext uri="{BB962C8B-B14F-4D97-AF65-F5344CB8AC3E}">
        <p14:creationId xmlns:p14="http://schemas.microsoft.com/office/powerpoint/2010/main" val="99579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e">
    <p:spTree>
      <p:nvGrpSpPr>
        <p:cNvPr id="1" name=""/>
        <p:cNvGrpSpPr/>
        <p:nvPr/>
      </p:nvGrpSpPr>
      <p:grpSpPr>
        <a:xfrm>
          <a:off x="0" y="0"/>
          <a:ext cx="0" cy="0"/>
          <a:chOff x="0" y="0"/>
          <a:chExt cx="0" cy="0"/>
        </a:xfrm>
      </p:grpSpPr>
      <p:sp>
        <p:nvSpPr>
          <p:cNvPr id="11" name="Rechteck 10"/>
          <p:cNvSpPr/>
          <p:nvPr/>
        </p:nvSpPr>
        <p:spPr>
          <a:xfrm>
            <a:off x="368489" y="1623876"/>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Untertitel 2"/>
          <p:cNvSpPr>
            <a:spLocks noGrp="1"/>
          </p:cNvSpPr>
          <p:nvPr>
            <p:ph type="subTitle" idx="1" hasCustomPrompt="1"/>
          </p:nvPr>
        </p:nvSpPr>
        <p:spPr>
          <a:xfrm>
            <a:off x="368488" y="2371257"/>
            <a:ext cx="11448000" cy="448145"/>
          </a:xfrm>
        </p:spPr>
        <p:txBody>
          <a:bodyPr lIns="360000" rIns="360000" bIns="0"/>
          <a:lstStyle>
            <a:lvl1pPr marL="0" indent="0" algn="l">
              <a:lnSpc>
                <a:spcPts val="1350"/>
              </a:lnSpc>
              <a:spcAft>
                <a:spcPts val="0"/>
              </a:spcAft>
              <a:buNone/>
              <a:defRPr sz="10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Vorname Nachname</a:t>
            </a:r>
            <a:br>
              <a:rPr lang="de-DE" dirty="0"/>
            </a:br>
            <a:r>
              <a:rPr lang="de-DE" dirty="0"/>
              <a:t>Funktion</a:t>
            </a: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5606" y="356703"/>
            <a:ext cx="3030519" cy="910473"/>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964" y="5327459"/>
            <a:ext cx="1563707" cy="1236750"/>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224" y="5655433"/>
            <a:ext cx="1300465" cy="389154"/>
          </a:xfrm>
          <a:prstGeom prst="rect">
            <a:avLst/>
          </a:prstGeom>
        </p:spPr>
      </p:pic>
      <p:sp>
        <p:nvSpPr>
          <p:cNvPr id="14" name="Textfeld 13"/>
          <p:cNvSpPr txBox="1"/>
          <p:nvPr/>
        </p:nvSpPr>
        <p:spPr>
          <a:xfrm>
            <a:off x="2028110" y="5403011"/>
            <a:ext cx="1007985" cy="174343"/>
          </a:xfrm>
          <a:prstGeom prst="rect">
            <a:avLst/>
          </a:prstGeom>
          <a:noFill/>
        </p:spPr>
        <p:txBody>
          <a:bodyPr wrap="square" rtlCol="0">
            <a:spAutoFit/>
          </a:bodyPr>
          <a:lstStyle/>
          <a:p>
            <a:r>
              <a:rPr lang="de-DE" sz="533" dirty="0">
                <a:latin typeface="Arial" panose="020B0604020202020204" pitchFamily="34" charset="0"/>
                <a:cs typeface="Arial" panose="020B0604020202020204" pitchFamily="34" charset="0"/>
              </a:rPr>
              <a:t>In Trägerschaft</a:t>
            </a:r>
            <a:r>
              <a:rPr lang="de-DE" sz="533" baseline="0" dirty="0">
                <a:latin typeface="Arial" panose="020B0604020202020204" pitchFamily="34" charset="0"/>
                <a:cs typeface="Arial" panose="020B0604020202020204" pitchFamily="34" charset="0"/>
              </a:rPr>
              <a:t> von:</a:t>
            </a:r>
            <a:endParaRPr lang="de-DE" sz="533" dirty="0">
              <a:latin typeface="Arial" panose="020B0604020202020204" pitchFamily="34" charset="0"/>
              <a:cs typeface="Arial" panose="020B0604020202020204" pitchFamily="34" charset="0"/>
            </a:endParaRPr>
          </a:p>
        </p:txBody>
      </p:sp>
      <p:sp>
        <p:nvSpPr>
          <p:cNvPr id="7" name="Textfeld 6"/>
          <p:cNvSpPr txBox="1"/>
          <p:nvPr/>
        </p:nvSpPr>
        <p:spPr>
          <a:xfrm>
            <a:off x="725540" y="1942716"/>
            <a:ext cx="1385973" cy="285040"/>
          </a:xfrm>
          <a:prstGeom prst="rect">
            <a:avLst/>
          </a:prstGeom>
          <a:noFill/>
        </p:spPr>
        <p:txBody>
          <a:bodyPr wrap="square" lIns="0" tIns="0" rIns="0" bIns="0" rtlCol="0" anchor="ctr" anchorCtr="0">
            <a:noAutofit/>
          </a:bodyPr>
          <a:lstStyle/>
          <a:p>
            <a:pPr>
              <a:lnSpc>
                <a:spcPts val="2100"/>
              </a:lnSpc>
            </a:pPr>
            <a:r>
              <a:rPr lang="de-DE" sz="1800" b="1" cap="all" baseline="0" dirty="0">
                <a:solidFill>
                  <a:schemeClr val="tx2"/>
                </a:solidFill>
              </a:rPr>
              <a:t>Kontakt</a:t>
            </a:r>
          </a:p>
        </p:txBody>
      </p:sp>
      <p:sp>
        <p:nvSpPr>
          <p:cNvPr id="15" name="Textfeld 14"/>
          <p:cNvSpPr txBox="1"/>
          <p:nvPr/>
        </p:nvSpPr>
        <p:spPr>
          <a:xfrm>
            <a:off x="725541" y="4691299"/>
            <a:ext cx="2904011" cy="189348"/>
          </a:xfrm>
          <a:prstGeom prst="rect">
            <a:avLst/>
          </a:prstGeom>
          <a:noFill/>
        </p:spPr>
        <p:txBody>
          <a:bodyPr wrap="square" lIns="0" tIns="0" rIns="0" bIns="0" rtlCol="0" anchor="ctr" anchorCtr="0">
            <a:noAutofit/>
          </a:bodyPr>
          <a:lstStyle/>
          <a:p>
            <a:pPr>
              <a:lnSpc>
                <a:spcPts val="1350"/>
              </a:lnSpc>
            </a:pPr>
            <a:r>
              <a:rPr lang="de-DE" sz="1050" b="1" cap="none" baseline="0" dirty="0">
                <a:solidFill>
                  <a:schemeClr val="tx2"/>
                </a:solidFill>
                <a:latin typeface="Source Sans Pro Semibold" panose="020B0603030403020204" pitchFamily="34" charset="0"/>
              </a:rPr>
              <a:t>www.umsetzungsbegleitung-bthg.de</a:t>
            </a:r>
          </a:p>
        </p:txBody>
      </p:sp>
      <p:sp>
        <p:nvSpPr>
          <p:cNvPr id="8" name="Textfeld 7"/>
          <p:cNvSpPr txBox="1"/>
          <p:nvPr/>
        </p:nvSpPr>
        <p:spPr>
          <a:xfrm>
            <a:off x="2120223" y="6312796"/>
            <a:ext cx="9717867" cy="276999"/>
          </a:xfrm>
          <a:prstGeom prst="rect">
            <a:avLst/>
          </a:prstGeom>
          <a:noFill/>
        </p:spPr>
        <p:txBody>
          <a:bodyPr wrap="square" lIns="0" tIns="0" rIns="0" bIns="0" rtlCol="0" anchor="ctr" anchorCtr="0">
            <a:noAutofit/>
          </a:bodyPr>
          <a:lstStyle/>
          <a:p>
            <a:pPr lvl="0" algn="r">
              <a:lnSpc>
                <a:spcPts val="975"/>
              </a:lnSpc>
            </a:pPr>
            <a:r>
              <a:rPr lang="de-DE" sz="825" dirty="0">
                <a:solidFill>
                  <a:schemeClr val="tx2"/>
                </a:solidFill>
              </a:rPr>
              <a:t>© Deutscher Verein für öffentliche und private Fürsorge e. V. – Projekt »Umsetzungsbegleitung Bundesteilhabegesetz« 2017</a:t>
            </a:r>
          </a:p>
        </p:txBody>
      </p:sp>
      <p:sp>
        <p:nvSpPr>
          <p:cNvPr id="19" name="Textplatzhalter 18"/>
          <p:cNvSpPr>
            <a:spLocks noGrp="1"/>
          </p:cNvSpPr>
          <p:nvPr>
            <p:ph type="body" sz="quarter" idx="10" hasCustomPrompt="1"/>
          </p:nvPr>
        </p:nvSpPr>
        <p:spPr>
          <a:xfrm>
            <a:off x="368487" y="2914999"/>
            <a:ext cx="11448000" cy="1482511"/>
          </a:xfrm>
        </p:spPr>
        <p:txBody>
          <a:bodyPr lIns="360000" rIns="360000" bIns="0"/>
          <a:lstStyle>
            <a:lvl1pPr>
              <a:lnSpc>
                <a:spcPts val="1350"/>
              </a:lnSpc>
              <a:spcAft>
                <a:spcPts val="0"/>
              </a:spcAft>
              <a:defRPr sz="1050"/>
            </a:lvl1pPr>
          </a:lstStyle>
          <a:p>
            <a:r>
              <a:rPr lang="de-DE" dirty="0"/>
              <a:t>Telefon</a:t>
            </a:r>
            <a:br>
              <a:rPr lang="de-DE" dirty="0"/>
            </a:br>
            <a:r>
              <a:rPr lang="de-DE" dirty="0"/>
              <a:t>E-Mail</a:t>
            </a:r>
          </a:p>
        </p:txBody>
      </p:sp>
    </p:spTree>
    <p:extLst>
      <p:ext uri="{BB962C8B-B14F-4D97-AF65-F5344CB8AC3E}">
        <p14:creationId xmlns:p14="http://schemas.microsoft.com/office/powerpoint/2010/main" val="165275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pic>
        <p:nvPicPr>
          <p:cNvPr id="12" name="Grafik 11" descr="transfer_Logo_PPP.jpg"/>
          <p:cNvPicPr preferRelativeResize="0">
            <a:picLocks/>
          </p:cNvPicPr>
          <p:nvPr userDrawn="1"/>
        </p:nvPicPr>
        <p:blipFill>
          <a:blip r:embed="rId2" cstate="print">
            <a:lum bright="18000"/>
          </a:blip>
          <a:stretch>
            <a:fillRect/>
          </a:stretch>
        </p:blipFill>
        <p:spPr>
          <a:xfrm>
            <a:off x="431371" y="5324400"/>
            <a:ext cx="5419200" cy="1537200"/>
          </a:xfrm>
          <a:prstGeom prst="rect">
            <a:avLst/>
          </a:prstGeom>
        </p:spPr>
      </p:pic>
      <p:sp>
        <p:nvSpPr>
          <p:cNvPr id="2" name="Titel 1"/>
          <p:cNvSpPr>
            <a:spLocks noGrp="1"/>
          </p:cNvSpPr>
          <p:nvPr>
            <p:ph type="title"/>
          </p:nvPr>
        </p:nvSpPr>
        <p:spPr>
          <a:xfrm>
            <a:off x="528000" y="274638"/>
            <a:ext cx="7488000" cy="850106"/>
          </a:xfrm>
        </p:spPr>
        <p:txBody>
          <a:bodyPr>
            <a:noAutofit/>
          </a:bodyPr>
          <a:lstStyle>
            <a:lvl1pPr algn="l">
              <a:defRPr sz="2000" cap="small" baseline="0">
                <a:solidFill>
                  <a:schemeClr val="tx1">
                    <a:lumMod val="50000"/>
                    <a:lumOff val="50000"/>
                  </a:schemeClr>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528000" y="1556793"/>
            <a:ext cx="11136000" cy="432047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Rechteck 20"/>
          <p:cNvSpPr/>
          <p:nvPr userDrawn="1"/>
        </p:nvSpPr>
        <p:spPr>
          <a:xfrm>
            <a:off x="335360" y="1268760"/>
            <a:ext cx="11521280" cy="90000"/>
          </a:xfrm>
          <a:prstGeom prst="rect">
            <a:avLst/>
          </a:prstGeom>
          <a:gradFill flip="none" rotWithShape="1">
            <a:gsLst>
              <a:gs pos="0">
                <a:srgbClr val="203B84"/>
              </a:gs>
              <a:gs pos="50000">
                <a:srgbClr val="203B84"/>
              </a:gs>
              <a:gs pos="100000">
                <a:srgbClr val="203B84"/>
              </a:gs>
              <a:gs pos="39999">
                <a:srgbClr val="85C2FF"/>
              </a:gs>
              <a:gs pos="70000">
                <a:srgbClr val="C4D6EB"/>
              </a:gs>
              <a:gs pos="100000">
                <a:srgbClr val="FFEBFA"/>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2" name="Rechteck 21"/>
          <p:cNvSpPr/>
          <p:nvPr userDrawn="1"/>
        </p:nvSpPr>
        <p:spPr>
          <a:xfrm>
            <a:off x="335360" y="1196752"/>
            <a:ext cx="11521280" cy="3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Rechteck 22"/>
          <p:cNvSpPr/>
          <p:nvPr userDrawn="1"/>
        </p:nvSpPr>
        <p:spPr>
          <a:xfrm>
            <a:off x="335360" y="6273320"/>
            <a:ext cx="11521280" cy="3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9" name="Datumsplatzhalter 3"/>
          <p:cNvSpPr>
            <a:spLocks noGrp="1"/>
          </p:cNvSpPr>
          <p:nvPr>
            <p:ph type="dt" sz="half" idx="10"/>
          </p:nvPr>
        </p:nvSpPr>
        <p:spPr>
          <a:xfrm>
            <a:off x="335360" y="6376244"/>
            <a:ext cx="1641141" cy="365125"/>
          </a:xfrm>
        </p:spPr>
        <p:txBody>
          <a:bodyPr/>
          <a:lstStyle>
            <a:lvl1pPr algn="ctr">
              <a:defRPr sz="1000">
                <a:solidFill>
                  <a:schemeClr val="tx1">
                    <a:lumMod val="50000"/>
                    <a:lumOff val="50000"/>
                  </a:schemeClr>
                </a:solidFill>
                <a:latin typeface="Arial" pitchFamily="34" charset="0"/>
                <a:cs typeface="Arial" pitchFamily="34" charset="0"/>
              </a:defRPr>
            </a:lvl1pPr>
          </a:lstStyle>
          <a:p>
            <a:r>
              <a:rPr lang="de-DE"/>
              <a:t>26.-28.06.2019</a:t>
            </a:r>
            <a:endParaRPr lang="de-DE" dirty="0"/>
          </a:p>
        </p:txBody>
      </p:sp>
      <p:sp>
        <p:nvSpPr>
          <p:cNvPr id="20" name="Fußzeilenplatzhalter 4"/>
          <p:cNvSpPr>
            <a:spLocks noGrp="1"/>
          </p:cNvSpPr>
          <p:nvPr>
            <p:ph type="ftr" sz="quarter" idx="11"/>
          </p:nvPr>
        </p:nvSpPr>
        <p:spPr>
          <a:xfrm>
            <a:off x="5880000" y="6375601"/>
            <a:ext cx="5952661"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800">
                <a:solidFill>
                  <a:schemeClr val="tx1">
                    <a:lumMod val="50000"/>
                    <a:lumOff val="50000"/>
                  </a:schemeClr>
                </a:solidFill>
                <a:latin typeface="Arial" pitchFamily="34" charset="0"/>
                <a:cs typeface="Arial" pitchFamily="34" charset="0"/>
              </a:defRPr>
            </a:lvl1pPr>
          </a:lstStyle>
          <a:p>
            <a:r>
              <a:rPr lang="de-DE"/>
              <a:t>Bedarfsermittlung und Leistugnsplanung - Augsburg</a:t>
            </a:r>
            <a:endParaRPr lang="de-DE" dirty="0"/>
          </a:p>
        </p:txBody>
      </p:sp>
    </p:spTree>
    <p:extLst>
      <p:ext uri="{BB962C8B-B14F-4D97-AF65-F5344CB8AC3E}">
        <p14:creationId xmlns:p14="http://schemas.microsoft.com/office/powerpoint/2010/main" val="266083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pitel Farbvariante">
    <p:spTree>
      <p:nvGrpSpPr>
        <p:cNvPr id="1" name=""/>
        <p:cNvGrpSpPr/>
        <p:nvPr/>
      </p:nvGrpSpPr>
      <p:grpSpPr>
        <a:xfrm>
          <a:off x="0" y="0"/>
          <a:ext cx="0" cy="0"/>
          <a:chOff x="0" y="0"/>
          <a:chExt cx="0" cy="0"/>
        </a:xfrm>
      </p:grpSpPr>
      <p:sp>
        <p:nvSpPr>
          <p:cNvPr id="7" name="Rechteck 6"/>
          <p:cNvSpPr/>
          <p:nvPr/>
        </p:nvSpPr>
        <p:spPr>
          <a:xfrm>
            <a:off x="0" y="0"/>
            <a:ext cx="12192000" cy="6858000"/>
          </a:xfrm>
          <a:prstGeom prst="rect">
            <a:avLst/>
          </a:prstGeom>
          <a:gradFill>
            <a:gsLst>
              <a:gs pos="90000">
                <a:schemeClr val="accent2"/>
              </a:gs>
              <a:gs pos="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2" name="Rechteck 11"/>
          <p:cNvSpPr/>
          <p:nvPr/>
        </p:nvSpPr>
        <p:spPr>
          <a:xfrm>
            <a:off x="368489" y="1623876"/>
            <a:ext cx="11469600" cy="3550561"/>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Titel 1"/>
          <p:cNvSpPr>
            <a:spLocks noGrp="1"/>
          </p:cNvSpPr>
          <p:nvPr>
            <p:ph type="ctrTitle"/>
          </p:nvPr>
        </p:nvSpPr>
        <p:spPr>
          <a:xfrm>
            <a:off x="368487" y="1623874"/>
            <a:ext cx="9198595" cy="1267174"/>
          </a:xfrm>
        </p:spPr>
        <p:txBody>
          <a:bodyPr lIns="360000" tIns="360000" rIns="360000" anchor="b"/>
          <a:lstStyle>
            <a:lvl1pPr algn="l">
              <a:lnSpc>
                <a:spcPts val="2700"/>
              </a:lnSpc>
              <a:defRPr sz="2550">
                <a:solidFill>
                  <a:schemeClr val="tx2"/>
                </a:solidFill>
              </a:defRPr>
            </a:lvl1pPr>
          </a:lstStyle>
          <a:p>
            <a:r>
              <a:rPr lang="de-DE"/>
              <a:t>Titelmasterformat durch Klicken bearbeiten</a:t>
            </a:r>
            <a:endParaRPr lang="de-DE" dirty="0"/>
          </a:p>
        </p:txBody>
      </p:sp>
      <p:sp>
        <p:nvSpPr>
          <p:cNvPr id="10" name="Untertitel 2"/>
          <p:cNvSpPr>
            <a:spLocks noGrp="1"/>
          </p:cNvSpPr>
          <p:nvPr>
            <p:ph type="subTitle" idx="1"/>
          </p:nvPr>
        </p:nvSpPr>
        <p:spPr>
          <a:xfrm>
            <a:off x="368489" y="3025699"/>
            <a:ext cx="8077680" cy="1655762"/>
          </a:xfrm>
        </p:spPr>
        <p:txBody>
          <a:bodyPr lIns="360000" rIns="360000" bIns="0"/>
          <a:lstStyle>
            <a:lvl1pPr marL="0" indent="0" algn="l">
              <a:lnSpc>
                <a:spcPts val="1980"/>
              </a:lnSpc>
              <a:spcAft>
                <a:spcPts val="0"/>
              </a:spcAft>
              <a:buNone/>
              <a:defRPr sz="16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DE" dirty="0"/>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3724" y="358194"/>
            <a:ext cx="3052891" cy="917949"/>
          </a:xfrm>
          <a:prstGeom prst="rect">
            <a:avLst/>
          </a:prstGeom>
        </p:spPr>
      </p:pic>
      <p:sp>
        <p:nvSpPr>
          <p:cNvPr id="14" name="Fußzeilenplatzhalter 4"/>
          <p:cNvSpPr>
            <a:spLocks noGrp="1"/>
          </p:cNvSpPr>
          <p:nvPr>
            <p:ph type="ftr" sz="quarter" idx="11"/>
          </p:nvPr>
        </p:nvSpPr>
        <p:spPr>
          <a:xfrm>
            <a:off x="2120223" y="6173872"/>
            <a:ext cx="7921135" cy="365125"/>
          </a:xfrm>
        </p:spPr>
        <p:txBody>
          <a:bodyPr/>
          <a:lstStyle>
            <a:lvl1pPr>
              <a:defRPr sz="1050" b="1">
                <a:solidFill>
                  <a:schemeClr val="bg1"/>
                </a:solidFill>
              </a:defRPr>
            </a:lvl1pPr>
          </a:lstStyle>
          <a:p>
            <a:r>
              <a:rPr lang="de-DE" dirty="0"/>
              <a:t>Leistungsgruppen in der Eingliederungshilfe</a:t>
            </a:r>
          </a:p>
        </p:txBody>
      </p:sp>
      <p:sp>
        <p:nvSpPr>
          <p:cNvPr id="16"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17250"/>
              </a:lnSpc>
              <a:spcAft>
                <a:spcPts val="0"/>
              </a:spcAft>
              <a:defRPr sz="16500" b="1">
                <a:ln w="22225">
                  <a:gradFill>
                    <a:gsLst>
                      <a:gs pos="0">
                        <a:schemeClr val="accent1"/>
                      </a:gs>
                      <a:gs pos="99000">
                        <a:schemeClr val="accent2"/>
                      </a:gs>
                    </a:gsLst>
                    <a:lin ang="5400000" scaled="1"/>
                  </a:gradFill>
                </a:ln>
                <a:noFill/>
                <a:latin typeface="Source Sans Pro" panose="020B0503030403020204" pitchFamily="34" charset="0"/>
              </a:defRPr>
            </a:lvl1pPr>
          </a:lstStyle>
          <a:p>
            <a:pPr lvl="0"/>
            <a:r>
              <a:rPr lang="de-DE" dirty="0"/>
              <a:t>1</a:t>
            </a:r>
          </a:p>
        </p:txBody>
      </p:sp>
      <p:sp>
        <p:nvSpPr>
          <p:cNvPr id="18" name="Datumsplatzhalter 3"/>
          <p:cNvSpPr>
            <a:spLocks noGrp="1"/>
          </p:cNvSpPr>
          <p:nvPr>
            <p:ph type="dt" sz="half" idx="10"/>
          </p:nvPr>
        </p:nvSpPr>
        <p:spPr>
          <a:xfrm>
            <a:off x="10134601" y="6173872"/>
            <a:ext cx="1662839" cy="365125"/>
          </a:xfrm>
        </p:spPr>
        <p:txBody>
          <a:bodyPr/>
          <a:lstStyle>
            <a:lvl1pPr>
              <a:defRPr sz="1050" b="1">
                <a:solidFill>
                  <a:schemeClr val="bg1"/>
                </a:solidFill>
              </a:defRPr>
            </a:lvl1pPr>
          </a:lstStyle>
          <a:p>
            <a:r>
              <a:rPr lang="de-DE" dirty="0"/>
              <a:t>Mai 2020</a:t>
            </a:r>
          </a:p>
        </p:txBody>
      </p:sp>
    </p:spTree>
    <p:extLst>
      <p:ext uri="{BB962C8B-B14F-4D97-AF65-F5344CB8AC3E}">
        <p14:creationId xmlns:p14="http://schemas.microsoft.com/office/powerpoint/2010/main" val="288524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 Weißvariante">
    <p:spTree>
      <p:nvGrpSpPr>
        <p:cNvPr id="1" name=""/>
        <p:cNvGrpSpPr/>
        <p:nvPr/>
      </p:nvGrpSpPr>
      <p:grpSpPr>
        <a:xfrm>
          <a:off x="0" y="0"/>
          <a:ext cx="0" cy="0"/>
          <a:chOff x="0" y="0"/>
          <a:chExt cx="0" cy="0"/>
        </a:xfrm>
      </p:grpSpPr>
      <p:sp>
        <p:nvSpPr>
          <p:cNvPr id="11" name="Rechteck 10"/>
          <p:cNvSpPr/>
          <p:nvPr/>
        </p:nvSpPr>
        <p:spPr>
          <a:xfrm>
            <a:off x="368489" y="1623876"/>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p:cNvSpPr>
            <a:spLocks noGrp="1"/>
          </p:cNvSpPr>
          <p:nvPr>
            <p:ph type="ctrTitle"/>
          </p:nvPr>
        </p:nvSpPr>
        <p:spPr>
          <a:xfrm>
            <a:off x="368487" y="1623874"/>
            <a:ext cx="9196619" cy="1267174"/>
          </a:xfrm>
        </p:spPr>
        <p:txBody>
          <a:bodyPr lIns="360000" tIns="360000" rIns="360000" anchor="b"/>
          <a:lstStyle>
            <a:lvl1pPr algn="l">
              <a:lnSpc>
                <a:spcPts val="2700"/>
              </a:lnSpc>
              <a:defRPr sz="2550">
                <a:solidFill>
                  <a:schemeClr val="tx2"/>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368488" y="3025699"/>
            <a:ext cx="8078400" cy="1655762"/>
          </a:xfrm>
        </p:spPr>
        <p:txBody>
          <a:bodyPr lIns="360000" rIns="360000" bIns="0"/>
          <a:lstStyle>
            <a:lvl1pPr marL="0" indent="0" algn="l">
              <a:lnSpc>
                <a:spcPts val="1980"/>
              </a:lnSpc>
              <a:spcAft>
                <a:spcPts val="0"/>
              </a:spcAft>
              <a:buNone/>
              <a:defRPr sz="16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a:xfrm>
            <a:off x="10134601" y="6173872"/>
            <a:ext cx="1662839" cy="365125"/>
          </a:xfrm>
        </p:spPr>
        <p:txBody>
          <a:bodyPr/>
          <a:lstStyle>
            <a:lvl1pPr>
              <a:defRPr sz="1050" b="1"/>
            </a:lvl1pPr>
          </a:lstStyle>
          <a:p>
            <a:r>
              <a:rPr lang="de-DE" dirty="0"/>
              <a:t>Mai 2020</a:t>
            </a:r>
          </a:p>
        </p:txBody>
      </p:sp>
      <p:sp>
        <p:nvSpPr>
          <p:cNvPr id="5" name="Fußzeilenplatzhalter 4"/>
          <p:cNvSpPr>
            <a:spLocks noGrp="1"/>
          </p:cNvSpPr>
          <p:nvPr>
            <p:ph type="ftr" sz="quarter" idx="11"/>
          </p:nvPr>
        </p:nvSpPr>
        <p:spPr>
          <a:xfrm>
            <a:off x="2120223" y="6173872"/>
            <a:ext cx="7921135" cy="365125"/>
          </a:xfrm>
        </p:spPr>
        <p:txBody>
          <a:bodyPr/>
          <a:lstStyle>
            <a:lvl1pPr>
              <a:defRPr sz="1050" b="1"/>
            </a:lvl1pPr>
          </a:lstStyle>
          <a:p>
            <a:r>
              <a:rPr lang="de-DE" dirty="0"/>
              <a:t>Leistungsgruppen in der Eingliederungshilfe</a:t>
            </a: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5606" y="356703"/>
            <a:ext cx="3030519" cy="910473"/>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964" y="5327459"/>
            <a:ext cx="1563707" cy="1236750"/>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224" y="5655433"/>
            <a:ext cx="1300465" cy="389154"/>
          </a:xfrm>
          <a:prstGeom prst="rect">
            <a:avLst/>
          </a:prstGeom>
        </p:spPr>
      </p:pic>
      <p:sp>
        <p:nvSpPr>
          <p:cNvPr id="14" name="Textfeld 13"/>
          <p:cNvSpPr txBox="1"/>
          <p:nvPr/>
        </p:nvSpPr>
        <p:spPr>
          <a:xfrm>
            <a:off x="2028110" y="5403011"/>
            <a:ext cx="1007985" cy="174343"/>
          </a:xfrm>
          <a:prstGeom prst="rect">
            <a:avLst/>
          </a:prstGeom>
          <a:noFill/>
        </p:spPr>
        <p:txBody>
          <a:bodyPr wrap="square" rtlCol="0">
            <a:spAutoFit/>
          </a:bodyPr>
          <a:lstStyle/>
          <a:p>
            <a:r>
              <a:rPr lang="de-DE" sz="533" dirty="0">
                <a:latin typeface="Arial" panose="020B0604020202020204" pitchFamily="34" charset="0"/>
                <a:cs typeface="Arial" panose="020B0604020202020204" pitchFamily="34" charset="0"/>
              </a:rPr>
              <a:t>In Trägerschaft</a:t>
            </a:r>
            <a:r>
              <a:rPr lang="de-DE" sz="533" baseline="0" dirty="0">
                <a:latin typeface="Arial" panose="020B0604020202020204" pitchFamily="34" charset="0"/>
                <a:cs typeface="Arial" panose="020B0604020202020204" pitchFamily="34" charset="0"/>
              </a:rPr>
              <a:t> von:</a:t>
            </a:r>
            <a:endParaRPr lang="de-DE" sz="533" dirty="0">
              <a:latin typeface="Arial" panose="020B0604020202020204" pitchFamily="34" charset="0"/>
              <a:cs typeface="Arial" panose="020B0604020202020204" pitchFamily="34" charset="0"/>
            </a:endParaRPr>
          </a:p>
        </p:txBody>
      </p:sp>
      <p:sp>
        <p:nvSpPr>
          <p:cNvPr id="15"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17250"/>
              </a:lnSpc>
              <a:spcAft>
                <a:spcPts val="0"/>
              </a:spcAft>
              <a:defRPr sz="16500" b="1">
                <a:ln w="22225">
                  <a:noFill/>
                </a:ln>
                <a:gradFill>
                  <a:gsLst>
                    <a:gs pos="32000">
                      <a:schemeClr val="accent1"/>
                    </a:gs>
                    <a:gs pos="79000">
                      <a:schemeClr val="accent2"/>
                    </a:gs>
                  </a:gsLst>
                  <a:lin ang="5400000" scaled="1"/>
                </a:gradFill>
                <a:latin typeface="Source Sans Pro" panose="020B0503030403020204" pitchFamily="34" charset="0"/>
              </a:defRPr>
            </a:lvl1pPr>
          </a:lstStyle>
          <a:p>
            <a:pPr lvl="0"/>
            <a:r>
              <a:rPr lang="de-DE" dirty="0"/>
              <a:t>1</a:t>
            </a:r>
          </a:p>
        </p:txBody>
      </p:sp>
    </p:spTree>
    <p:extLst>
      <p:ext uri="{BB962C8B-B14F-4D97-AF65-F5344CB8AC3E}">
        <p14:creationId xmlns:p14="http://schemas.microsoft.com/office/powerpoint/2010/main" val="225098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lstStyle>
            <a:lvl1pPr>
              <a:defRPr/>
            </a:lvl1pPr>
          </a:lstStyle>
          <a:p>
            <a:r>
              <a:rPr lang="de-DE" dirty="0"/>
              <a:t>Mai 2020</a:t>
            </a:r>
          </a:p>
        </p:txBody>
      </p:sp>
      <p:sp>
        <p:nvSpPr>
          <p:cNvPr id="6" name="Foliennummernplatzhalter 5"/>
          <p:cNvSpPr>
            <a:spLocks noGrp="1"/>
          </p:cNvSpPr>
          <p:nvPr>
            <p:ph type="sldNum" sz="quarter" idx="12"/>
          </p:nvPr>
        </p:nvSpPr>
        <p:spPr/>
        <p:txBody>
          <a:bodyPr/>
          <a:lstStyle/>
          <a:p>
            <a:fld id="{DFA99560-3930-4652-A717-295C961D9515}" type="slidenum">
              <a:rPr lang="de-DE" smtClean="0"/>
              <a:pPr/>
              <a:t>‹Nr.›</a:t>
            </a:fld>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6343" y="328636"/>
            <a:ext cx="2209652" cy="663856"/>
          </a:xfrm>
          <a:prstGeom prst="rect">
            <a:avLst/>
          </a:prstGeom>
        </p:spPr>
      </p:pic>
      <p:cxnSp>
        <p:nvCxnSpPr>
          <p:cNvPr id="8" name="Gerader Verbinder 7"/>
          <p:cNvCxnSpPr/>
          <p:nvPr/>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3"/>
            <a:ext cx="8280000" cy="444669"/>
          </a:xfrm>
        </p:spPr>
        <p:txBody>
          <a:bodyPr bIns="0"/>
          <a:lstStyle>
            <a:lvl1pPr>
              <a:lnSpc>
                <a:spcPts val="1800"/>
              </a:lnSpc>
              <a:spcAft>
                <a:spcPts val="0"/>
              </a:spcAft>
              <a:defRPr baseline="0"/>
            </a:lvl1pPr>
          </a:lstStyle>
          <a:p>
            <a:pPr lvl="0"/>
            <a:r>
              <a:rPr lang="de-DE" dirty="0"/>
              <a:t>Subheadline durch Klicken bearbeiten</a:t>
            </a:r>
          </a:p>
        </p:txBody>
      </p:sp>
      <p:sp>
        <p:nvSpPr>
          <p:cNvPr id="16" name="Textplatzhalter 14"/>
          <p:cNvSpPr>
            <a:spLocks noGrp="1"/>
          </p:cNvSpPr>
          <p:nvPr>
            <p:ph type="body" sz="quarter" idx="14"/>
          </p:nvPr>
        </p:nvSpPr>
        <p:spPr>
          <a:xfrm>
            <a:off x="711201" y="1604965"/>
            <a:ext cx="10760075" cy="4384675"/>
          </a:xfrm>
        </p:spPr>
        <p:txBody>
          <a:bodyPr bIns="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ußzeilenplatzhalter 4">
            <a:extLst>
              <a:ext uri="{FF2B5EF4-FFF2-40B4-BE49-F238E27FC236}">
                <a16:creationId xmlns:a16="http://schemas.microsoft.com/office/drawing/2014/main" id="{73396BB0-A34C-4572-949C-99F7B79D2470}"/>
              </a:ext>
            </a:extLst>
          </p:cNvPr>
          <p:cNvSpPr>
            <a:spLocks noGrp="1"/>
          </p:cNvSpPr>
          <p:nvPr>
            <p:ph type="ftr" sz="quarter" idx="11"/>
          </p:nvPr>
        </p:nvSpPr>
        <p:spPr>
          <a:xfrm>
            <a:off x="1395663" y="6259597"/>
            <a:ext cx="8670760" cy="365125"/>
          </a:xfrm>
        </p:spPr>
        <p:txBody>
          <a:bodyPr/>
          <a:lstStyle>
            <a:lvl1pPr>
              <a:defRPr/>
            </a:lvl1pPr>
          </a:lstStyle>
          <a:p>
            <a:r>
              <a:rPr lang="de-DE" dirty="0"/>
              <a:t>Leistungsgruppen in der Eingliederungshilfe</a:t>
            </a:r>
          </a:p>
        </p:txBody>
      </p:sp>
    </p:spTree>
    <p:extLst>
      <p:ext uri="{BB962C8B-B14F-4D97-AF65-F5344CB8AC3E}">
        <p14:creationId xmlns:p14="http://schemas.microsoft.com/office/powerpoint/2010/main" val="170093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Aufzählung Zah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bIns="0"/>
          <a:lstStyle>
            <a:lvl2pPr marL="162000" indent="-162000" defTabSz="162000">
              <a:spcAft>
                <a:spcPts val="300"/>
              </a:spcAft>
              <a:buFontTx/>
              <a:buNone/>
              <a:defRPr/>
            </a:lvl2pPr>
            <a:lvl3pPr marL="486000" indent="-324000" defTabSz="162000">
              <a:spcAft>
                <a:spcPts val="300"/>
              </a:spcAft>
              <a:buFontTx/>
              <a:buNone/>
              <a:defRPr/>
            </a:lvl3pPr>
            <a:lvl4pPr marL="729000" indent="-405000" defTabSz="405000">
              <a:spcAft>
                <a:spcPts val="300"/>
              </a:spcAft>
              <a:defRPr/>
            </a:lvl4pPr>
            <a:lvl5pPr marL="527175" indent="-257175">
              <a:buFont typeface="+mj-lt"/>
              <a:buAutoNum type="arabicPeriod"/>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lvl1pPr>
              <a:defRPr/>
            </a:lvl1pPr>
          </a:lstStyle>
          <a:p>
            <a:r>
              <a:rPr lang="de-DE" dirty="0"/>
              <a:t>Mai 2020</a:t>
            </a:r>
          </a:p>
        </p:txBody>
      </p:sp>
      <p:sp>
        <p:nvSpPr>
          <p:cNvPr id="5" name="Fußzeilenplatzhalter 4"/>
          <p:cNvSpPr>
            <a:spLocks noGrp="1"/>
          </p:cNvSpPr>
          <p:nvPr>
            <p:ph type="ftr" sz="quarter" idx="11"/>
          </p:nvPr>
        </p:nvSpPr>
        <p:spPr/>
        <p:txBody>
          <a:bodyPr/>
          <a:lstStyle>
            <a:lvl1pPr>
              <a:defRPr/>
            </a:lvl1pPr>
          </a:lstStyle>
          <a:p>
            <a:r>
              <a:rPr lang="de-DE" dirty="0"/>
              <a:t>Leistungsgruppen in der Eingliederungshilfe</a:t>
            </a:r>
          </a:p>
        </p:txBody>
      </p:sp>
      <p:sp>
        <p:nvSpPr>
          <p:cNvPr id="6" name="Foliennummernplatzhalter 5"/>
          <p:cNvSpPr>
            <a:spLocks noGrp="1"/>
          </p:cNvSpPr>
          <p:nvPr>
            <p:ph type="sldNum" sz="quarter" idx="12"/>
          </p:nvPr>
        </p:nvSpPr>
        <p:spPr/>
        <p:txBody>
          <a:bodyPr/>
          <a:lstStyle/>
          <a:p>
            <a:fld id="{DFA99560-3930-4652-A717-295C961D9515}" type="slidenum">
              <a:rPr lang="de-DE" smtClean="0"/>
              <a:pPr/>
              <a:t>‹Nr.›</a:t>
            </a:fld>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6343" y="328636"/>
            <a:ext cx="2209652" cy="663856"/>
          </a:xfrm>
          <a:prstGeom prst="rect">
            <a:avLst/>
          </a:prstGeom>
        </p:spPr>
      </p:pic>
      <p:cxnSp>
        <p:nvCxnSpPr>
          <p:cNvPr id="8" name="Gerader Verbinder 7"/>
          <p:cNvCxnSpPr/>
          <p:nvPr/>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platzhalter 10"/>
          <p:cNvSpPr>
            <a:spLocks noGrp="1"/>
          </p:cNvSpPr>
          <p:nvPr>
            <p:ph type="body" sz="quarter" idx="13" hasCustomPrompt="1"/>
          </p:nvPr>
        </p:nvSpPr>
        <p:spPr>
          <a:xfrm>
            <a:off x="711200" y="709703"/>
            <a:ext cx="8280000" cy="444669"/>
          </a:xfrm>
        </p:spPr>
        <p:txBody>
          <a:bodyPr bIns="0"/>
          <a:lstStyle>
            <a:lvl1pPr>
              <a:lnSpc>
                <a:spcPts val="1800"/>
              </a:lnSpc>
              <a:spcAft>
                <a:spcPts val="0"/>
              </a:spcAft>
              <a:defRPr baseline="0"/>
            </a:lvl1pPr>
          </a:lstStyle>
          <a:p>
            <a:pPr lvl="0"/>
            <a:r>
              <a:rPr lang="de-DE" dirty="0"/>
              <a:t>Subheadline durch Klicken bearbeiten</a:t>
            </a:r>
          </a:p>
        </p:txBody>
      </p:sp>
    </p:spTree>
    <p:extLst>
      <p:ext uri="{BB962C8B-B14F-4D97-AF65-F5344CB8AC3E}">
        <p14:creationId xmlns:p14="http://schemas.microsoft.com/office/powerpoint/2010/main" val="148182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schmal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r>
              <a:rPr lang="de-DE" dirty="0"/>
              <a:t>Mai 2020</a:t>
            </a:r>
          </a:p>
        </p:txBody>
      </p:sp>
      <p:sp>
        <p:nvSpPr>
          <p:cNvPr id="4" name="Fußzeilenplatzhalter 3"/>
          <p:cNvSpPr>
            <a:spLocks noGrp="1"/>
          </p:cNvSpPr>
          <p:nvPr>
            <p:ph type="ftr" sz="quarter" idx="11"/>
          </p:nvPr>
        </p:nvSpPr>
        <p:spPr/>
        <p:txBody>
          <a:bodyPr/>
          <a:lstStyle>
            <a:lvl1pPr>
              <a:defRPr/>
            </a:lvl1pPr>
          </a:lstStyle>
          <a:p>
            <a:r>
              <a:rPr lang="de-DE" dirty="0"/>
              <a:t>Leistungsgruppen in der Eingliederungshilfe</a:t>
            </a:r>
          </a:p>
        </p:txBody>
      </p:sp>
      <p:sp>
        <p:nvSpPr>
          <p:cNvPr id="5" name="Foliennummernplatzhalter 4"/>
          <p:cNvSpPr>
            <a:spLocks noGrp="1"/>
          </p:cNvSpPr>
          <p:nvPr>
            <p:ph type="sldNum" sz="quarter" idx="12"/>
          </p:nvPr>
        </p:nvSpPr>
        <p:spPr/>
        <p:txBody>
          <a:bodyPr/>
          <a:lstStyle/>
          <a:p>
            <a:fld id="{DFA99560-3930-4652-A717-295C961D9515}" type="slidenum">
              <a:rPr lang="de-DE" smtClean="0"/>
              <a:pPr/>
              <a:t>‹Nr.›</a:t>
            </a:fld>
            <a:endParaRPr lang="de-DE"/>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6343" y="328636"/>
            <a:ext cx="2209652" cy="663856"/>
          </a:xfrm>
          <a:prstGeom prst="rect">
            <a:avLst/>
          </a:prstGeom>
        </p:spPr>
      </p:pic>
      <p:cxnSp>
        <p:nvCxnSpPr>
          <p:cNvPr id="7" name="Gerader Verbinder 6"/>
          <p:cNvCxnSpPr/>
          <p:nvPr/>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40" y="1647827"/>
            <a:ext cx="3335337" cy="4151313"/>
          </a:xfrm>
        </p:spPr>
        <p:txBody>
          <a:bodyPr bIns="0"/>
          <a:lstStyle/>
          <a:p>
            <a:r>
              <a:rPr lang="de-DE"/>
              <a:t>Bild durch Klicken auf Symbol hinzufügen</a:t>
            </a:r>
          </a:p>
        </p:txBody>
      </p:sp>
      <p:sp>
        <p:nvSpPr>
          <p:cNvPr id="12" name="Textplatzhalter 11"/>
          <p:cNvSpPr>
            <a:spLocks noGrp="1"/>
          </p:cNvSpPr>
          <p:nvPr>
            <p:ph type="body" sz="quarter" idx="14"/>
          </p:nvPr>
        </p:nvSpPr>
        <p:spPr>
          <a:xfrm>
            <a:off x="4415757" y="1614828"/>
            <a:ext cx="7086600" cy="4184310"/>
          </a:xfrm>
        </p:spPr>
        <p:txBody>
          <a:bodyPr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3"/>
          <p:cNvSpPr>
            <a:spLocks noGrp="1"/>
          </p:cNvSpPr>
          <p:nvPr>
            <p:ph type="body" sz="quarter" idx="15" hasCustomPrompt="1"/>
          </p:nvPr>
        </p:nvSpPr>
        <p:spPr>
          <a:xfrm rot="16200000">
            <a:off x="-1492285" y="3635843"/>
            <a:ext cx="4151314" cy="175279"/>
          </a:xfrm>
        </p:spPr>
        <p:txBody>
          <a:bodyPr bIns="0" anchor="ctr" anchorCtr="0"/>
          <a:lstStyle>
            <a:lvl1pPr>
              <a:lnSpc>
                <a:spcPts val="750"/>
              </a:lnSpc>
              <a:spcAft>
                <a:spcPts val="0"/>
              </a:spcAft>
              <a:defRPr sz="675" cap="all" baseline="0">
                <a:solidFill>
                  <a:schemeClr val="tx2"/>
                </a:solidFill>
              </a:defRPr>
            </a:lvl1pPr>
          </a:lstStyle>
          <a:p>
            <a:pPr lvl="0"/>
            <a:r>
              <a:rPr lang="de-DE" dirty="0"/>
              <a:t>Bildnachweis</a:t>
            </a:r>
          </a:p>
        </p:txBody>
      </p:sp>
      <p:sp>
        <p:nvSpPr>
          <p:cNvPr id="15" name="Textplatzhalter 10"/>
          <p:cNvSpPr>
            <a:spLocks noGrp="1"/>
          </p:cNvSpPr>
          <p:nvPr>
            <p:ph type="body" sz="quarter" idx="16" hasCustomPrompt="1"/>
          </p:nvPr>
        </p:nvSpPr>
        <p:spPr>
          <a:xfrm>
            <a:off x="711200" y="709703"/>
            <a:ext cx="8280000" cy="444669"/>
          </a:xfrm>
        </p:spPr>
        <p:txBody>
          <a:bodyPr bIns="0"/>
          <a:lstStyle>
            <a:lvl1pPr>
              <a:lnSpc>
                <a:spcPts val="1800"/>
              </a:lnSpc>
              <a:spcAft>
                <a:spcPts val="0"/>
              </a:spcAft>
              <a:defRPr baseline="0"/>
            </a:lvl1pPr>
          </a:lstStyle>
          <a:p>
            <a:pPr lvl="0"/>
            <a:r>
              <a:rPr lang="de-DE" dirty="0"/>
              <a:t>Subheadline durch Klicken bearbeiten</a:t>
            </a:r>
          </a:p>
        </p:txBody>
      </p:sp>
    </p:spTree>
    <p:extLst>
      <p:ext uri="{BB962C8B-B14F-4D97-AF65-F5344CB8AC3E}">
        <p14:creationId xmlns:p14="http://schemas.microsoft.com/office/powerpoint/2010/main" val="415964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r>
              <a:rPr lang="de-DE" dirty="0"/>
              <a:t>Mai 2020</a:t>
            </a:r>
          </a:p>
        </p:txBody>
      </p:sp>
      <p:sp>
        <p:nvSpPr>
          <p:cNvPr id="4" name="Fußzeilenplatzhalter 3"/>
          <p:cNvSpPr>
            <a:spLocks noGrp="1"/>
          </p:cNvSpPr>
          <p:nvPr>
            <p:ph type="ftr" sz="quarter" idx="11"/>
          </p:nvPr>
        </p:nvSpPr>
        <p:spPr/>
        <p:txBody>
          <a:bodyPr/>
          <a:lstStyle>
            <a:lvl1pPr>
              <a:defRPr/>
            </a:lvl1pPr>
          </a:lstStyle>
          <a:p>
            <a:r>
              <a:rPr lang="de-DE" dirty="0"/>
              <a:t>Leistungsgruppen in der Eingliederungshilfe</a:t>
            </a:r>
          </a:p>
        </p:txBody>
      </p:sp>
      <p:sp>
        <p:nvSpPr>
          <p:cNvPr id="5" name="Foliennummernplatzhalter 4"/>
          <p:cNvSpPr>
            <a:spLocks noGrp="1"/>
          </p:cNvSpPr>
          <p:nvPr>
            <p:ph type="sldNum" sz="quarter" idx="12"/>
          </p:nvPr>
        </p:nvSpPr>
        <p:spPr/>
        <p:txBody>
          <a:bodyPr/>
          <a:lstStyle/>
          <a:p>
            <a:fld id="{DFA99560-3930-4652-A717-295C961D9515}" type="slidenum">
              <a:rPr lang="de-DE" smtClean="0"/>
              <a:pPr/>
              <a:t>‹Nr.›</a:t>
            </a:fld>
            <a:endParaRPr lang="de-DE"/>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6343" y="328636"/>
            <a:ext cx="2209652" cy="663856"/>
          </a:xfrm>
          <a:prstGeom prst="rect">
            <a:avLst/>
          </a:prstGeom>
        </p:spPr>
      </p:pic>
      <p:cxnSp>
        <p:nvCxnSpPr>
          <p:cNvPr id="7" name="Gerader Verbinder 6"/>
          <p:cNvCxnSpPr/>
          <p:nvPr/>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40" y="1647827"/>
            <a:ext cx="3335337" cy="4151313"/>
          </a:xfrm>
        </p:spPr>
        <p:txBody>
          <a:bodyPr/>
          <a:lstStyle/>
          <a:p>
            <a:r>
              <a:rPr lang="de-DE"/>
              <a:t>Bild durch Klicken auf Symbol hinzufügen</a:t>
            </a:r>
          </a:p>
        </p:txBody>
      </p:sp>
      <p:sp>
        <p:nvSpPr>
          <p:cNvPr id="12" name="Textplatzhalter 11"/>
          <p:cNvSpPr>
            <a:spLocks noGrp="1"/>
          </p:cNvSpPr>
          <p:nvPr>
            <p:ph type="body" sz="quarter" idx="14"/>
          </p:nvPr>
        </p:nvSpPr>
        <p:spPr>
          <a:xfrm>
            <a:off x="8109285" y="1614828"/>
            <a:ext cx="3393073" cy="4184310"/>
          </a:xfrm>
        </p:spPr>
        <p:txBody>
          <a:bodyPr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3"/>
          <p:cNvSpPr>
            <a:spLocks noGrp="1"/>
          </p:cNvSpPr>
          <p:nvPr>
            <p:ph type="body" sz="quarter" idx="15" hasCustomPrompt="1"/>
          </p:nvPr>
        </p:nvSpPr>
        <p:spPr>
          <a:xfrm rot="16200000">
            <a:off x="-1492285" y="3635843"/>
            <a:ext cx="4151314" cy="175279"/>
          </a:xfrm>
        </p:spPr>
        <p:txBody>
          <a:bodyPr bIns="0" anchor="ctr" anchorCtr="0"/>
          <a:lstStyle>
            <a:lvl1pPr>
              <a:lnSpc>
                <a:spcPts val="750"/>
              </a:lnSpc>
              <a:spcAft>
                <a:spcPts val="0"/>
              </a:spcAft>
              <a:defRPr sz="675" cap="all" baseline="0">
                <a:solidFill>
                  <a:schemeClr val="tx2"/>
                </a:solidFill>
              </a:defRPr>
            </a:lvl1pPr>
          </a:lstStyle>
          <a:p>
            <a:pPr lvl="0"/>
            <a:r>
              <a:rPr lang="de-DE" dirty="0"/>
              <a:t>Bildnachweis</a:t>
            </a:r>
          </a:p>
        </p:txBody>
      </p:sp>
      <p:sp>
        <p:nvSpPr>
          <p:cNvPr id="15" name="Textplatzhalter 10"/>
          <p:cNvSpPr>
            <a:spLocks noGrp="1"/>
          </p:cNvSpPr>
          <p:nvPr>
            <p:ph type="body" sz="quarter" idx="16" hasCustomPrompt="1"/>
          </p:nvPr>
        </p:nvSpPr>
        <p:spPr>
          <a:xfrm>
            <a:off x="711200" y="709703"/>
            <a:ext cx="8280000" cy="444669"/>
          </a:xfrm>
        </p:spPr>
        <p:txBody>
          <a:bodyPr bIns="0"/>
          <a:lstStyle>
            <a:lvl1pPr>
              <a:lnSpc>
                <a:spcPts val="1800"/>
              </a:lnSpc>
              <a:spcAft>
                <a:spcPts val="0"/>
              </a:spcAft>
              <a:defRPr baseline="0"/>
            </a:lvl1pPr>
          </a:lstStyle>
          <a:p>
            <a:pPr lvl="0"/>
            <a:r>
              <a:rPr lang="de-DE" dirty="0"/>
              <a:t>Subheadline durch Klicken bearbeiten</a:t>
            </a:r>
          </a:p>
        </p:txBody>
      </p:sp>
      <p:sp>
        <p:nvSpPr>
          <p:cNvPr id="13" name="Bildplatzhalter 9"/>
          <p:cNvSpPr>
            <a:spLocks noGrp="1"/>
          </p:cNvSpPr>
          <p:nvPr>
            <p:ph type="pic" sz="quarter" idx="17"/>
          </p:nvPr>
        </p:nvSpPr>
        <p:spPr>
          <a:xfrm>
            <a:off x="4427534" y="1647827"/>
            <a:ext cx="3335337" cy="4151313"/>
          </a:xfrm>
        </p:spPr>
        <p:txBody>
          <a:bodyPr/>
          <a:lstStyle/>
          <a:p>
            <a:r>
              <a:rPr lang="de-DE"/>
              <a:t>Bild durch Klicken auf Symbol hinzufügen</a:t>
            </a:r>
          </a:p>
        </p:txBody>
      </p:sp>
      <p:sp>
        <p:nvSpPr>
          <p:cNvPr id="16" name="Textplatzhalter 13"/>
          <p:cNvSpPr>
            <a:spLocks noGrp="1"/>
          </p:cNvSpPr>
          <p:nvPr>
            <p:ph type="body" sz="quarter" idx="18" hasCustomPrompt="1"/>
          </p:nvPr>
        </p:nvSpPr>
        <p:spPr>
          <a:xfrm rot="16200000">
            <a:off x="2214767" y="3635843"/>
            <a:ext cx="4151314" cy="175279"/>
          </a:xfrm>
        </p:spPr>
        <p:txBody>
          <a:bodyPr bIns="0" anchor="ctr" anchorCtr="0"/>
          <a:lstStyle>
            <a:lvl1pPr>
              <a:lnSpc>
                <a:spcPts val="750"/>
              </a:lnSpc>
              <a:spcAft>
                <a:spcPts val="0"/>
              </a:spcAft>
              <a:defRPr sz="675" cap="all" baseline="0">
                <a:solidFill>
                  <a:schemeClr val="tx2"/>
                </a:solidFill>
              </a:defRPr>
            </a:lvl1pPr>
          </a:lstStyle>
          <a:p>
            <a:pPr lvl="0"/>
            <a:r>
              <a:rPr lang="de-DE" dirty="0"/>
              <a:t>Bildnachweis</a:t>
            </a:r>
          </a:p>
        </p:txBody>
      </p:sp>
    </p:spTree>
    <p:extLst>
      <p:ext uri="{BB962C8B-B14F-4D97-AF65-F5344CB8AC3E}">
        <p14:creationId xmlns:p14="http://schemas.microsoft.com/office/powerpoint/2010/main" val="213350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 breit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r>
              <a:rPr lang="de-DE" dirty="0"/>
              <a:t>Mai 2020</a:t>
            </a:r>
          </a:p>
        </p:txBody>
      </p:sp>
      <p:sp>
        <p:nvSpPr>
          <p:cNvPr id="4" name="Fußzeilenplatzhalter 3"/>
          <p:cNvSpPr>
            <a:spLocks noGrp="1"/>
          </p:cNvSpPr>
          <p:nvPr>
            <p:ph type="ftr" sz="quarter" idx="11"/>
          </p:nvPr>
        </p:nvSpPr>
        <p:spPr/>
        <p:txBody>
          <a:bodyPr/>
          <a:lstStyle>
            <a:lvl1pPr>
              <a:defRPr/>
            </a:lvl1pPr>
          </a:lstStyle>
          <a:p>
            <a:r>
              <a:rPr lang="de-DE" dirty="0"/>
              <a:t>Leistungsgruppen in der Eingliederungshilfe</a:t>
            </a:r>
          </a:p>
        </p:txBody>
      </p:sp>
      <p:sp>
        <p:nvSpPr>
          <p:cNvPr id="5" name="Foliennummernplatzhalter 4"/>
          <p:cNvSpPr>
            <a:spLocks noGrp="1"/>
          </p:cNvSpPr>
          <p:nvPr>
            <p:ph type="sldNum" sz="quarter" idx="12"/>
          </p:nvPr>
        </p:nvSpPr>
        <p:spPr/>
        <p:txBody>
          <a:bodyPr/>
          <a:lstStyle/>
          <a:p>
            <a:fld id="{DFA99560-3930-4652-A717-295C961D9515}" type="slidenum">
              <a:rPr lang="de-DE" smtClean="0"/>
              <a:pPr/>
              <a:t>‹Nr.›</a:t>
            </a:fld>
            <a:endParaRPr lang="de-DE"/>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6343" y="328636"/>
            <a:ext cx="2209652" cy="663856"/>
          </a:xfrm>
          <a:prstGeom prst="rect">
            <a:avLst/>
          </a:prstGeom>
        </p:spPr>
      </p:pic>
      <p:cxnSp>
        <p:nvCxnSpPr>
          <p:cNvPr id="7" name="Gerader Verbinder 6"/>
          <p:cNvCxnSpPr/>
          <p:nvPr/>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platzhalter 11"/>
          <p:cNvSpPr>
            <a:spLocks noGrp="1"/>
          </p:cNvSpPr>
          <p:nvPr>
            <p:ph type="body" sz="quarter" idx="14"/>
          </p:nvPr>
        </p:nvSpPr>
        <p:spPr>
          <a:xfrm>
            <a:off x="6280485" y="1614828"/>
            <a:ext cx="5221873" cy="4184310"/>
          </a:xfrm>
        </p:spPr>
        <p:txBody>
          <a:bodyPr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Textplatzhalter 13"/>
          <p:cNvSpPr>
            <a:spLocks noGrp="1"/>
          </p:cNvSpPr>
          <p:nvPr>
            <p:ph type="body" sz="quarter" idx="15" hasCustomPrompt="1"/>
          </p:nvPr>
        </p:nvSpPr>
        <p:spPr>
          <a:xfrm rot="16200000">
            <a:off x="-1492285" y="3635843"/>
            <a:ext cx="4151314" cy="175279"/>
          </a:xfrm>
        </p:spPr>
        <p:txBody>
          <a:bodyPr bIns="0" anchor="ctr" anchorCtr="0"/>
          <a:lstStyle>
            <a:lvl1pPr>
              <a:lnSpc>
                <a:spcPts val="750"/>
              </a:lnSpc>
              <a:spcAft>
                <a:spcPts val="0"/>
              </a:spcAft>
              <a:defRPr sz="675" cap="all" baseline="0">
                <a:solidFill>
                  <a:schemeClr val="tx2"/>
                </a:solidFill>
              </a:defRPr>
            </a:lvl1pPr>
          </a:lstStyle>
          <a:p>
            <a:pPr lvl="0"/>
            <a:r>
              <a:rPr lang="de-DE" dirty="0"/>
              <a:t>Bildnachweis</a:t>
            </a:r>
          </a:p>
        </p:txBody>
      </p:sp>
      <p:sp>
        <p:nvSpPr>
          <p:cNvPr id="15" name="Textplatzhalter 10"/>
          <p:cNvSpPr>
            <a:spLocks noGrp="1"/>
          </p:cNvSpPr>
          <p:nvPr>
            <p:ph type="body" sz="quarter" idx="16" hasCustomPrompt="1"/>
          </p:nvPr>
        </p:nvSpPr>
        <p:spPr>
          <a:xfrm>
            <a:off x="711200" y="709703"/>
            <a:ext cx="8280000" cy="444669"/>
          </a:xfrm>
        </p:spPr>
        <p:txBody>
          <a:bodyPr bIns="0"/>
          <a:lstStyle>
            <a:lvl1pPr>
              <a:lnSpc>
                <a:spcPts val="1800"/>
              </a:lnSpc>
              <a:spcAft>
                <a:spcPts val="0"/>
              </a:spcAft>
              <a:defRPr baseline="0"/>
            </a:lvl1pPr>
          </a:lstStyle>
          <a:p>
            <a:pPr lvl="0"/>
            <a:r>
              <a:rPr lang="de-DE" dirty="0"/>
              <a:t>Subheadline durch Klicken bearbeiten</a:t>
            </a:r>
          </a:p>
        </p:txBody>
      </p:sp>
      <p:sp>
        <p:nvSpPr>
          <p:cNvPr id="16" name="Inhaltsplatzhalter 10"/>
          <p:cNvSpPr>
            <a:spLocks noGrp="1"/>
          </p:cNvSpPr>
          <p:nvPr>
            <p:ph sz="quarter" idx="17"/>
          </p:nvPr>
        </p:nvSpPr>
        <p:spPr>
          <a:xfrm>
            <a:off x="719138" y="1647826"/>
            <a:ext cx="5188367" cy="41513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95653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 groß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r>
              <a:rPr lang="de-DE" dirty="0"/>
              <a:t>Mai 2020</a:t>
            </a:r>
          </a:p>
        </p:txBody>
      </p:sp>
      <p:sp>
        <p:nvSpPr>
          <p:cNvPr id="4" name="Fußzeilenplatzhalter 3"/>
          <p:cNvSpPr>
            <a:spLocks noGrp="1"/>
          </p:cNvSpPr>
          <p:nvPr>
            <p:ph type="ftr" sz="quarter" idx="11"/>
          </p:nvPr>
        </p:nvSpPr>
        <p:spPr/>
        <p:txBody>
          <a:bodyPr/>
          <a:lstStyle>
            <a:lvl1pPr>
              <a:defRPr/>
            </a:lvl1pPr>
          </a:lstStyle>
          <a:p>
            <a:r>
              <a:rPr lang="de-DE" dirty="0"/>
              <a:t>Leistungsgruppen in der Eingliederungshilfe</a:t>
            </a:r>
          </a:p>
        </p:txBody>
      </p:sp>
      <p:sp>
        <p:nvSpPr>
          <p:cNvPr id="5" name="Foliennummernplatzhalter 4"/>
          <p:cNvSpPr>
            <a:spLocks noGrp="1"/>
          </p:cNvSpPr>
          <p:nvPr>
            <p:ph type="sldNum" sz="quarter" idx="12"/>
          </p:nvPr>
        </p:nvSpPr>
        <p:spPr/>
        <p:txBody>
          <a:bodyPr/>
          <a:lstStyle/>
          <a:p>
            <a:fld id="{DFA99560-3930-4652-A717-295C961D9515}" type="slidenum">
              <a:rPr lang="de-DE" smtClean="0"/>
              <a:pPr/>
              <a:t>‹Nr.›</a:t>
            </a:fld>
            <a:endParaRPr lang="de-DE"/>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6343" y="328636"/>
            <a:ext cx="2209652" cy="663856"/>
          </a:xfrm>
          <a:prstGeom prst="rect">
            <a:avLst/>
          </a:prstGeom>
        </p:spPr>
      </p:pic>
      <p:cxnSp>
        <p:nvCxnSpPr>
          <p:cNvPr id="7" name="Gerader Verbinder 6"/>
          <p:cNvCxnSpPr/>
          <p:nvPr/>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platzhalter 13"/>
          <p:cNvSpPr>
            <a:spLocks noGrp="1"/>
          </p:cNvSpPr>
          <p:nvPr>
            <p:ph type="body" sz="quarter" idx="15" hasCustomPrompt="1"/>
          </p:nvPr>
        </p:nvSpPr>
        <p:spPr>
          <a:xfrm rot="16200000">
            <a:off x="-1587825" y="3731384"/>
            <a:ext cx="4342397" cy="175279"/>
          </a:xfrm>
        </p:spPr>
        <p:txBody>
          <a:bodyPr bIns="0" anchor="ctr" anchorCtr="0"/>
          <a:lstStyle>
            <a:lvl1pPr>
              <a:lnSpc>
                <a:spcPts val="750"/>
              </a:lnSpc>
              <a:spcAft>
                <a:spcPts val="0"/>
              </a:spcAft>
              <a:defRPr sz="675" cap="all" baseline="0">
                <a:solidFill>
                  <a:schemeClr val="tx2"/>
                </a:solidFill>
              </a:defRPr>
            </a:lvl1pPr>
          </a:lstStyle>
          <a:p>
            <a:pPr lvl="0"/>
            <a:r>
              <a:rPr lang="de-DE" dirty="0"/>
              <a:t>Bildnachweis</a:t>
            </a:r>
          </a:p>
        </p:txBody>
      </p:sp>
      <p:sp>
        <p:nvSpPr>
          <p:cNvPr id="15" name="Textplatzhalter 10"/>
          <p:cNvSpPr>
            <a:spLocks noGrp="1"/>
          </p:cNvSpPr>
          <p:nvPr>
            <p:ph type="body" sz="quarter" idx="16" hasCustomPrompt="1"/>
          </p:nvPr>
        </p:nvSpPr>
        <p:spPr>
          <a:xfrm>
            <a:off x="711200" y="709703"/>
            <a:ext cx="8280000" cy="444669"/>
          </a:xfrm>
        </p:spPr>
        <p:txBody>
          <a:bodyPr bIns="0"/>
          <a:lstStyle>
            <a:lvl1pPr>
              <a:lnSpc>
                <a:spcPts val="1800"/>
              </a:lnSpc>
              <a:spcAft>
                <a:spcPts val="0"/>
              </a:spcAft>
              <a:defRPr baseline="0"/>
            </a:lvl1pPr>
          </a:lstStyle>
          <a:p>
            <a:pPr lvl="0"/>
            <a:r>
              <a:rPr lang="de-DE" dirty="0"/>
              <a:t>Subheadline durch Klicken bearbeiten</a:t>
            </a:r>
          </a:p>
        </p:txBody>
      </p:sp>
      <p:sp>
        <p:nvSpPr>
          <p:cNvPr id="11" name="Inhaltsplatzhalter 10"/>
          <p:cNvSpPr>
            <a:spLocks noGrp="1"/>
          </p:cNvSpPr>
          <p:nvPr>
            <p:ph sz="quarter" idx="17"/>
          </p:nvPr>
        </p:nvSpPr>
        <p:spPr>
          <a:xfrm>
            <a:off x="719139" y="1647826"/>
            <a:ext cx="10771021" cy="43418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581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11199" y="398371"/>
            <a:ext cx="8280000" cy="75600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711199" y="1604423"/>
            <a:ext cx="10742864" cy="4351338"/>
          </a:xfrm>
          <a:prstGeom prst="rect">
            <a:avLst/>
          </a:prstGeom>
        </p:spPr>
        <p:txBody>
          <a:bodyPr vert="horz" lIns="0" tIns="0" rIns="0" bIns="108000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p:txBody>
      </p:sp>
      <p:sp>
        <p:nvSpPr>
          <p:cNvPr id="4" name="Datumsplatzhalter 3"/>
          <p:cNvSpPr>
            <a:spLocks noGrp="1"/>
          </p:cNvSpPr>
          <p:nvPr>
            <p:ph type="dt" sz="half" idx="2"/>
          </p:nvPr>
        </p:nvSpPr>
        <p:spPr>
          <a:xfrm>
            <a:off x="10202779" y="6259597"/>
            <a:ext cx="1287380" cy="365125"/>
          </a:xfrm>
          <a:prstGeom prst="rect">
            <a:avLst/>
          </a:prstGeom>
        </p:spPr>
        <p:txBody>
          <a:bodyPr vert="horz" lIns="0" tIns="0" rIns="0" bIns="0" rtlCol="0" anchor="ctr"/>
          <a:lstStyle>
            <a:lvl1pPr algn="r">
              <a:defRPr sz="900">
                <a:solidFill>
                  <a:schemeClr val="tx2"/>
                </a:solidFill>
              </a:defRPr>
            </a:lvl1pPr>
          </a:lstStyle>
          <a:p>
            <a:r>
              <a:rPr lang="de-DE"/>
              <a:t>26.-28.06.2019</a:t>
            </a:r>
          </a:p>
        </p:txBody>
      </p:sp>
      <p:sp>
        <p:nvSpPr>
          <p:cNvPr id="5" name="Fußzeilenplatzhalter 4"/>
          <p:cNvSpPr>
            <a:spLocks noGrp="1"/>
          </p:cNvSpPr>
          <p:nvPr>
            <p:ph type="ftr" sz="quarter" idx="3"/>
          </p:nvPr>
        </p:nvSpPr>
        <p:spPr>
          <a:xfrm>
            <a:off x="1395663" y="6259597"/>
            <a:ext cx="8670760" cy="365125"/>
          </a:xfrm>
          <a:prstGeom prst="rect">
            <a:avLst/>
          </a:prstGeom>
        </p:spPr>
        <p:txBody>
          <a:bodyPr vert="horz" lIns="0" tIns="0" rIns="0" bIns="0" rtlCol="0" anchor="ctr"/>
          <a:lstStyle>
            <a:lvl1pPr algn="r">
              <a:defRPr sz="900">
                <a:solidFill>
                  <a:schemeClr val="tx2"/>
                </a:solidFill>
              </a:defRPr>
            </a:lvl1pPr>
          </a:lstStyle>
          <a:p>
            <a:r>
              <a:rPr lang="de-DE"/>
              <a:t>Bedarfsermittlung und Leistugnsplanung - Augsburg</a:t>
            </a:r>
          </a:p>
        </p:txBody>
      </p:sp>
      <p:sp>
        <p:nvSpPr>
          <p:cNvPr id="6" name="Foliennummernplatzhalter 5"/>
          <p:cNvSpPr>
            <a:spLocks noGrp="1"/>
          </p:cNvSpPr>
          <p:nvPr>
            <p:ph type="sldNum" sz="quarter" idx="4"/>
          </p:nvPr>
        </p:nvSpPr>
        <p:spPr>
          <a:xfrm>
            <a:off x="711200" y="6259597"/>
            <a:ext cx="540085" cy="365125"/>
          </a:xfrm>
          <a:prstGeom prst="rect">
            <a:avLst/>
          </a:prstGeom>
        </p:spPr>
        <p:txBody>
          <a:bodyPr vert="horz" lIns="0" tIns="0" rIns="0" bIns="0" rtlCol="0" anchor="ctr"/>
          <a:lstStyle>
            <a:lvl1pPr algn="l">
              <a:defRPr sz="900">
                <a:solidFill>
                  <a:schemeClr val="tx2"/>
                </a:solidFill>
              </a:defRPr>
            </a:lvl1pPr>
          </a:lstStyle>
          <a:p>
            <a:fld id="{DFA99560-3930-4652-A717-295C961D9515}" type="slidenum">
              <a:rPr lang="de-DE" smtClean="0"/>
              <a:pPr/>
              <a:t>‹Nr.›</a:t>
            </a:fld>
            <a:endParaRPr lang="de-DE"/>
          </a:p>
        </p:txBody>
      </p:sp>
      <p:pic>
        <p:nvPicPr>
          <p:cNvPr id="7" name="Grafik 6" descr="transfer_Logo_PPP.jpg">
            <a:extLst>
              <a:ext uri="{FF2B5EF4-FFF2-40B4-BE49-F238E27FC236}">
                <a16:creationId xmlns:a16="http://schemas.microsoft.com/office/drawing/2014/main" id="{E66BD9EF-05DF-41A9-A0C9-87C6EC62C6CD}"/>
              </a:ext>
            </a:extLst>
          </p:cNvPr>
          <p:cNvPicPr preferRelativeResize="0">
            <a:picLocks/>
          </p:cNvPicPr>
          <p:nvPr/>
        </p:nvPicPr>
        <p:blipFill>
          <a:blip r:embed="rId14" cstate="print">
            <a:lum bright="18000"/>
          </a:blip>
          <a:stretch>
            <a:fillRect/>
          </a:stretch>
        </p:blipFill>
        <p:spPr>
          <a:xfrm>
            <a:off x="1279491" y="5113394"/>
            <a:ext cx="4064400" cy="1537200"/>
          </a:xfrm>
          <a:prstGeom prst="rect">
            <a:avLst/>
          </a:prstGeom>
        </p:spPr>
      </p:pic>
    </p:spTree>
    <p:extLst>
      <p:ext uri="{BB962C8B-B14F-4D97-AF65-F5344CB8AC3E}">
        <p14:creationId xmlns:p14="http://schemas.microsoft.com/office/powerpoint/2010/main" val="3670694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l" defTabSz="685800" rtl="0" eaLnBrk="1" latinLnBrk="0" hangingPunct="1">
        <a:lnSpc>
          <a:spcPts val="1980"/>
        </a:lnSpc>
        <a:spcBef>
          <a:spcPct val="0"/>
        </a:spcBef>
        <a:buNone/>
        <a:defRPr sz="1650" b="1" kern="1200" cap="all" baseline="0">
          <a:solidFill>
            <a:schemeClr val="tx2"/>
          </a:solidFill>
          <a:latin typeface="Source Sans Pro" panose="020B0503030403020204" pitchFamily="34" charset="0"/>
          <a:ea typeface="+mj-ea"/>
          <a:cs typeface="+mj-cs"/>
        </a:defRPr>
      </a:lvl1pPr>
    </p:titleStyle>
    <p:bodyStyle>
      <a:lvl1pPr marL="0" indent="0" algn="l" defTabSz="685800" rtl="0" eaLnBrk="1" latinLnBrk="0" hangingPunct="1">
        <a:lnSpc>
          <a:spcPts val="1875"/>
        </a:lnSpc>
        <a:spcBef>
          <a:spcPts val="0"/>
        </a:spcBef>
        <a:spcAft>
          <a:spcPts val="1063"/>
        </a:spcAft>
        <a:buFontTx/>
        <a:buNone/>
        <a:defRPr sz="1500" kern="1200">
          <a:solidFill>
            <a:schemeClr val="tx2"/>
          </a:solidFill>
          <a:latin typeface="+mn-lt"/>
          <a:ea typeface="+mn-ea"/>
          <a:cs typeface="+mn-cs"/>
        </a:defRPr>
      </a:lvl1pPr>
      <a:lvl2pPr marL="135000" indent="-135000" algn="l" defTabSz="685800" rtl="0" eaLnBrk="1" latinLnBrk="0" hangingPunct="1">
        <a:lnSpc>
          <a:spcPts val="1875"/>
        </a:lnSpc>
        <a:spcBef>
          <a:spcPts val="0"/>
        </a:spcBef>
        <a:spcAft>
          <a:spcPts val="1063"/>
        </a:spcAft>
        <a:buClr>
          <a:schemeClr val="accent1"/>
        </a:buClr>
        <a:buSzPct val="100000"/>
        <a:buFont typeface="Arial" panose="020B0604020202020204" pitchFamily="34" charset="0"/>
        <a:buChar char="•"/>
        <a:defRPr sz="1500" kern="1200">
          <a:solidFill>
            <a:schemeClr val="tx2"/>
          </a:solidFill>
          <a:latin typeface="+mn-lt"/>
          <a:ea typeface="+mn-ea"/>
          <a:cs typeface="+mn-cs"/>
        </a:defRPr>
      </a:lvl2pPr>
      <a:lvl3pPr marL="270000" indent="-135000" algn="l" defTabSz="685800" rtl="0" eaLnBrk="1" latinLnBrk="0" hangingPunct="1">
        <a:lnSpc>
          <a:spcPts val="1875"/>
        </a:lnSpc>
        <a:spcBef>
          <a:spcPts val="0"/>
        </a:spcBef>
        <a:spcAft>
          <a:spcPts val="1063"/>
        </a:spcAft>
        <a:buClr>
          <a:schemeClr val="tx2"/>
        </a:buClr>
        <a:buFont typeface="Arial" panose="020B0604020202020204" pitchFamily="34" charset="0"/>
        <a:buChar char="•"/>
        <a:defRPr sz="1500" kern="1200">
          <a:solidFill>
            <a:schemeClr val="tx2"/>
          </a:solidFill>
          <a:latin typeface="+mn-lt"/>
          <a:ea typeface="+mn-ea"/>
          <a:cs typeface="+mn-cs"/>
        </a:defRPr>
      </a:lvl3pPr>
      <a:lvl4pPr marL="0" indent="0" algn="l" defTabSz="685800" rtl="0" eaLnBrk="1" latinLnBrk="0" hangingPunct="1">
        <a:lnSpc>
          <a:spcPts val="1650"/>
        </a:lnSpc>
        <a:spcBef>
          <a:spcPts val="0"/>
        </a:spcBef>
        <a:spcAft>
          <a:spcPts val="851"/>
        </a:spcAft>
        <a:buFontTx/>
        <a:buNone/>
        <a:defRPr sz="1200" kern="1200">
          <a:solidFill>
            <a:schemeClr val="tx2"/>
          </a:solidFill>
          <a:latin typeface="+mn-lt"/>
          <a:ea typeface="+mn-ea"/>
          <a:cs typeface="+mn-cs"/>
        </a:defRPr>
      </a:lvl4pPr>
      <a:lvl5pPr marL="405000" indent="-135000" algn="l" defTabSz="685800" rtl="0" eaLnBrk="1" latinLnBrk="0" hangingPunct="1">
        <a:lnSpc>
          <a:spcPts val="1650"/>
        </a:lnSpc>
        <a:spcBef>
          <a:spcPts val="0"/>
        </a:spcBef>
        <a:spcAft>
          <a:spcPts val="851"/>
        </a:spcAft>
        <a:buSzPct val="90000"/>
        <a:buFont typeface="Arial" panose="020B0604020202020204" pitchFamily="34" charset="0"/>
        <a:buChar char="•"/>
        <a:defRPr sz="1200" kern="1200">
          <a:solidFill>
            <a:schemeClr val="tx2"/>
          </a:solidFill>
          <a:latin typeface="+mn-lt"/>
          <a:ea typeface="+mn-ea"/>
          <a:cs typeface="+mn-cs"/>
        </a:defRPr>
      </a:lvl5pPr>
      <a:lvl6pPr marL="540000" indent="-135000" algn="l" defTabSz="685800" rtl="0" eaLnBrk="1" latinLnBrk="0" hangingPunct="1">
        <a:lnSpc>
          <a:spcPts val="1650"/>
        </a:lnSpc>
        <a:spcBef>
          <a:spcPts val="0"/>
        </a:spcBef>
        <a:spcAft>
          <a:spcPts val="851"/>
        </a:spcAft>
        <a:buSzPct val="90000"/>
        <a:buFont typeface="Arial" panose="020B0604020202020204" pitchFamily="34" charset="0"/>
        <a:buChar char="•"/>
        <a:defRPr sz="1200" kern="1200" baseline="0">
          <a:solidFill>
            <a:schemeClr val="tx2"/>
          </a:solidFill>
          <a:latin typeface="+mn-lt"/>
          <a:ea typeface="+mn-ea"/>
          <a:cs typeface="+mn-cs"/>
        </a:defRPr>
      </a:lvl6pPr>
      <a:lvl7pPr marL="0" indent="0" algn="l" defTabSz="685800" rtl="0" eaLnBrk="1" latinLnBrk="0" hangingPunct="1">
        <a:lnSpc>
          <a:spcPts val="1275"/>
        </a:lnSpc>
        <a:spcBef>
          <a:spcPts val="0"/>
        </a:spcBef>
        <a:spcAft>
          <a:spcPts val="638"/>
        </a:spcAft>
        <a:buFontTx/>
        <a:buNone/>
        <a:defRPr sz="975" kern="1200">
          <a:solidFill>
            <a:schemeClr val="tx2"/>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commons.wikimedia.org/wiki/File:Ios-home-outline.sv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commons.wikimedia.org/wiki/File:Ios-home-outline.sv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ctrTitle"/>
          </p:nvPr>
        </p:nvSpPr>
        <p:spPr>
          <a:xfrm>
            <a:off x="377554" y="3388941"/>
            <a:ext cx="9198595" cy="1267174"/>
          </a:xfrm>
        </p:spPr>
        <p:txBody>
          <a:bodyPr/>
          <a:lstStyle/>
          <a:p>
            <a:pPr>
              <a:lnSpc>
                <a:spcPct val="100000"/>
              </a:lnSpc>
            </a:pPr>
            <a:r>
              <a:rPr lang="de-DE" sz="3600" dirty="0"/>
              <a:t>Neue Rolle der Leistungserbringer durch das BTHG – Folgen der neuen Leistungsstruktur und Leistungstrennung</a:t>
            </a:r>
          </a:p>
        </p:txBody>
      </p:sp>
      <p:sp>
        <p:nvSpPr>
          <p:cNvPr id="3" name="Textplatzhalter 2"/>
          <p:cNvSpPr>
            <a:spLocks noGrp="1"/>
          </p:cNvSpPr>
          <p:nvPr>
            <p:ph type="body" sz="quarter" idx="12"/>
          </p:nvPr>
        </p:nvSpPr>
        <p:spPr/>
        <p:txBody>
          <a:bodyPr/>
          <a:lstStyle/>
          <a:p>
            <a:r>
              <a:rPr lang="de-DE" dirty="0"/>
              <a:t>1</a:t>
            </a:r>
          </a:p>
        </p:txBody>
      </p:sp>
      <p:sp>
        <p:nvSpPr>
          <p:cNvPr id="4" name="Datumsplatzhalter 3"/>
          <p:cNvSpPr>
            <a:spLocks noGrp="1"/>
          </p:cNvSpPr>
          <p:nvPr>
            <p:ph type="dt" sz="half" idx="10"/>
          </p:nvPr>
        </p:nvSpPr>
        <p:spPr>
          <a:xfrm>
            <a:off x="10093989" y="6255329"/>
            <a:ext cx="1662839" cy="365125"/>
          </a:xfrm>
        </p:spPr>
        <p:txBody>
          <a:bodyPr/>
          <a:lstStyle/>
          <a:p>
            <a:r>
              <a:rPr lang="de-DE" dirty="0"/>
              <a:t>Oktober 2020</a:t>
            </a:r>
          </a:p>
        </p:txBody>
      </p:sp>
      <p:sp>
        <p:nvSpPr>
          <p:cNvPr id="7" name="Fußzeilenplatzhalter 4">
            <a:extLst>
              <a:ext uri="{FF2B5EF4-FFF2-40B4-BE49-F238E27FC236}">
                <a16:creationId xmlns:a16="http://schemas.microsoft.com/office/drawing/2014/main" id="{BDC7AD41-5EA0-42A8-94D2-45237891532D}"/>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Tree>
    <p:extLst>
      <p:ext uri="{BB962C8B-B14F-4D97-AF65-F5344CB8AC3E}">
        <p14:creationId xmlns:p14="http://schemas.microsoft.com/office/powerpoint/2010/main" val="196424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graphicFrame>
        <p:nvGraphicFramePr>
          <p:cNvPr id="2" name="Tabelle 4">
            <a:extLst>
              <a:ext uri="{FF2B5EF4-FFF2-40B4-BE49-F238E27FC236}">
                <a16:creationId xmlns:a16="http://schemas.microsoft.com/office/drawing/2014/main" id="{796042C7-8FE4-46CB-88AB-5E86DB6B897F}"/>
              </a:ext>
            </a:extLst>
          </p:cNvPr>
          <p:cNvGraphicFramePr>
            <a:graphicFrameLocks noGrp="1"/>
          </p:cNvGraphicFramePr>
          <p:nvPr>
            <p:extLst>
              <p:ext uri="{D42A27DB-BD31-4B8C-83A1-F6EECF244321}">
                <p14:modId xmlns:p14="http://schemas.microsoft.com/office/powerpoint/2010/main" val="2639320293"/>
              </p:ext>
            </p:extLst>
          </p:nvPr>
        </p:nvGraphicFramePr>
        <p:xfrm>
          <a:off x="704941" y="1269681"/>
          <a:ext cx="10785218" cy="4318637"/>
        </p:xfrm>
        <a:graphic>
          <a:graphicData uri="http://schemas.openxmlformats.org/drawingml/2006/table">
            <a:tbl>
              <a:tblPr firstRow="1" bandRow="1">
                <a:tableStyleId>{5C22544A-7EE6-4342-B048-85BDC9FD1C3A}</a:tableStyleId>
              </a:tblPr>
              <a:tblGrid>
                <a:gridCol w="10785218">
                  <a:extLst>
                    <a:ext uri="{9D8B030D-6E8A-4147-A177-3AD203B41FA5}">
                      <a16:colId xmlns:a16="http://schemas.microsoft.com/office/drawing/2014/main" val="3077041939"/>
                    </a:ext>
                  </a:extLst>
                </a:gridCol>
              </a:tblGrid>
              <a:tr h="630557">
                <a:tc>
                  <a:txBody>
                    <a:bodyPr/>
                    <a:lstStyle/>
                    <a:p>
                      <a:pPr>
                        <a:spcBef>
                          <a:spcPts val="300"/>
                        </a:spcBef>
                        <a:spcAft>
                          <a:spcPts val="300"/>
                        </a:spcAft>
                      </a:pPr>
                      <a:r>
                        <a:rPr lang="de-DE" sz="2800" dirty="0">
                          <a:solidFill>
                            <a:schemeClr val="tx1"/>
                          </a:solidFill>
                        </a:rPr>
                        <a:t>Fazit I</a:t>
                      </a:r>
                    </a:p>
                  </a:txBody>
                  <a:tcPr/>
                </a:tc>
                <a:extLst>
                  <a:ext uri="{0D108BD9-81ED-4DB2-BD59-A6C34878D82A}">
                    <a16:rowId xmlns:a16="http://schemas.microsoft.com/office/drawing/2014/main" val="2561107683"/>
                  </a:ext>
                </a:extLst>
              </a:tr>
              <a:tr h="862379">
                <a:tc>
                  <a:txBody>
                    <a:bodyPr/>
                    <a:lstStyle/>
                    <a:p>
                      <a:pPr marL="457200" indent="-457200" algn="l" defTabSz="685800" rtl="0" eaLnBrk="1" latinLnBrk="0" hangingPunct="1">
                        <a:spcBef>
                          <a:spcPts val="300"/>
                        </a:spcBef>
                        <a:spcAft>
                          <a:spcPts val="300"/>
                        </a:spcAft>
                        <a:buFont typeface="+mj-lt"/>
                        <a:buAutoNum type="arabicPeriod"/>
                      </a:pPr>
                      <a:r>
                        <a:rPr lang="de-DE" sz="2400" kern="1200" dirty="0">
                          <a:solidFill>
                            <a:schemeClr val="dk1"/>
                          </a:solidFill>
                          <a:latin typeface="+mn-lt"/>
                          <a:ea typeface="+mn-ea"/>
                          <a:cs typeface="+mn-cs"/>
                        </a:rPr>
                        <a:t>Die Leistungserbringer bleiben in ihrer Verantwortung, qualitativ hochwertige Leistungen für Menschen mit Behinderungen zu erbringen.</a:t>
                      </a:r>
                    </a:p>
                    <a:p>
                      <a:pPr marL="457200" indent="-457200" algn="l" defTabSz="685800" rtl="0" eaLnBrk="1" latinLnBrk="0" hangingPunct="1">
                        <a:spcBef>
                          <a:spcPts val="300"/>
                        </a:spcBef>
                        <a:spcAft>
                          <a:spcPts val="300"/>
                        </a:spcAft>
                        <a:buFont typeface="+mj-lt"/>
                        <a:buAutoNum type="arabicPeriod"/>
                      </a:pPr>
                      <a:r>
                        <a:rPr lang="de-DE" sz="2400" kern="1200" dirty="0">
                          <a:solidFill>
                            <a:schemeClr val="dk1"/>
                          </a:solidFill>
                          <a:latin typeface="+mn-lt"/>
                          <a:ea typeface="+mn-ea"/>
                          <a:cs typeface="+mn-cs"/>
                        </a:rPr>
                        <a:t>Ihre Position wird gestärkt, indem Ihnen ein eigener Vergütungsanspruch gegenüber dem Träger der Eingliederungshilfe zugestanden wird.</a:t>
                      </a:r>
                    </a:p>
                    <a:p>
                      <a:pPr marL="457200" indent="-457200" algn="l" defTabSz="685800" rtl="0" eaLnBrk="1" latinLnBrk="0" hangingPunct="1">
                        <a:spcBef>
                          <a:spcPts val="300"/>
                        </a:spcBef>
                        <a:spcAft>
                          <a:spcPts val="300"/>
                        </a:spcAft>
                        <a:buFont typeface="+mj-lt"/>
                        <a:buAutoNum type="arabicPeriod"/>
                      </a:pPr>
                      <a:r>
                        <a:rPr lang="de-DE" sz="2400" kern="1200" dirty="0">
                          <a:solidFill>
                            <a:schemeClr val="dk1"/>
                          </a:solidFill>
                          <a:latin typeface="+mn-lt"/>
                          <a:ea typeface="+mn-ea"/>
                          <a:cs typeface="+mn-cs"/>
                        </a:rPr>
                        <a:t>Die von ihnen zu erbringenden Leistungen sind über den Gesamtplan stärker als jemals zuvor an die Festlegungen der Leistungsträgers gebunden.</a:t>
                      </a:r>
                    </a:p>
                    <a:p>
                      <a:pPr marL="457200" indent="-457200" algn="l" defTabSz="685800" rtl="0" eaLnBrk="1" latinLnBrk="0" hangingPunct="1">
                        <a:spcBef>
                          <a:spcPts val="300"/>
                        </a:spcBef>
                        <a:spcAft>
                          <a:spcPts val="300"/>
                        </a:spcAft>
                        <a:buFont typeface="+mj-lt"/>
                        <a:buAutoNum type="arabicPeriod"/>
                      </a:pPr>
                      <a:r>
                        <a:rPr lang="de-DE" sz="2400" kern="1200" dirty="0">
                          <a:solidFill>
                            <a:schemeClr val="dk1"/>
                          </a:solidFill>
                          <a:latin typeface="+mn-lt"/>
                          <a:ea typeface="+mn-ea"/>
                          <a:cs typeface="+mn-cs"/>
                        </a:rPr>
                        <a:t>Vertragsverletzungen führen zu einem Rückforderungsanspruch der Vergütung durch die Leistungsträger.</a:t>
                      </a:r>
                    </a:p>
                    <a:p>
                      <a:pPr marL="457200" indent="-457200" algn="l" defTabSz="685800" rtl="0" eaLnBrk="1" latinLnBrk="0" hangingPunct="1">
                        <a:spcBef>
                          <a:spcPts val="300"/>
                        </a:spcBef>
                        <a:spcAft>
                          <a:spcPts val="300"/>
                        </a:spcAft>
                        <a:buFont typeface="+mj-lt"/>
                        <a:buAutoNum type="arabicPeriod"/>
                      </a:pPr>
                      <a:r>
                        <a:rPr lang="de-DE" sz="2400" kern="1200" dirty="0">
                          <a:solidFill>
                            <a:schemeClr val="dk1"/>
                          </a:solidFill>
                          <a:latin typeface="+mn-lt"/>
                          <a:ea typeface="+mn-ea"/>
                          <a:cs typeface="+mn-cs"/>
                        </a:rPr>
                        <a:t>Die betrieblichen Risiken scheinen erheblich gesteigert.</a:t>
                      </a:r>
                    </a:p>
                  </a:txBody>
                  <a:tcPr/>
                </a:tc>
                <a:extLst>
                  <a:ext uri="{0D108BD9-81ED-4DB2-BD59-A6C34878D82A}">
                    <a16:rowId xmlns:a16="http://schemas.microsoft.com/office/drawing/2014/main" val="3486010024"/>
                  </a:ext>
                </a:extLst>
              </a:tr>
            </a:tbl>
          </a:graphicData>
        </a:graphic>
      </p:graphicFrame>
      <p:sp>
        <p:nvSpPr>
          <p:cNvPr id="8" name="Datumsplatzhalter 3">
            <a:extLst>
              <a:ext uri="{FF2B5EF4-FFF2-40B4-BE49-F238E27FC236}">
                <a16:creationId xmlns:a16="http://schemas.microsoft.com/office/drawing/2014/main" id="{C53134B4-64BC-4BCD-BC8B-822496550CEC}"/>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0" name="Titel 1">
            <a:extLst>
              <a:ext uri="{FF2B5EF4-FFF2-40B4-BE49-F238E27FC236}">
                <a16:creationId xmlns:a16="http://schemas.microsoft.com/office/drawing/2014/main" id="{72407C34-5179-4512-BF8D-14EB9BA8A8E4}"/>
              </a:ext>
            </a:extLst>
          </p:cNvPr>
          <p:cNvSpPr>
            <a:spLocks noGrp="1"/>
          </p:cNvSpPr>
          <p:nvPr>
            <p:ph type="title"/>
          </p:nvPr>
        </p:nvSpPr>
        <p:spPr>
          <a:xfrm>
            <a:off x="711199" y="620689"/>
            <a:ext cx="8280000" cy="533682"/>
          </a:xfrm>
        </p:spPr>
        <p:txBody>
          <a:bodyPr anchor="b"/>
          <a:lstStyle/>
          <a:p>
            <a:r>
              <a:rPr lang="de-DE" sz="2800" dirty="0"/>
              <a:t>Neue Rolle der Leistungserbringer ?</a:t>
            </a:r>
          </a:p>
        </p:txBody>
      </p:sp>
    </p:spTree>
    <p:extLst>
      <p:ext uri="{BB962C8B-B14F-4D97-AF65-F5344CB8AC3E}">
        <p14:creationId xmlns:p14="http://schemas.microsoft.com/office/powerpoint/2010/main" val="3992204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a:spLocks noGrp="1"/>
          </p:cNvSpPr>
          <p:nvPr>
            <p:ph type="title"/>
          </p:nvPr>
        </p:nvSpPr>
        <p:spPr/>
        <p:txBody>
          <a:bodyPr/>
          <a:lstStyle/>
          <a:p>
            <a:r>
              <a:rPr lang="de-DE" dirty="0"/>
              <a:t>Bundesteilhabegesetz</a:t>
            </a:r>
          </a:p>
        </p:txBody>
      </p:sp>
      <p:sp>
        <p:nvSpPr>
          <p:cNvPr id="11" name="Titel 1"/>
          <p:cNvSpPr txBox="1">
            <a:spLocks/>
          </p:cNvSpPr>
          <p:nvPr/>
        </p:nvSpPr>
        <p:spPr>
          <a:xfrm>
            <a:off x="714438" y="1319017"/>
            <a:ext cx="8646719"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265113" indent="-265113"/>
            <a:r>
              <a:rPr lang="de-DE" sz="2400" dirty="0">
                <a:solidFill>
                  <a:schemeClr val="tx2"/>
                </a:solidFill>
              </a:rPr>
              <a:t>§ 91 SGB IX, Teil 2: </a:t>
            </a:r>
            <a:r>
              <a:rPr lang="de-DE" sz="2400" dirty="0" err="1">
                <a:solidFill>
                  <a:schemeClr val="tx2"/>
                </a:solidFill>
              </a:rPr>
              <a:t>Nachrang</a:t>
            </a:r>
            <a:r>
              <a:rPr lang="de-DE" sz="2400" dirty="0">
                <a:solidFill>
                  <a:schemeClr val="tx2"/>
                </a:solidFill>
              </a:rPr>
              <a:t> (ab 01.01.2020)</a:t>
            </a:r>
          </a:p>
        </p:txBody>
      </p:sp>
      <p:sp>
        <p:nvSpPr>
          <p:cNvPr id="3" name="Textfeld 2">
            <a:extLst>
              <a:ext uri="{FF2B5EF4-FFF2-40B4-BE49-F238E27FC236}">
                <a16:creationId xmlns:a16="http://schemas.microsoft.com/office/drawing/2014/main" id="{A6FE8E5B-23BD-4A39-BC0F-65EA83FC937A}"/>
              </a:ext>
            </a:extLst>
          </p:cNvPr>
          <p:cNvSpPr txBox="1"/>
          <p:nvPr/>
        </p:nvSpPr>
        <p:spPr>
          <a:xfrm>
            <a:off x="711199" y="2060848"/>
            <a:ext cx="10778960" cy="3046988"/>
          </a:xfrm>
          <a:prstGeom prst="rect">
            <a:avLst/>
          </a:prstGeom>
          <a:noFill/>
        </p:spPr>
        <p:txBody>
          <a:bodyPr wrap="square" rtlCol="0">
            <a:spAutoFit/>
          </a:bodyPr>
          <a:lstStyle/>
          <a:p>
            <a:pPr marL="457200" indent="-457200">
              <a:buAutoNum type="arabicParenBoth"/>
            </a:pPr>
            <a:r>
              <a:rPr lang="de-DE" sz="2400" dirty="0"/>
              <a:t>Eingliederungshilfe erhält, wer die erforderliche Leistung nicht von anderen oder von Trägern anderer Sozialleistungen erhält.</a:t>
            </a:r>
          </a:p>
          <a:p>
            <a:pPr marL="457200" indent="-457200">
              <a:buAutoNum type="arabicParenBoth"/>
            </a:pPr>
            <a:r>
              <a:rPr lang="de-DE" sz="2400" dirty="0"/>
              <a:t>Verpflichtungen anderer, insbesondere der Träger anderer Sozialleistungen, bleiben unberührt. Leistungen anderer dürfen nicht deshalb versagt werden, weil dieser Teil entsprechende Leistungen vorsieht;…</a:t>
            </a:r>
          </a:p>
          <a:p>
            <a:pPr marL="457200" indent="-457200">
              <a:buAutoNum type="arabicParenBoth"/>
            </a:pPr>
            <a:r>
              <a:rPr lang="de-DE" sz="2400" dirty="0"/>
              <a:t>Das Verhältnis der Leistungen der Pflegeversicherung und der Leistungen der Eingliederungshilfe bestimmt sich nach § 13 Absatz 3 des Elften Buches.</a:t>
            </a:r>
          </a:p>
          <a:p>
            <a:endParaRPr lang="de-DE" sz="2400" dirty="0"/>
          </a:p>
        </p:txBody>
      </p:sp>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7" name="Datumsplatzhalter 3">
            <a:extLst>
              <a:ext uri="{FF2B5EF4-FFF2-40B4-BE49-F238E27FC236}">
                <a16:creationId xmlns:a16="http://schemas.microsoft.com/office/drawing/2014/main" id="{AFBE8E14-29F0-49CF-802B-406FA285F5C5}"/>
              </a:ext>
            </a:extLst>
          </p:cNvPr>
          <p:cNvSpPr>
            <a:spLocks noGrp="1"/>
          </p:cNvSpPr>
          <p:nvPr>
            <p:ph type="dt" sz="half" idx="10"/>
          </p:nvPr>
        </p:nvSpPr>
        <p:spPr>
          <a:xfrm>
            <a:off x="10202779" y="6259597"/>
            <a:ext cx="1287380" cy="365125"/>
          </a:xfrm>
        </p:spPr>
        <p:txBody>
          <a:bodyPr/>
          <a:lstStyle/>
          <a:p>
            <a:r>
              <a:rPr lang="de-DE" dirty="0"/>
              <a:t> Oktober 2020</a:t>
            </a:r>
          </a:p>
        </p:txBody>
      </p:sp>
    </p:spTree>
    <p:extLst>
      <p:ext uri="{BB962C8B-B14F-4D97-AF65-F5344CB8AC3E}">
        <p14:creationId xmlns:p14="http://schemas.microsoft.com/office/powerpoint/2010/main" val="24461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a:spLocks noGrp="1"/>
          </p:cNvSpPr>
          <p:nvPr>
            <p:ph type="title"/>
          </p:nvPr>
        </p:nvSpPr>
        <p:spPr/>
        <p:txBody>
          <a:bodyPr anchor="ctr"/>
          <a:lstStyle/>
          <a:p>
            <a:pPr>
              <a:spcBef>
                <a:spcPts val="600"/>
              </a:spcBef>
              <a:spcAft>
                <a:spcPts val="600"/>
              </a:spcAft>
            </a:pPr>
            <a:r>
              <a:rPr lang="de-DE" sz="2400" cap="small" dirty="0">
                <a:latin typeface="+mj-lt"/>
              </a:rPr>
              <a:t>Änderungen der Stellung der leistungsberechtigten Person</a:t>
            </a:r>
          </a:p>
        </p:txBody>
      </p:sp>
      <p:sp>
        <p:nvSpPr>
          <p:cNvPr id="11" name="Titel 1"/>
          <p:cNvSpPr txBox="1">
            <a:spLocks/>
          </p:cNvSpPr>
          <p:nvPr/>
        </p:nvSpPr>
        <p:spPr>
          <a:xfrm>
            <a:off x="713709" y="1299237"/>
            <a:ext cx="8646719"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265113" indent="-265113"/>
            <a:r>
              <a:rPr lang="de-DE" sz="2400" dirty="0">
                <a:solidFill>
                  <a:schemeClr val="tx2"/>
                </a:solidFill>
              </a:rPr>
              <a:t>§ 108 SGB IX, Teil 2: Antragserfordernis</a:t>
            </a:r>
          </a:p>
        </p:txBody>
      </p:sp>
      <p:sp>
        <p:nvSpPr>
          <p:cNvPr id="10" name="Flussdiagramm: Prozess 9"/>
          <p:cNvSpPr/>
          <p:nvPr/>
        </p:nvSpPr>
        <p:spPr>
          <a:xfrm>
            <a:off x="706960" y="2066494"/>
            <a:ext cx="10783199" cy="265865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de-DE" sz="2000" dirty="0">
              <a:solidFill>
                <a:schemeClr val="tx1"/>
              </a:solidFill>
            </a:endParaRPr>
          </a:p>
          <a:p>
            <a:pPr marL="457200" indent="-457200">
              <a:buAutoNum type="arabicParenBoth"/>
            </a:pPr>
            <a:r>
              <a:rPr lang="de-DE" sz="2400" dirty="0">
                <a:solidFill>
                  <a:schemeClr val="tx1"/>
                </a:solidFill>
              </a:rPr>
              <a:t>Die Leistungen der Eingliederungshilfe nach diesem Teil werden </a:t>
            </a:r>
            <a:r>
              <a:rPr lang="de-DE" sz="2400" b="1" dirty="0">
                <a:solidFill>
                  <a:schemeClr val="tx1"/>
                </a:solidFill>
              </a:rPr>
              <a:t>auf Antrag erbracht</a:t>
            </a:r>
            <a:r>
              <a:rPr lang="de-DE" sz="2400" dirty="0">
                <a:solidFill>
                  <a:schemeClr val="tx1"/>
                </a:solidFill>
              </a:rPr>
              <a:t>. Die Leistungen werden frühestens ab dem Ersten des Monats der Antragstellung erbracht, wenn zu diesem Zeitpunkt die Voraussetzungen bereits vorlagen.</a:t>
            </a:r>
          </a:p>
          <a:p>
            <a:pPr marL="457200" indent="-457200">
              <a:buAutoNum type="arabicParenBoth"/>
            </a:pPr>
            <a:r>
              <a:rPr lang="de-DE" sz="2400" dirty="0">
                <a:solidFill>
                  <a:schemeClr val="tx1"/>
                </a:solidFill>
              </a:rPr>
              <a:t>Eines Antrages bedarf es nicht für Leistungen, deren Bedarf in dem Verfahren nach Kapitel 7 (Gesamtplanverfahren) ermittelt worden ist.</a:t>
            </a:r>
          </a:p>
        </p:txBody>
      </p:sp>
      <p:sp>
        <p:nvSpPr>
          <p:cNvPr id="7" name="Fußzeilenplatzhalter 4">
            <a:extLst>
              <a:ext uri="{FF2B5EF4-FFF2-40B4-BE49-F238E27FC236}">
                <a16:creationId xmlns:a16="http://schemas.microsoft.com/office/drawing/2014/main" id="{BAFD79BA-CE06-470D-A9DF-A61F866256FE}"/>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2" name="Datumsplatzhalter 3">
            <a:extLst>
              <a:ext uri="{FF2B5EF4-FFF2-40B4-BE49-F238E27FC236}">
                <a16:creationId xmlns:a16="http://schemas.microsoft.com/office/drawing/2014/main" id="{C68E59A8-1715-4925-A92D-B63C9882F818}"/>
              </a:ext>
            </a:extLst>
          </p:cNvPr>
          <p:cNvSpPr>
            <a:spLocks noGrp="1"/>
          </p:cNvSpPr>
          <p:nvPr>
            <p:ph type="dt" sz="half" idx="10"/>
          </p:nvPr>
        </p:nvSpPr>
        <p:spPr>
          <a:xfrm>
            <a:off x="10202779" y="6259597"/>
            <a:ext cx="1287380" cy="365125"/>
          </a:xfrm>
        </p:spPr>
        <p:txBody>
          <a:bodyPr/>
          <a:lstStyle/>
          <a:p>
            <a:r>
              <a:rPr lang="de-DE" dirty="0"/>
              <a:t> Oktober 2020</a:t>
            </a:r>
          </a:p>
        </p:txBody>
      </p:sp>
    </p:spTree>
    <p:extLst>
      <p:ext uri="{BB962C8B-B14F-4D97-AF65-F5344CB8AC3E}">
        <p14:creationId xmlns:p14="http://schemas.microsoft.com/office/powerpoint/2010/main" val="273963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711200" y="1334002"/>
            <a:ext cx="9729848"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265113" indent="-265113"/>
            <a:r>
              <a:rPr lang="de-DE" dirty="0">
                <a:solidFill>
                  <a:schemeClr val="tx2"/>
                </a:solidFill>
              </a:rPr>
              <a:t>§ 78 SGB IX, Teil 1: Assistenzleistungen</a:t>
            </a:r>
          </a:p>
        </p:txBody>
      </p:sp>
      <p:sp>
        <p:nvSpPr>
          <p:cNvPr id="2" name="Flussdiagramm: Prozess 1"/>
          <p:cNvSpPr/>
          <p:nvPr/>
        </p:nvSpPr>
        <p:spPr>
          <a:xfrm>
            <a:off x="711199" y="2203733"/>
            <a:ext cx="10713393" cy="324035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363" indent="-360363"/>
            <a:endParaRPr lang="de-DE" dirty="0">
              <a:solidFill>
                <a:schemeClr val="tx1"/>
              </a:solidFill>
            </a:endParaRPr>
          </a:p>
          <a:p>
            <a:pPr marL="342900" indent="-342900">
              <a:lnSpc>
                <a:spcPct val="110000"/>
              </a:lnSpc>
              <a:buFont typeface="+mj-lt"/>
              <a:buAutoNum type="arabicParenBoth" startAt="2"/>
            </a:pPr>
            <a:r>
              <a:rPr lang="de-DE" sz="2400" u="sng" dirty="0">
                <a:solidFill>
                  <a:schemeClr val="tx1"/>
                </a:solidFill>
              </a:rPr>
              <a:t>Die Leistungsberechtigten entscheiden </a:t>
            </a:r>
            <a:r>
              <a:rPr lang="de-DE" sz="2400" dirty="0">
                <a:solidFill>
                  <a:schemeClr val="tx1"/>
                </a:solidFill>
              </a:rPr>
              <a:t>auf der Grundlage des Teilhabeplans nach § 19 </a:t>
            </a:r>
            <a:r>
              <a:rPr lang="de-DE" sz="2400" u="sng" dirty="0">
                <a:solidFill>
                  <a:schemeClr val="tx1"/>
                </a:solidFill>
              </a:rPr>
              <a:t>über die konkrete Gestaltung </a:t>
            </a:r>
            <a:r>
              <a:rPr lang="de-DE" sz="2400" dirty="0">
                <a:solidFill>
                  <a:schemeClr val="tx1"/>
                </a:solidFill>
              </a:rPr>
              <a:t>der Leistungen hinsichtlich Ablauf, Ort und Zeitpunkt der Inanspruchnahme. </a:t>
            </a:r>
          </a:p>
        </p:txBody>
      </p:sp>
      <p:sp>
        <p:nvSpPr>
          <p:cNvPr id="6" name="Titel 1">
            <a:extLst>
              <a:ext uri="{FF2B5EF4-FFF2-40B4-BE49-F238E27FC236}">
                <a16:creationId xmlns:a16="http://schemas.microsoft.com/office/drawing/2014/main" id="{CFF6ECF7-074F-4CA3-AFEE-1001385D1A5F}"/>
              </a:ext>
            </a:extLst>
          </p:cNvPr>
          <p:cNvSpPr>
            <a:spLocks noGrp="1"/>
          </p:cNvSpPr>
          <p:nvPr>
            <p:ph type="title"/>
          </p:nvPr>
        </p:nvSpPr>
        <p:spPr>
          <a:xfrm>
            <a:off x="711199" y="398371"/>
            <a:ext cx="8280000" cy="756000"/>
          </a:xfrm>
        </p:spPr>
        <p:txBody>
          <a:bodyPr anchor="ctr"/>
          <a:lstStyle/>
          <a:p>
            <a:pPr>
              <a:spcBef>
                <a:spcPts val="600"/>
              </a:spcBef>
              <a:spcAft>
                <a:spcPts val="600"/>
              </a:spcAft>
            </a:pPr>
            <a:r>
              <a:rPr lang="de-DE" sz="2400" cap="small" dirty="0">
                <a:latin typeface="+mj-lt"/>
              </a:rPr>
              <a:t>Änderungen der Stellung der leistungsberechtigten Person</a:t>
            </a:r>
          </a:p>
        </p:txBody>
      </p:sp>
      <p:sp>
        <p:nvSpPr>
          <p:cNvPr id="9" name="Fußzeilenplatzhalter 4">
            <a:extLst>
              <a:ext uri="{FF2B5EF4-FFF2-40B4-BE49-F238E27FC236}">
                <a16:creationId xmlns:a16="http://schemas.microsoft.com/office/drawing/2014/main" id="{06216B46-9A0A-4676-B5C9-90F095568B4E}"/>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1" name="Datumsplatzhalter 3">
            <a:extLst>
              <a:ext uri="{FF2B5EF4-FFF2-40B4-BE49-F238E27FC236}">
                <a16:creationId xmlns:a16="http://schemas.microsoft.com/office/drawing/2014/main" id="{0EF0CA35-3A24-4B9A-9AF2-271FDAB9C38B}"/>
              </a:ext>
            </a:extLst>
          </p:cNvPr>
          <p:cNvSpPr>
            <a:spLocks noGrp="1"/>
          </p:cNvSpPr>
          <p:nvPr>
            <p:ph type="dt" sz="half" idx="10"/>
          </p:nvPr>
        </p:nvSpPr>
        <p:spPr>
          <a:xfrm>
            <a:off x="10202779" y="6259597"/>
            <a:ext cx="1287380" cy="365125"/>
          </a:xfrm>
        </p:spPr>
        <p:txBody>
          <a:bodyPr/>
          <a:lstStyle/>
          <a:p>
            <a:r>
              <a:rPr lang="de-DE" dirty="0"/>
              <a:t> Oktober 2020</a:t>
            </a:r>
          </a:p>
        </p:txBody>
      </p:sp>
    </p:spTree>
    <p:extLst>
      <p:ext uri="{BB962C8B-B14F-4D97-AF65-F5344CB8AC3E}">
        <p14:creationId xmlns:p14="http://schemas.microsoft.com/office/powerpoint/2010/main" val="881732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711199" y="1459053"/>
            <a:ext cx="9711041"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534988" indent="-534988"/>
            <a:r>
              <a:rPr lang="de-DE" dirty="0">
                <a:solidFill>
                  <a:schemeClr val="tx2"/>
                </a:solidFill>
              </a:rPr>
              <a:t>§ 104 SGB IX, Teil 1: Besonderheit des Einzelfalls</a:t>
            </a:r>
          </a:p>
        </p:txBody>
      </p:sp>
      <p:sp>
        <p:nvSpPr>
          <p:cNvPr id="2" name="Flussdiagramm: Prozess 1"/>
          <p:cNvSpPr/>
          <p:nvPr/>
        </p:nvSpPr>
        <p:spPr>
          <a:xfrm>
            <a:off x="711199" y="2203733"/>
            <a:ext cx="10778960" cy="324035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363" indent="-360363">
              <a:buFont typeface="+mj-lt"/>
              <a:buAutoNum type="arabicParenBoth"/>
            </a:pPr>
            <a:endParaRPr lang="de-DE" sz="2000" dirty="0">
              <a:solidFill>
                <a:schemeClr val="tx1"/>
              </a:solidFill>
            </a:endParaRPr>
          </a:p>
          <a:p>
            <a:pPr marL="342900" indent="-342900">
              <a:lnSpc>
                <a:spcPct val="110000"/>
              </a:lnSpc>
              <a:buFont typeface="+mj-lt"/>
              <a:buAutoNum type="arabicParenBoth"/>
            </a:pPr>
            <a:r>
              <a:rPr lang="de-DE" sz="2000" dirty="0">
                <a:solidFill>
                  <a:schemeClr val="tx1"/>
                </a:solidFill>
              </a:rPr>
              <a:t>Die Leistungen der Eingliederungshilfe bestimmen sich nach der Besonderheit des Einzelfalles, insbesondere nach der Art des Bedarfes, den persönlichen Verhältnissen, dem Sozialraum und den eigenen Kräften und Mitteln; dabei ist auch die Wohnform zu würdigen. Sie werden so lange geleistet, wie die Teilhabeziele nach Maßgabe des Gesamtplanes (§ 121) erreichbar sind.</a:t>
            </a:r>
          </a:p>
        </p:txBody>
      </p:sp>
      <p:sp>
        <p:nvSpPr>
          <p:cNvPr id="9" name="Fußzeilenplatzhalter 4">
            <a:extLst>
              <a:ext uri="{FF2B5EF4-FFF2-40B4-BE49-F238E27FC236}">
                <a16:creationId xmlns:a16="http://schemas.microsoft.com/office/drawing/2014/main" id="{477A3CBA-6393-4EEC-9817-26B07A40371A}"/>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1" name="Datumsplatzhalter 3">
            <a:extLst>
              <a:ext uri="{FF2B5EF4-FFF2-40B4-BE49-F238E27FC236}">
                <a16:creationId xmlns:a16="http://schemas.microsoft.com/office/drawing/2014/main" id="{074CE968-B696-412B-91B4-84A850CDA1C6}"/>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2" name="Titel 1">
            <a:extLst>
              <a:ext uri="{FF2B5EF4-FFF2-40B4-BE49-F238E27FC236}">
                <a16:creationId xmlns:a16="http://schemas.microsoft.com/office/drawing/2014/main" id="{91396B45-8DC7-42DE-8735-9A761195AB92}"/>
              </a:ext>
            </a:extLst>
          </p:cNvPr>
          <p:cNvSpPr>
            <a:spLocks noGrp="1"/>
          </p:cNvSpPr>
          <p:nvPr>
            <p:ph type="title"/>
          </p:nvPr>
        </p:nvSpPr>
        <p:spPr>
          <a:xfrm>
            <a:off x="711199" y="398371"/>
            <a:ext cx="8280000" cy="756000"/>
          </a:xfrm>
        </p:spPr>
        <p:txBody>
          <a:bodyPr anchor="ctr"/>
          <a:lstStyle/>
          <a:p>
            <a:pPr>
              <a:spcBef>
                <a:spcPts val="600"/>
              </a:spcBef>
              <a:spcAft>
                <a:spcPts val="600"/>
              </a:spcAft>
            </a:pPr>
            <a:r>
              <a:rPr lang="de-DE" sz="2400" cap="small" dirty="0">
                <a:latin typeface="+mj-lt"/>
              </a:rPr>
              <a:t>Änderungen der Stellung der leistungsberechtigten Person</a:t>
            </a:r>
          </a:p>
        </p:txBody>
      </p:sp>
    </p:spTree>
    <p:extLst>
      <p:ext uri="{BB962C8B-B14F-4D97-AF65-F5344CB8AC3E}">
        <p14:creationId xmlns:p14="http://schemas.microsoft.com/office/powerpoint/2010/main" val="86032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ssdiagramm: Prozess 1"/>
          <p:cNvSpPr/>
          <p:nvPr/>
        </p:nvSpPr>
        <p:spPr>
          <a:xfrm>
            <a:off x="711199" y="2203732"/>
            <a:ext cx="10778960" cy="367354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363" indent="-360363">
              <a:buFont typeface="+mj-lt"/>
              <a:buAutoNum type="arabicParenBoth"/>
            </a:pPr>
            <a:endParaRPr lang="de-DE" dirty="0">
              <a:solidFill>
                <a:schemeClr val="tx1"/>
              </a:solidFill>
            </a:endParaRPr>
          </a:p>
          <a:p>
            <a:pPr marL="342900" indent="-342900">
              <a:lnSpc>
                <a:spcPct val="110000"/>
              </a:lnSpc>
              <a:buFont typeface="+mj-lt"/>
              <a:buAutoNum type="arabicParenBoth" startAt="2"/>
            </a:pPr>
            <a:r>
              <a:rPr lang="de-DE" dirty="0">
                <a:solidFill>
                  <a:schemeClr val="tx1"/>
                </a:solidFill>
              </a:rPr>
              <a:t>Wünschen der Leistungsberechtigten, die sich auf die Gestaltung der Leistung richten, ist zu entsprechen, soweit sie angemessen sind. Die Wünsche der Leistungsberechtigten gelten nicht als angemessen,</a:t>
            </a:r>
          </a:p>
          <a:p>
            <a:pPr marL="342900" indent="-342900">
              <a:lnSpc>
                <a:spcPct val="110000"/>
              </a:lnSpc>
              <a:buFont typeface="+mj-lt"/>
              <a:buAutoNum type="arabicParenBoth" startAt="2"/>
            </a:pPr>
            <a:endParaRPr lang="de-DE" dirty="0">
              <a:solidFill>
                <a:schemeClr val="tx1"/>
              </a:solidFill>
            </a:endParaRPr>
          </a:p>
          <a:p>
            <a:pPr marL="719138" lvl="1" indent="-358775">
              <a:lnSpc>
                <a:spcPct val="110000"/>
              </a:lnSpc>
            </a:pPr>
            <a:r>
              <a:rPr lang="de-DE" dirty="0">
                <a:solidFill>
                  <a:schemeClr val="tx1"/>
                </a:solidFill>
              </a:rPr>
              <a:t> 1.  wenn und soweit die Höhe der Kosten der gewünschten Leistung die Höhe der Kosten für eine vergleichbare Leistung von Leistungserbringern, mit denen eine Vereinbarung nach Kapitel 8 besteht, unverhältnismäßig übersteigt und</a:t>
            </a:r>
          </a:p>
          <a:p>
            <a:pPr marL="719138" lvl="1" indent="-358775">
              <a:lnSpc>
                <a:spcPct val="110000"/>
              </a:lnSpc>
            </a:pPr>
            <a:r>
              <a:rPr lang="de-DE" dirty="0">
                <a:solidFill>
                  <a:schemeClr val="tx1"/>
                </a:solidFill>
              </a:rPr>
              <a:t>2.   wenn der Bedarf nach der Besonderheit des Einzelfalles durch die vergleichbare Leistung gedeckt werden kann.</a:t>
            </a:r>
          </a:p>
        </p:txBody>
      </p:sp>
      <p:sp>
        <p:nvSpPr>
          <p:cNvPr id="9" name="Titel 1">
            <a:extLst>
              <a:ext uri="{FF2B5EF4-FFF2-40B4-BE49-F238E27FC236}">
                <a16:creationId xmlns:a16="http://schemas.microsoft.com/office/drawing/2014/main" id="{51132F68-6D2C-4D7D-A1AA-8BA2187856A1}"/>
              </a:ext>
            </a:extLst>
          </p:cNvPr>
          <p:cNvSpPr txBox="1">
            <a:spLocks/>
          </p:cNvSpPr>
          <p:nvPr/>
        </p:nvSpPr>
        <p:spPr>
          <a:xfrm>
            <a:off x="711199" y="1459053"/>
            <a:ext cx="9711041"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534988" indent="-534988"/>
            <a:r>
              <a:rPr lang="de-DE" dirty="0">
                <a:solidFill>
                  <a:schemeClr val="tx2"/>
                </a:solidFill>
              </a:rPr>
              <a:t>§ 104 SGB IX, Teil 1: Besonderheit des Einzelfalls</a:t>
            </a:r>
          </a:p>
        </p:txBody>
      </p:sp>
      <p:sp>
        <p:nvSpPr>
          <p:cNvPr id="8" name="Fußzeilenplatzhalter 4">
            <a:extLst>
              <a:ext uri="{FF2B5EF4-FFF2-40B4-BE49-F238E27FC236}">
                <a16:creationId xmlns:a16="http://schemas.microsoft.com/office/drawing/2014/main" id="{8AFF485C-B197-48EB-A95D-5A114F3735B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1" name="Datumsplatzhalter 3">
            <a:extLst>
              <a:ext uri="{FF2B5EF4-FFF2-40B4-BE49-F238E27FC236}">
                <a16:creationId xmlns:a16="http://schemas.microsoft.com/office/drawing/2014/main" id="{76E64E1E-F0C3-4BCE-AF55-FE8BE2826629}"/>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2" name="Titel 1">
            <a:extLst>
              <a:ext uri="{FF2B5EF4-FFF2-40B4-BE49-F238E27FC236}">
                <a16:creationId xmlns:a16="http://schemas.microsoft.com/office/drawing/2014/main" id="{54E34675-E3F9-4DE3-8E8E-917371540811}"/>
              </a:ext>
            </a:extLst>
          </p:cNvPr>
          <p:cNvSpPr>
            <a:spLocks noGrp="1"/>
          </p:cNvSpPr>
          <p:nvPr>
            <p:ph type="title"/>
          </p:nvPr>
        </p:nvSpPr>
        <p:spPr>
          <a:xfrm>
            <a:off x="711199" y="398371"/>
            <a:ext cx="8280000" cy="756000"/>
          </a:xfrm>
        </p:spPr>
        <p:txBody>
          <a:bodyPr anchor="ctr"/>
          <a:lstStyle/>
          <a:p>
            <a:pPr>
              <a:spcBef>
                <a:spcPts val="600"/>
              </a:spcBef>
              <a:spcAft>
                <a:spcPts val="600"/>
              </a:spcAft>
            </a:pPr>
            <a:r>
              <a:rPr lang="de-DE" sz="2400" cap="small" dirty="0">
                <a:latin typeface="+mj-lt"/>
              </a:rPr>
              <a:t>Änderungen der Stellung der leistungsberechtigten Person</a:t>
            </a:r>
          </a:p>
        </p:txBody>
      </p:sp>
    </p:spTree>
    <p:extLst>
      <p:ext uri="{BB962C8B-B14F-4D97-AF65-F5344CB8AC3E}">
        <p14:creationId xmlns:p14="http://schemas.microsoft.com/office/powerpoint/2010/main" val="203025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ssdiagramm: Prozess 1"/>
          <p:cNvSpPr/>
          <p:nvPr/>
        </p:nvSpPr>
        <p:spPr>
          <a:xfrm>
            <a:off x="711199" y="2203732"/>
            <a:ext cx="10713393" cy="367354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363" indent="-360363">
              <a:buFont typeface="+mj-lt"/>
              <a:buAutoNum type="arabicParenBoth"/>
            </a:pPr>
            <a:endParaRPr lang="de-DE" dirty="0">
              <a:solidFill>
                <a:schemeClr val="tx1"/>
              </a:solidFill>
            </a:endParaRPr>
          </a:p>
          <a:p>
            <a:pPr marL="452438" indent="-452438">
              <a:lnSpc>
                <a:spcPct val="110000"/>
              </a:lnSpc>
              <a:buFont typeface="+mj-lt"/>
              <a:buAutoNum type="arabicParenBoth" startAt="3"/>
            </a:pPr>
            <a:r>
              <a:rPr lang="de-DE" sz="2000" dirty="0">
                <a:solidFill>
                  <a:schemeClr val="tx1"/>
                </a:solidFill>
              </a:rPr>
              <a:t>Bei der Entscheidung nach Absatz 2 ist zunächst die </a:t>
            </a:r>
            <a:r>
              <a:rPr lang="de-DE" sz="2000" b="1" dirty="0">
                <a:solidFill>
                  <a:schemeClr val="tx1"/>
                </a:solidFill>
              </a:rPr>
              <a:t>Zumutbarkeit </a:t>
            </a:r>
            <a:r>
              <a:rPr lang="de-DE" sz="2000" dirty="0">
                <a:solidFill>
                  <a:schemeClr val="tx1"/>
                </a:solidFill>
                <a:highlight>
                  <a:srgbClr val="FFFF00"/>
                </a:highlight>
              </a:rPr>
              <a:t>einer von den Wünschen des Leistungsberechtigten abweichenden Leistung </a:t>
            </a:r>
            <a:r>
              <a:rPr lang="de-DE" sz="2000" dirty="0">
                <a:solidFill>
                  <a:schemeClr val="tx1"/>
                </a:solidFill>
              </a:rPr>
              <a:t>zu prüfen. Dabei sind die persönlichen, familiären und örtlichen Umstände einschließlich der gewünschten Wohnform angemessen zu berücksichtigen. Kommt danach ein Wohnen außerhalb von besonderen Wohnformen in Betracht, ist dieser Wohnform der Vorzug zu geben, wenn dies von der leistungsberechtigten Person gewünscht wird. </a:t>
            </a:r>
          </a:p>
          <a:p>
            <a:pPr lvl="1">
              <a:lnSpc>
                <a:spcPct val="110000"/>
              </a:lnSpc>
            </a:pPr>
            <a:r>
              <a:rPr lang="de-DE" sz="2000" dirty="0">
                <a:solidFill>
                  <a:schemeClr val="tx1"/>
                </a:solidFill>
              </a:rPr>
              <a:t>… </a:t>
            </a:r>
          </a:p>
        </p:txBody>
      </p:sp>
      <p:sp>
        <p:nvSpPr>
          <p:cNvPr id="9" name="Titel 1">
            <a:extLst>
              <a:ext uri="{FF2B5EF4-FFF2-40B4-BE49-F238E27FC236}">
                <a16:creationId xmlns:a16="http://schemas.microsoft.com/office/drawing/2014/main" id="{7D9DE46A-8255-40A7-BCD8-49E7D6A6C6F7}"/>
              </a:ext>
            </a:extLst>
          </p:cNvPr>
          <p:cNvSpPr txBox="1">
            <a:spLocks/>
          </p:cNvSpPr>
          <p:nvPr/>
        </p:nvSpPr>
        <p:spPr>
          <a:xfrm>
            <a:off x="711199" y="1459053"/>
            <a:ext cx="9711041"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534988" indent="-534988"/>
            <a:r>
              <a:rPr lang="de-DE" dirty="0">
                <a:solidFill>
                  <a:schemeClr val="tx2"/>
                </a:solidFill>
              </a:rPr>
              <a:t>§ 104 SGB IX, Teil 1: Besonderheit des Einzelfalls</a:t>
            </a:r>
          </a:p>
        </p:txBody>
      </p:sp>
      <p:sp>
        <p:nvSpPr>
          <p:cNvPr id="8" name="Fußzeilenplatzhalter 4">
            <a:extLst>
              <a:ext uri="{FF2B5EF4-FFF2-40B4-BE49-F238E27FC236}">
                <a16:creationId xmlns:a16="http://schemas.microsoft.com/office/drawing/2014/main" id="{E07D5256-E291-41CB-A2EB-C5238DF585DA}"/>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1" name="Datumsplatzhalter 3">
            <a:extLst>
              <a:ext uri="{FF2B5EF4-FFF2-40B4-BE49-F238E27FC236}">
                <a16:creationId xmlns:a16="http://schemas.microsoft.com/office/drawing/2014/main" id="{ECD0D48C-18CD-4559-BCBC-4346C2C98A42}"/>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2" name="Titel 1">
            <a:extLst>
              <a:ext uri="{FF2B5EF4-FFF2-40B4-BE49-F238E27FC236}">
                <a16:creationId xmlns:a16="http://schemas.microsoft.com/office/drawing/2014/main" id="{FD9C38B0-2B8B-410E-9436-013C3C4E3CE6}"/>
              </a:ext>
            </a:extLst>
          </p:cNvPr>
          <p:cNvSpPr>
            <a:spLocks noGrp="1"/>
          </p:cNvSpPr>
          <p:nvPr>
            <p:ph type="title"/>
          </p:nvPr>
        </p:nvSpPr>
        <p:spPr>
          <a:xfrm>
            <a:off x="711199" y="398371"/>
            <a:ext cx="8280000" cy="756000"/>
          </a:xfrm>
        </p:spPr>
        <p:txBody>
          <a:bodyPr anchor="ctr"/>
          <a:lstStyle/>
          <a:p>
            <a:pPr>
              <a:spcBef>
                <a:spcPts val="600"/>
              </a:spcBef>
              <a:spcAft>
                <a:spcPts val="600"/>
              </a:spcAft>
            </a:pPr>
            <a:r>
              <a:rPr lang="de-DE" sz="2400" cap="small" dirty="0">
                <a:latin typeface="+mj-lt"/>
              </a:rPr>
              <a:t>Änderungen der Stellung der leistungsberechtigten Person</a:t>
            </a:r>
          </a:p>
        </p:txBody>
      </p:sp>
    </p:spTree>
    <p:extLst>
      <p:ext uri="{BB962C8B-B14F-4D97-AF65-F5344CB8AC3E}">
        <p14:creationId xmlns:p14="http://schemas.microsoft.com/office/powerpoint/2010/main" val="254886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ssdiagramm: Prozess 1"/>
          <p:cNvSpPr/>
          <p:nvPr/>
        </p:nvSpPr>
        <p:spPr>
          <a:xfrm>
            <a:off x="711199" y="2203732"/>
            <a:ext cx="10778960" cy="367354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363" indent="-360363">
              <a:buFont typeface="+mj-lt"/>
              <a:buAutoNum type="arabicParenBoth"/>
            </a:pPr>
            <a:endParaRPr lang="de-DE" dirty="0">
              <a:solidFill>
                <a:schemeClr val="tx1"/>
              </a:solidFill>
            </a:endParaRPr>
          </a:p>
          <a:p>
            <a:pPr marL="452438" indent="-452438">
              <a:lnSpc>
                <a:spcPct val="110000"/>
              </a:lnSpc>
              <a:buFont typeface="+mj-lt"/>
              <a:buAutoNum type="arabicParenBoth" startAt="3"/>
            </a:pPr>
            <a:r>
              <a:rPr lang="de-DE" dirty="0">
                <a:solidFill>
                  <a:schemeClr val="tx1"/>
                </a:solidFill>
              </a:rPr>
              <a:t>…  </a:t>
            </a:r>
          </a:p>
          <a:p>
            <a:pPr lvl="1">
              <a:lnSpc>
                <a:spcPct val="110000"/>
              </a:lnSpc>
            </a:pPr>
            <a:r>
              <a:rPr lang="de-DE" dirty="0">
                <a:solidFill>
                  <a:schemeClr val="tx1"/>
                </a:solidFill>
              </a:rPr>
              <a:t>Soweit die leistungsberechtigte Person dies wünscht, sind in diesem Fall die im Zusammenhang mit dem Wohnen stehenden Assistenzleistungen nach § 113 Absatz 2 Nummer 2 im Bereich der </a:t>
            </a:r>
            <a:r>
              <a:rPr lang="de-DE" b="1" dirty="0">
                <a:solidFill>
                  <a:schemeClr val="tx1"/>
                </a:solidFill>
              </a:rPr>
              <a:t>Gestaltung sozialer Beziehungen </a:t>
            </a:r>
            <a:r>
              <a:rPr lang="de-DE" dirty="0">
                <a:solidFill>
                  <a:schemeClr val="tx1"/>
                </a:solidFill>
              </a:rPr>
              <a:t>und </a:t>
            </a:r>
            <a:r>
              <a:rPr lang="de-DE" b="1" dirty="0">
                <a:solidFill>
                  <a:schemeClr val="tx1"/>
                </a:solidFill>
              </a:rPr>
              <a:t>der persönlichen Lebensplanung nicht gemeinsam zu erbringen</a:t>
            </a:r>
            <a:r>
              <a:rPr lang="de-DE" dirty="0">
                <a:solidFill>
                  <a:schemeClr val="tx1"/>
                </a:solidFill>
              </a:rPr>
              <a:t> nach § 116 Absatz 2 Nummer 1.</a:t>
            </a:r>
          </a:p>
          <a:p>
            <a:pPr lvl="1">
              <a:lnSpc>
                <a:spcPct val="110000"/>
              </a:lnSpc>
            </a:pPr>
            <a:endParaRPr lang="de-DE" dirty="0">
              <a:solidFill>
                <a:schemeClr val="tx1"/>
              </a:solidFill>
            </a:endParaRPr>
          </a:p>
          <a:p>
            <a:pPr lvl="1">
              <a:lnSpc>
                <a:spcPct val="110000"/>
              </a:lnSpc>
            </a:pPr>
            <a:r>
              <a:rPr lang="de-DE" dirty="0">
                <a:solidFill>
                  <a:schemeClr val="tx1"/>
                </a:solidFill>
              </a:rPr>
              <a:t>Bei Unzumutbarkeit einer abweichenden Leistungsgestaltung ist ein Kostenvergleich nicht vorzunehmen.</a:t>
            </a:r>
          </a:p>
        </p:txBody>
      </p:sp>
      <p:sp>
        <p:nvSpPr>
          <p:cNvPr id="9" name="Titel 1">
            <a:extLst>
              <a:ext uri="{FF2B5EF4-FFF2-40B4-BE49-F238E27FC236}">
                <a16:creationId xmlns:a16="http://schemas.microsoft.com/office/drawing/2014/main" id="{C0A5E81C-0913-4C48-9FAC-8858EC26B3C4}"/>
              </a:ext>
            </a:extLst>
          </p:cNvPr>
          <p:cNvSpPr txBox="1">
            <a:spLocks/>
          </p:cNvSpPr>
          <p:nvPr/>
        </p:nvSpPr>
        <p:spPr>
          <a:xfrm>
            <a:off x="711199" y="1459053"/>
            <a:ext cx="9711041"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534988" indent="-534988"/>
            <a:r>
              <a:rPr lang="de-DE" dirty="0">
                <a:solidFill>
                  <a:schemeClr val="tx2"/>
                </a:solidFill>
              </a:rPr>
              <a:t>§ 104 SGB IX, Teil 1: Besonderheit des Einzelfalls</a:t>
            </a:r>
          </a:p>
        </p:txBody>
      </p:sp>
      <p:sp>
        <p:nvSpPr>
          <p:cNvPr id="8" name="Fußzeilenplatzhalter 4">
            <a:extLst>
              <a:ext uri="{FF2B5EF4-FFF2-40B4-BE49-F238E27FC236}">
                <a16:creationId xmlns:a16="http://schemas.microsoft.com/office/drawing/2014/main" id="{6DDA1BDC-E2BC-42E2-BAC6-FB65D25B304F}"/>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2" name="Datumsplatzhalter 3">
            <a:extLst>
              <a:ext uri="{FF2B5EF4-FFF2-40B4-BE49-F238E27FC236}">
                <a16:creationId xmlns:a16="http://schemas.microsoft.com/office/drawing/2014/main" id="{1445B7E6-B378-4F8D-9214-496A4E910AED}"/>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3" name="Titel 1">
            <a:extLst>
              <a:ext uri="{FF2B5EF4-FFF2-40B4-BE49-F238E27FC236}">
                <a16:creationId xmlns:a16="http://schemas.microsoft.com/office/drawing/2014/main" id="{C334C0FC-AA0A-4735-B8C1-7C7976C97F06}"/>
              </a:ext>
            </a:extLst>
          </p:cNvPr>
          <p:cNvSpPr>
            <a:spLocks noGrp="1"/>
          </p:cNvSpPr>
          <p:nvPr>
            <p:ph type="title"/>
          </p:nvPr>
        </p:nvSpPr>
        <p:spPr>
          <a:xfrm>
            <a:off x="711199" y="398371"/>
            <a:ext cx="8280000" cy="756000"/>
          </a:xfrm>
        </p:spPr>
        <p:txBody>
          <a:bodyPr anchor="ctr"/>
          <a:lstStyle/>
          <a:p>
            <a:pPr>
              <a:spcBef>
                <a:spcPts val="600"/>
              </a:spcBef>
              <a:spcAft>
                <a:spcPts val="600"/>
              </a:spcAft>
            </a:pPr>
            <a:r>
              <a:rPr lang="de-DE" sz="2400" cap="small" dirty="0">
                <a:latin typeface="+mj-lt"/>
              </a:rPr>
              <a:t>Änderungen der Stellung der leistungsberechtigten Person</a:t>
            </a:r>
          </a:p>
        </p:txBody>
      </p:sp>
    </p:spTree>
    <p:extLst>
      <p:ext uri="{BB962C8B-B14F-4D97-AF65-F5344CB8AC3E}">
        <p14:creationId xmlns:p14="http://schemas.microsoft.com/office/powerpoint/2010/main" val="354272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graphicFrame>
        <p:nvGraphicFramePr>
          <p:cNvPr id="2" name="Tabelle 4">
            <a:extLst>
              <a:ext uri="{FF2B5EF4-FFF2-40B4-BE49-F238E27FC236}">
                <a16:creationId xmlns:a16="http://schemas.microsoft.com/office/drawing/2014/main" id="{796042C7-8FE4-46CB-88AB-5E86DB6B897F}"/>
              </a:ext>
            </a:extLst>
          </p:cNvPr>
          <p:cNvGraphicFramePr>
            <a:graphicFrameLocks noGrp="1"/>
          </p:cNvGraphicFramePr>
          <p:nvPr>
            <p:extLst>
              <p:ext uri="{D42A27DB-BD31-4B8C-83A1-F6EECF244321}">
                <p14:modId xmlns:p14="http://schemas.microsoft.com/office/powerpoint/2010/main" val="3380472457"/>
              </p:ext>
            </p:extLst>
          </p:nvPr>
        </p:nvGraphicFramePr>
        <p:xfrm>
          <a:off x="704941" y="1340768"/>
          <a:ext cx="10713393" cy="2550797"/>
        </p:xfrm>
        <a:graphic>
          <a:graphicData uri="http://schemas.openxmlformats.org/drawingml/2006/table">
            <a:tbl>
              <a:tblPr firstRow="1" bandRow="1">
                <a:tableStyleId>{5C22544A-7EE6-4342-B048-85BDC9FD1C3A}</a:tableStyleId>
              </a:tblPr>
              <a:tblGrid>
                <a:gridCol w="8991459">
                  <a:extLst>
                    <a:ext uri="{9D8B030D-6E8A-4147-A177-3AD203B41FA5}">
                      <a16:colId xmlns:a16="http://schemas.microsoft.com/office/drawing/2014/main" val="3077041939"/>
                    </a:ext>
                  </a:extLst>
                </a:gridCol>
                <a:gridCol w="1721934">
                  <a:extLst>
                    <a:ext uri="{9D8B030D-6E8A-4147-A177-3AD203B41FA5}">
                      <a16:colId xmlns:a16="http://schemas.microsoft.com/office/drawing/2014/main" val="1368872399"/>
                    </a:ext>
                  </a:extLst>
                </a:gridCol>
              </a:tblGrid>
              <a:tr h="630557">
                <a:tc>
                  <a:txBody>
                    <a:bodyPr/>
                    <a:lstStyle/>
                    <a:p>
                      <a:r>
                        <a:rPr lang="de-DE" sz="2800" dirty="0">
                          <a:solidFill>
                            <a:schemeClr val="tx1"/>
                          </a:solidFill>
                        </a:rPr>
                        <a:t>Inhalte des Bundesteilhabegesetzes</a:t>
                      </a:r>
                    </a:p>
                  </a:txBody>
                  <a:tcPr/>
                </a:tc>
                <a:tc>
                  <a:txBody>
                    <a:bodyPr/>
                    <a:lstStyle/>
                    <a:p>
                      <a:endParaRPr lang="de-DE" dirty="0"/>
                    </a:p>
                  </a:txBody>
                  <a:tcPr/>
                </a:tc>
                <a:extLst>
                  <a:ext uri="{0D108BD9-81ED-4DB2-BD59-A6C34878D82A}">
                    <a16:rowId xmlns:a16="http://schemas.microsoft.com/office/drawing/2014/main" val="2561107683"/>
                  </a:ext>
                </a:extLst>
              </a:tr>
              <a:tr h="862379">
                <a:tc>
                  <a:txBody>
                    <a:bodyPr/>
                    <a:lstStyle/>
                    <a:p>
                      <a:pPr marL="0" algn="l" defTabSz="685800" rtl="0" eaLnBrk="1" latinLnBrk="0" hangingPunct="1"/>
                      <a:r>
                        <a:rPr lang="de-DE" sz="2400" kern="1200" dirty="0">
                          <a:solidFill>
                            <a:schemeClr val="dk1"/>
                          </a:solidFill>
                          <a:latin typeface="+mn-lt"/>
                          <a:ea typeface="+mn-ea"/>
                          <a:cs typeface="+mn-cs"/>
                        </a:rPr>
                        <a:t>Sind geeignete Leistungserbringer vorhanden, soll der Träger der Eingliederungshilfe zur Erfüllung seiner Aufgaben eigene Angebote nicht neu schaffen. Geeignet ist ein externer Leistungserbringer, </a:t>
                      </a:r>
                      <a:r>
                        <a:rPr lang="de-DE" sz="2400" b="1" kern="1200" dirty="0">
                          <a:solidFill>
                            <a:schemeClr val="dk1"/>
                          </a:solidFill>
                          <a:latin typeface="+mn-lt"/>
                          <a:ea typeface="+mn-ea"/>
                          <a:cs typeface="+mn-cs"/>
                        </a:rPr>
                        <a:t>der unter Sicherstellung der Grundsätze des § 104</a:t>
                      </a:r>
                      <a:r>
                        <a:rPr lang="de-DE" sz="2400" kern="1200" dirty="0">
                          <a:solidFill>
                            <a:schemeClr val="dk1"/>
                          </a:solidFill>
                          <a:latin typeface="+mn-lt"/>
                          <a:ea typeface="+mn-ea"/>
                          <a:cs typeface="+mn-cs"/>
                        </a:rPr>
                        <a:t> die Leistungen wirtschaftlich und sparsam erbringen kann.</a:t>
                      </a:r>
                    </a:p>
                  </a:txBody>
                  <a:tcPr/>
                </a:tc>
                <a:tc>
                  <a:txBody>
                    <a:bodyPr/>
                    <a:lstStyle/>
                    <a:p>
                      <a:pPr algn="ctr"/>
                      <a:r>
                        <a:rPr lang="de-DE" sz="2400" dirty="0"/>
                        <a:t>§ 124 Abs. 1 SGB IX</a:t>
                      </a:r>
                    </a:p>
                  </a:txBody>
                  <a:tcPr anchor="ctr"/>
                </a:tc>
                <a:extLst>
                  <a:ext uri="{0D108BD9-81ED-4DB2-BD59-A6C34878D82A}">
                    <a16:rowId xmlns:a16="http://schemas.microsoft.com/office/drawing/2014/main" val="3486010024"/>
                  </a:ext>
                </a:extLst>
              </a:tr>
            </a:tbl>
          </a:graphicData>
        </a:graphic>
      </p:graphicFrame>
      <p:sp>
        <p:nvSpPr>
          <p:cNvPr id="8" name="Datumsplatzhalter 3">
            <a:extLst>
              <a:ext uri="{FF2B5EF4-FFF2-40B4-BE49-F238E27FC236}">
                <a16:creationId xmlns:a16="http://schemas.microsoft.com/office/drawing/2014/main" id="{C53134B4-64BC-4BCD-BC8B-822496550CEC}"/>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9" name="Titel 1">
            <a:extLst>
              <a:ext uri="{FF2B5EF4-FFF2-40B4-BE49-F238E27FC236}">
                <a16:creationId xmlns:a16="http://schemas.microsoft.com/office/drawing/2014/main" id="{E19EF862-9DF8-43D7-B139-7B48BFE65CB2}"/>
              </a:ext>
            </a:extLst>
          </p:cNvPr>
          <p:cNvSpPr>
            <a:spLocks noGrp="1"/>
          </p:cNvSpPr>
          <p:nvPr>
            <p:ph type="title"/>
          </p:nvPr>
        </p:nvSpPr>
        <p:spPr>
          <a:xfrm>
            <a:off x="704941" y="584768"/>
            <a:ext cx="8280000" cy="756000"/>
          </a:xfrm>
        </p:spPr>
        <p:txBody>
          <a:bodyPr anchor="ctr"/>
          <a:lstStyle/>
          <a:p>
            <a:pPr>
              <a:spcBef>
                <a:spcPts val="600"/>
              </a:spcBef>
              <a:spcAft>
                <a:spcPts val="600"/>
              </a:spcAft>
            </a:pPr>
            <a:r>
              <a:rPr lang="de-DE" sz="2400" cap="small" dirty="0">
                <a:latin typeface="+mj-lt"/>
              </a:rPr>
              <a:t>Änderungen der Stellung der leistungsberechtigten Person</a:t>
            </a:r>
          </a:p>
        </p:txBody>
      </p:sp>
    </p:spTree>
    <p:extLst>
      <p:ext uri="{BB962C8B-B14F-4D97-AF65-F5344CB8AC3E}">
        <p14:creationId xmlns:p14="http://schemas.microsoft.com/office/powerpoint/2010/main" val="17845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graphicFrame>
        <p:nvGraphicFramePr>
          <p:cNvPr id="2" name="Tabelle 4">
            <a:extLst>
              <a:ext uri="{FF2B5EF4-FFF2-40B4-BE49-F238E27FC236}">
                <a16:creationId xmlns:a16="http://schemas.microsoft.com/office/drawing/2014/main" id="{796042C7-8FE4-46CB-88AB-5E86DB6B897F}"/>
              </a:ext>
            </a:extLst>
          </p:cNvPr>
          <p:cNvGraphicFramePr>
            <a:graphicFrameLocks noGrp="1"/>
          </p:cNvGraphicFramePr>
          <p:nvPr>
            <p:extLst>
              <p:ext uri="{D42A27DB-BD31-4B8C-83A1-F6EECF244321}">
                <p14:modId xmlns:p14="http://schemas.microsoft.com/office/powerpoint/2010/main" val="1575736434"/>
              </p:ext>
            </p:extLst>
          </p:nvPr>
        </p:nvGraphicFramePr>
        <p:xfrm>
          <a:off x="704941" y="1269681"/>
          <a:ext cx="10785218" cy="3587117"/>
        </p:xfrm>
        <a:graphic>
          <a:graphicData uri="http://schemas.openxmlformats.org/drawingml/2006/table">
            <a:tbl>
              <a:tblPr firstRow="1" bandRow="1">
                <a:tableStyleId>{5C22544A-7EE6-4342-B048-85BDC9FD1C3A}</a:tableStyleId>
              </a:tblPr>
              <a:tblGrid>
                <a:gridCol w="10785218">
                  <a:extLst>
                    <a:ext uri="{9D8B030D-6E8A-4147-A177-3AD203B41FA5}">
                      <a16:colId xmlns:a16="http://schemas.microsoft.com/office/drawing/2014/main" val="3077041939"/>
                    </a:ext>
                  </a:extLst>
                </a:gridCol>
              </a:tblGrid>
              <a:tr h="630557">
                <a:tc>
                  <a:txBody>
                    <a:bodyPr/>
                    <a:lstStyle/>
                    <a:p>
                      <a:pPr>
                        <a:spcBef>
                          <a:spcPts val="600"/>
                        </a:spcBef>
                        <a:spcAft>
                          <a:spcPts val="600"/>
                        </a:spcAft>
                      </a:pPr>
                      <a:r>
                        <a:rPr lang="de-DE" sz="2800" dirty="0">
                          <a:solidFill>
                            <a:schemeClr val="tx1"/>
                          </a:solidFill>
                        </a:rPr>
                        <a:t>Fazit II</a:t>
                      </a:r>
                    </a:p>
                  </a:txBody>
                  <a:tcPr/>
                </a:tc>
                <a:extLst>
                  <a:ext uri="{0D108BD9-81ED-4DB2-BD59-A6C34878D82A}">
                    <a16:rowId xmlns:a16="http://schemas.microsoft.com/office/drawing/2014/main" val="2561107683"/>
                  </a:ext>
                </a:extLst>
              </a:tr>
              <a:tr h="862379">
                <a:tc>
                  <a:txBody>
                    <a:bodyPr/>
                    <a:lstStyle/>
                    <a:p>
                      <a:pPr marL="457200" indent="-457200" algn="l" defTabSz="685800" rtl="0" eaLnBrk="1" latinLnBrk="0" hangingPunct="1">
                        <a:spcBef>
                          <a:spcPts val="600"/>
                        </a:spcBef>
                        <a:spcAft>
                          <a:spcPts val="600"/>
                        </a:spcAft>
                        <a:buFont typeface="+mj-lt"/>
                        <a:buAutoNum type="arabicPeriod"/>
                      </a:pPr>
                      <a:r>
                        <a:rPr lang="de-DE" sz="2400" kern="1200" dirty="0">
                          <a:solidFill>
                            <a:schemeClr val="dk1"/>
                          </a:solidFill>
                          <a:latin typeface="+mn-lt"/>
                          <a:ea typeface="+mn-ea"/>
                          <a:cs typeface="+mn-cs"/>
                        </a:rPr>
                        <a:t>Die Stellung der Leistungsberechtigten Personen wurde erheblich gestärkt.</a:t>
                      </a:r>
                    </a:p>
                    <a:p>
                      <a:pPr marL="457200" indent="-457200" algn="l" defTabSz="685800" rtl="0" eaLnBrk="1" latinLnBrk="0" hangingPunct="1">
                        <a:spcBef>
                          <a:spcPts val="600"/>
                        </a:spcBef>
                        <a:spcAft>
                          <a:spcPts val="600"/>
                        </a:spcAft>
                        <a:buFont typeface="+mj-lt"/>
                        <a:buAutoNum type="arabicPeriod"/>
                      </a:pPr>
                      <a:r>
                        <a:rPr lang="de-DE" sz="2400" kern="1200" dirty="0">
                          <a:solidFill>
                            <a:schemeClr val="dk1"/>
                          </a:solidFill>
                          <a:latin typeface="+mn-lt"/>
                          <a:ea typeface="+mn-ea"/>
                          <a:cs typeface="+mn-cs"/>
                        </a:rPr>
                        <a:t>Über den Gesamtplan wirkt sich dies unmittelbar auf die betriebliche Organisation der Leistungserbringung aus.</a:t>
                      </a:r>
                    </a:p>
                    <a:p>
                      <a:pPr marL="457200" indent="-457200" algn="l" defTabSz="685800" rtl="0" eaLnBrk="1" latinLnBrk="0" hangingPunct="1">
                        <a:spcBef>
                          <a:spcPts val="600"/>
                        </a:spcBef>
                        <a:spcAft>
                          <a:spcPts val="600"/>
                        </a:spcAft>
                        <a:buFont typeface="+mj-lt"/>
                        <a:buAutoNum type="arabicPeriod"/>
                      </a:pPr>
                      <a:r>
                        <a:rPr lang="de-DE" sz="2400" kern="1200" dirty="0">
                          <a:solidFill>
                            <a:schemeClr val="dk1"/>
                          </a:solidFill>
                          <a:latin typeface="+mn-lt"/>
                          <a:ea typeface="+mn-ea"/>
                          <a:cs typeface="+mn-cs"/>
                        </a:rPr>
                        <a:t>Ein Leistungserbringer kann als </a:t>
                      </a:r>
                      <a:r>
                        <a:rPr lang="de-DE" sz="2400" b="1" kern="1200" dirty="0">
                          <a:solidFill>
                            <a:schemeClr val="dk1"/>
                          </a:solidFill>
                          <a:latin typeface="+mn-lt"/>
                          <a:ea typeface="+mn-ea"/>
                          <a:cs typeface="+mn-cs"/>
                        </a:rPr>
                        <a:t>nicht geeignet </a:t>
                      </a:r>
                      <a:r>
                        <a:rPr lang="de-DE" sz="2400" kern="1200" dirty="0">
                          <a:solidFill>
                            <a:schemeClr val="dk1"/>
                          </a:solidFill>
                          <a:latin typeface="+mn-lt"/>
                          <a:ea typeface="+mn-ea"/>
                          <a:cs typeface="+mn-cs"/>
                        </a:rPr>
                        <a:t>vom Abschluss von Vereinbarungen ausgeschlossen werden, wenn er die Einhaltung der gestärkten Wunsch- und Wahlrechte der leistungsberechtigten Personen </a:t>
                      </a:r>
                      <a:r>
                        <a:rPr lang="de-DE" sz="2400" b="1" kern="1200" dirty="0">
                          <a:solidFill>
                            <a:schemeClr val="dk1"/>
                          </a:solidFill>
                          <a:latin typeface="+mn-lt"/>
                          <a:ea typeface="+mn-ea"/>
                          <a:cs typeface="+mn-cs"/>
                        </a:rPr>
                        <a:t>nicht sicher stellen kann</a:t>
                      </a:r>
                      <a:r>
                        <a:rPr lang="de-DE" sz="2400" kern="1200" dirty="0">
                          <a:solidFill>
                            <a:schemeClr val="dk1"/>
                          </a:solidFill>
                          <a:latin typeface="+mn-lt"/>
                          <a:ea typeface="+mn-ea"/>
                          <a:cs typeface="+mn-cs"/>
                        </a:rPr>
                        <a:t>.</a:t>
                      </a:r>
                    </a:p>
                  </a:txBody>
                  <a:tcPr/>
                </a:tc>
                <a:extLst>
                  <a:ext uri="{0D108BD9-81ED-4DB2-BD59-A6C34878D82A}">
                    <a16:rowId xmlns:a16="http://schemas.microsoft.com/office/drawing/2014/main" val="3486010024"/>
                  </a:ext>
                </a:extLst>
              </a:tr>
            </a:tbl>
          </a:graphicData>
        </a:graphic>
      </p:graphicFrame>
      <p:sp>
        <p:nvSpPr>
          <p:cNvPr id="8" name="Datumsplatzhalter 3">
            <a:extLst>
              <a:ext uri="{FF2B5EF4-FFF2-40B4-BE49-F238E27FC236}">
                <a16:creationId xmlns:a16="http://schemas.microsoft.com/office/drawing/2014/main" id="{C53134B4-64BC-4BCD-BC8B-822496550CEC}"/>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6" name="Titel 1">
            <a:extLst>
              <a:ext uri="{FF2B5EF4-FFF2-40B4-BE49-F238E27FC236}">
                <a16:creationId xmlns:a16="http://schemas.microsoft.com/office/drawing/2014/main" id="{AFC67430-4A9A-4CDD-9E1E-02C7CFD206CA}"/>
              </a:ext>
            </a:extLst>
          </p:cNvPr>
          <p:cNvSpPr>
            <a:spLocks noGrp="1"/>
          </p:cNvSpPr>
          <p:nvPr>
            <p:ph type="title"/>
          </p:nvPr>
        </p:nvSpPr>
        <p:spPr>
          <a:xfrm>
            <a:off x="704941" y="584768"/>
            <a:ext cx="8280000" cy="756000"/>
          </a:xfrm>
        </p:spPr>
        <p:txBody>
          <a:bodyPr anchor="ctr"/>
          <a:lstStyle/>
          <a:p>
            <a:pPr>
              <a:spcBef>
                <a:spcPts val="600"/>
              </a:spcBef>
              <a:spcAft>
                <a:spcPts val="600"/>
              </a:spcAft>
            </a:pPr>
            <a:r>
              <a:rPr lang="de-DE" sz="2400" cap="small" dirty="0">
                <a:latin typeface="+mj-lt"/>
              </a:rPr>
              <a:t>Änderungen der Stellung der leistungsberechtigten Person</a:t>
            </a:r>
          </a:p>
        </p:txBody>
      </p:sp>
    </p:spTree>
    <p:extLst>
      <p:ext uri="{BB962C8B-B14F-4D97-AF65-F5344CB8AC3E}">
        <p14:creationId xmlns:p14="http://schemas.microsoft.com/office/powerpoint/2010/main" val="12287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7DB6C-F17A-45BA-9C8E-32DA86C9A190}"/>
              </a:ext>
            </a:extLst>
          </p:cNvPr>
          <p:cNvSpPr>
            <a:spLocks noGrp="1"/>
          </p:cNvSpPr>
          <p:nvPr>
            <p:ph type="title"/>
          </p:nvPr>
        </p:nvSpPr>
        <p:spPr/>
        <p:txBody>
          <a:bodyPr/>
          <a:lstStyle/>
          <a:p>
            <a:r>
              <a:rPr lang="de-DE" dirty="0"/>
              <a:t>BTHG, eine Chance zur sozialen </a:t>
            </a:r>
            <a:r>
              <a:rPr lang="de-DE" dirty="0" err="1"/>
              <a:t>innovation</a:t>
            </a:r>
            <a:endParaRPr lang="de-DE" dirty="0"/>
          </a:p>
        </p:txBody>
      </p:sp>
      <p:sp>
        <p:nvSpPr>
          <p:cNvPr id="3" name="Datumsplatzhalter 2">
            <a:extLst>
              <a:ext uri="{FF2B5EF4-FFF2-40B4-BE49-F238E27FC236}">
                <a16:creationId xmlns:a16="http://schemas.microsoft.com/office/drawing/2014/main" id="{4121A810-C724-4A2E-94C9-B45BE5DFDF61}"/>
              </a:ext>
            </a:extLst>
          </p:cNvPr>
          <p:cNvSpPr>
            <a:spLocks noGrp="1"/>
          </p:cNvSpPr>
          <p:nvPr>
            <p:ph type="dt" sz="half" idx="10"/>
          </p:nvPr>
        </p:nvSpPr>
        <p:spPr/>
        <p:txBody>
          <a:bodyPr/>
          <a:lstStyle/>
          <a:p>
            <a:r>
              <a:rPr lang="de-DE"/>
              <a:t>Mai 2020</a:t>
            </a:r>
            <a:endParaRPr lang="de-DE" dirty="0"/>
          </a:p>
        </p:txBody>
      </p:sp>
      <p:sp>
        <p:nvSpPr>
          <p:cNvPr id="4" name="Textplatzhalter 3">
            <a:extLst>
              <a:ext uri="{FF2B5EF4-FFF2-40B4-BE49-F238E27FC236}">
                <a16:creationId xmlns:a16="http://schemas.microsoft.com/office/drawing/2014/main" id="{B21BF34B-3B9B-458A-A6A5-45B30C903753}"/>
              </a:ext>
            </a:extLst>
          </p:cNvPr>
          <p:cNvSpPr>
            <a:spLocks noGrp="1"/>
          </p:cNvSpPr>
          <p:nvPr>
            <p:ph type="body" sz="quarter" idx="13"/>
          </p:nvPr>
        </p:nvSpPr>
        <p:spPr/>
        <p:txBody>
          <a:bodyPr/>
          <a:lstStyle/>
          <a:p>
            <a:r>
              <a:rPr lang="de-DE" dirty="0"/>
              <a:t>Auf dass sie genutzt wird!</a:t>
            </a:r>
          </a:p>
        </p:txBody>
      </p:sp>
      <p:sp>
        <p:nvSpPr>
          <p:cNvPr id="6" name="Fußzeilenplatzhalter 5">
            <a:extLst>
              <a:ext uri="{FF2B5EF4-FFF2-40B4-BE49-F238E27FC236}">
                <a16:creationId xmlns:a16="http://schemas.microsoft.com/office/drawing/2014/main" id="{DB4F7229-EB5B-498A-A08A-5A08AC43056F}"/>
              </a:ext>
            </a:extLst>
          </p:cNvPr>
          <p:cNvSpPr>
            <a:spLocks noGrp="1"/>
          </p:cNvSpPr>
          <p:nvPr>
            <p:ph type="ftr" sz="quarter" idx="11"/>
          </p:nvPr>
        </p:nvSpPr>
        <p:spPr/>
        <p:txBody>
          <a:bodyPr/>
          <a:lstStyle/>
          <a:p>
            <a:r>
              <a:rPr lang="de-DE"/>
              <a:t>Leistungsgruppen in der Eingliederungshilfe</a:t>
            </a:r>
            <a:endParaRPr lang="de-DE" dirty="0"/>
          </a:p>
        </p:txBody>
      </p:sp>
      <p:pic>
        <p:nvPicPr>
          <p:cNvPr id="7" name="Grafik 6" descr="Bild aus einem Vortrag von Frau Prof. Dr. Engel: BTHG, eine Chance zur sozialen Innovation.&#10;Innovation hat 3 Stufen: Invention - Praxisbewährung - Diffusion(Verbreitung)&#10;Wir befinden uns in Stufe 2: Praxisbewährung">
            <a:extLst>
              <a:ext uri="{FF2B5EF4-FFF2-40B4-BE49-F238E27FC236}">
                <a16:creationId xmlns:a16="http://schemas.microsoft.com/office/drawing/2014/main" id="{C0AE2552-755E-4661-AE94-AE2B57B6F86E}"/>
              </a:ext>
            </a:extLst>
          </p:cNvPr>
          <p:cNvPicPr>
            <a:picLocks noChangeAspect="1"/>
          </p:cNvPicPr>
          <p:nvPr/>
        </p:nvPicPr>
        <p:blipFill>
          <a:blip r:embed="rId2"/>
          <a:stretch>
            <a:fillRect/>
          </a:stretch>
        </p:blipFill>
        <p:spPr>
          <a:xfrm>
            <a:off x="711199" y="1275637"/>
            <a:ext cx="7451918" cy="4277507"/>
          </a:xfrm>
          <a:prstGeom prst="rect">
            <a:avLst/>
          </a:prstGeom>
        </p:spPr>
      </p:pic>
      <p:pic>
        <p:nvPicPr>
          <p:cNvPr id="8" name="Grafik 7" descr="Bild: Invention = Häkchen gesetzt = erledigt&#10;Praxisbewährung = smiley gemischt&#10;Diffusion = ???">
            <a:extLst>
              <a:ext uri="{FF2B5EF4-FFF2-40B4-BE49-F238E27FC236}">
                <a16:creationId xmlns:a16="http://schemas.microsoft.com/office/drawing/2014/main" id="{E2F284DB-36C4-4991-81EF-FD1BC2FB7EAF}"/>
              </a:ext>
            </a:extLst>
          </p:cNvPr>
          <p:cNvPicPr>
            <a:picLocks noChangeAspect="1"/>
          </p:cNvPicPr>
          <p:nvPr/>
        </p:nvPicPr>
        <p:blipFill>
          <a:blip r:embed="rId3"/>
          <a:stretch>
            <a:fillRect/>
          </a:stretch>
        </p:blipFill>
        <p:spPr>
          <a:xfrm>
            <a:off x="6750679" y="1905122"/>
            <a:ext cx="4712913" cy="3047755"/>
          </a:xfrm>
          <a:prstGeom prst="rect">
            <a:avLst/>
          </a:prstGeom>
        </p:spPr>
      </p:pic>
    </p:spTree>
    <p:extLst>
      <p:ext uri="{BB962C8B-B14F-4D97-AF65-F5344CB8AC3E}">
        <p14:creationId xmlns:p14="http://schemas.microsoft.com/office/powerpoint/2010/main" val="1432441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2B40F-3C57-40BC-B05D-652DD6700B95}"/>
              </a:ext>
            </a:extLst>
          </p:cNvPr>
          <p:cNvSpPr>
            <a:spLocks noGrp="1"/>
          </p:cNvSpPr>
          <p:nvPr>
            <p:ph type="title"/>
          </p:nvPr>
        </p:nvSpPr>
        <p:spPr>
          <a:xfrm>
            <a:off x="711199" y="651322"/>
            <a:ext cx="8280000" cy="385986"/>
          </a:xfrm>
        </p:spPr>
        <p:txBody>
          <a:bodyPr anchor="ctr"/>
          <a:lstStyle/>
          <a:p>
            <a:r>
              <a:rPr lang="de-DE" sz="2400" b="0" dirty="0"/>
              <a:t>Änderungen des Leistungsrechtes</a:t>
            </a:r>
          </a:p>
        </p:txBody>
      </p:sp>
      <p:sp>
        <p:nvSpPr>
          <p:cNvPr id="7" name="Textfeld 6">
            <a:extLst>
              <a:ext uri="{FF2B5EF4-FFF2-40B4-BE49-F238E27FC236}">
                <a16:creationId xmlns:a16="http://schemas.microsoft.com/office/drawing/2014/main" id="{809F4ECB-CC20-4348-8635-964EACAD5A75}"/>
              </a:ext>
            </a:extLst>
          </p:cNvPr>
          <p:cNvSpPr txBox="1"/>
          <p:nvPr/>
        </p:nvSpPr>
        <p:spPr>
          <a:xfrm>
            <a:off x="734180" y="2281719"/>
            <a:ext cx="2246508" cy="523220"/>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Leistungen zur Teilhabe (§ 4 SGB IX)</a:t>
            </a:r>
          </a:p>
        </p:txBody>
      </p:sp>
      <p:sp>
        <p:nvSpPr>
          <p:cNvPr id="8" name="Textfeld 7">
            <a:extLst>
              <a:ext uri="{FF2B5EF4-FFF2-40B4-BE49-F238E27FC236}">
                <a16:creationId xmlns:a16="http://schemas.microsoft.com/office/drawing/2014/main" id="{465C1F17-012C-40CA-9C05-EBA7BA020620}"/>
              </a:ext>
            </a:extLst>
          </p:cNvPr>
          <p:cNvSpPr txBox="1"/>
          <p:nvPr/>
        </p:nvSpPr>
        <p:spPr>
          <a:xfrm>
            <a:off x="-25993" y="4848986"/>
            <a:ext cx="2589375" cy="646331"/>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Leistungen zur medizinischen Rehabilitation (§§ 42 – 48        Kap. 9, Teil 1 SGB IX)</a:t>
            </a:r>
          </a:p>
        </p:txBody>
      </p:sp>
      <p:sp>
        <p:nvSpPr>
          <p:cNvPr id="9" name="Textfeld 8">
            <a:extLst>
              <a:ext uri="{FF2B5EF4-FFF2-40B4-BE49-F238E27FC236}">
                <a16:creationId xmlns:a16="http://schemas.microsoft.com/office/drawing/2014/main" id="{D1FBFF15-23DA-4D9F-B6CF-4599016C0675}"/>
              </a:ext>
            </a:extLst>
          </p:cNvPr>
          <p:cNvSpPr txBox="1"/>
          <p:nvPr/>
        </p:nvSpPr>
        <p:spPr>
          <a:xfrm>
            <a:off x="2481496" y="4848986"/>
            <a:ext cx="2109466" cy="646331"/>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Leistungen zur Teilhabe am Arbeitsleben (§§ 49 –63 Kap. 10, Teil 1 SGB IX)</a:t>
            </a:r>
          </a:p>
        </p:txBody>
      </p:sp>
      <p:sp>
        <p:nvSpPr>
          <p:cNvPr id="10" name="Textfeld 9">
            <a:extLst>
              <a:ext uri="{FF2B5EF4-FFF2-40B4-BE49-F238E27FC236}">
                <a16:creationId xmlns:a16="http://schemas.microsoft.com/office/drawing/2014/main" id="{3E0C72AC-6B64-4C77-AA3D-A6A7ED0AD800}"/>
              </a:ext>
            </a:extLst>
          </p:cNvPr>
          <p:cNvSpPr txBox="1"/>
          <p:nvPr/>
        </p:nvSpPr>
        <p:spPr>
          <a:xfrm>
            <a:off x="7430462" y="4848985"/>
            <a:ext cx="2038516" cy="646331"/>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Leistungen zur Teilhabe an Bildung (§ 75 Kap. 12, Teil 1 SGB IX)</a:t>
            </a:r>
          </a:p>
        </p:txBody>
      </p:sp>
      <p:sp>
        <p:nvSpPr>
          <p:cNvPr id="11" name="Textfeld 10">
            <a:extLst>
              <a:ext uri="{FF2B5EF4-FFF2-40B4-BE49-F238E27FC236}">
                <a16:creationId xmlns:a16="http://schemas.microsoft.com/office/drawing/2014/main" id="{06DA132E-4A80-42D7-ADD4-ADFD776B9034}"/>
              </a:ext>
            </a:extLst>
          </p:cNvPr>
          <p:cNvSpPr txBox="1"/>
          <p:nvPr/>
        </p:nvSpPr>
        <p:spPr>
          <a:xfrm>
            <a:off x="9725789" y="4848984"/>
            <a:ext cx="2241360" cy="646331"/>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Leistungen zur sozialen Teilhabe (§§ 76 – 84         Kap. 13, Teil 1 SGB IX)</a:t>
            </a:r>
          </a:p>
        </p:txBody>
      </p:sp>
      <p:cxnSp>
        <p:nvCxnSpPr>
          <p:cNvPr id="12" name="Gerade Verbindung mit Pfeil 11" descr="Pfeil nach unten von Leistungsgruppen zur medizinischen Rehabilitation">
            <a:extLst>
              <a:ext uri="{FF2B5EF4-FFF2-40B4-BE49-F238E27FC236}">
                <a16:creationId xmlns:a16="http://schemas.microsoft.com/office/drawing/2014/main" id="{49BA90C9-B546-4178-BF52-6E8A5FC00D1E}"/>
              </a:ext>
            </a:extLst>
          </p:cNvPr>
          <p:cNvCxnSpPr>
            <a:cxnSpLocks/>
            <a:stCxn id="21" idx="2"/>
            <a:endCxn id="8" idx="0"/>
          </p:cNvCxnSpPr>
          <p:nvPr/>
        </p:nvCxnSpPr>
        <p:spPr>
          <a:xfrm flipH="1">
            <a:off x="1268695" y="3694987"/>
            <a:ext cx="588739" cy="1153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descr="Pfeil nach unten von Leistungsgruppen zur beruflichen Rehabilitation">
            <a:extLst>
              <a:ext uri="{FF2B5EF4-FFF2-40B4-BE49-F238E27FC236}">
                <a16:creationId xmlns:a16="http://schemas.microsoft.com/office/drawing/2014/main" id="{61185851-0708-4192-ABD6-F6CDCD8808EA}"/>
              </a:ext>
            </a:extLst>
          </p:cNvPr>
          <p:cNvCxnSpPr>
            <a:cxnSpLocks/>
            <a:stCxn id="21" idx="2"/>
            <a:endCxn id="9" idx="0"/>
          </p:cNvCxnSpPr>
          <p:nvPr/>
        </p:nvCxnSpPr>
        <p:spPr>
          <a:xfrm>
            <a:off x="1857434" y="3694987"/>
            <a:ext cx="1678795" cy="1153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descr="Pfeil nach unten von Leistungsgruppen zu unterhaltssichernden Leistungen">
            <a:extLst>
              <a:ext uri="{FF2B5EF4-FFF2-40B4-BE49-F238E27FC236}">
                <a16:creationId xmlns:a16="http://schemas.microsoft.com/office/drawing/2014/main" id="{282C03BF-691B-48C5-BB99-7BCFCB9F0F7E}"/>
              </a:ext>
            </a:extLst>
          </p:cNvPr>
          <p:cNvCxnSpPr>
            <a:cxnSpLocks/>
            <a:stCxn id="21" idx="2"/>
            <a:endCxn id="10" idx="0"/>
          </p:cNvCxnSpPr>
          <p:nvPr/>
        </p:nvCxnSpPr>
        <p:spPr>
          <a:xfrm>
            <a:off x="1857434" y="3694987"/>
            <a:ext cx="6592286" cy="1153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descr="Pfeil nach unten von Leistungsgruppen zur sozialen Teilhabe ">
            <a:extLst>
              <a:ext uri="{FF2B5EF4-FFF2-40B4-BE49-F238E27FC236}">
                <a16:creationId xmlns:a16="http://schemas.microsoft.com/office/drawing/2014/main" id="{4DD90CDF-6A25-4524-913F-1E420E1F30CB}"/>
              </a:ext>
            </a:extLst>
          </p:cNvPr>
          <p:cNvCxnSpPr>
            <a:cxnSpLocks/>
            <a:stCxn id="21" idx="2"/>
            <a:endCxn id="11" idx="0"/>
          </p:cNvCxnSpPr>
          <p:nvPr/>
        </p:nvCxnSpPr>
        <p:spPr>
          <a:xfrm>
            <a:off x="1857434" y="3694987"/>
            <a:ext cx="8989035" cy="1153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BF52AE9E-C74F-40E1-8163-D5F9C67F71D0}"/>
              </a:ext>
            </a:extLst>
          </p:cNvPr>
          <p:cNvSpPr txBox="1"/>
          <p:nvPr/>
        </p:nvSpPr>
        <p:spPr>
          <a:xfrm>
            <a:off x="4634510" y="4848986"/>
            <a:ext cx="2615442" cy="646331"/>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Unterhaltssichernde und andere ergänzende Leistungen (§§ 64 – 74 Kap. 11, Teil 1 SGB IX)</a:t>
            </a:r>
          </a:p>
        </p:txBody>
      </p:sp>
      <p:cxnSp>
        <p:nvCxnSpPr>
          <p:cNvPr id="17" name="Gerade Verbindung mit Pfeil 16" descr="Pfeil nach unten von Leistungsgruppen zu unterhaltssichernden und ergänzenden Leistungen">
            <a:extLst>
              <a:ext uri="{FF2B5EF4-FFF2-40B4-BE49-F238E27FC236}">
                <a16:creationId xmlns:a16="http://schemas.microsoft.com/office/drawing/2014/main" id="{DEE88C8B-06D2-4F43-87BA-C42121B510E3}"/>
              </a:ext>
            </a:extLst>
          </p:cNvPr>
          <p:cNvCxnSpPr>
            <a:cxnSpLocks/>
            <a:stCxn id="21" idx="2"/>
            <a:endCxn id="16" idx="0"/>
          </p:cNvCxnSpPr>
          <p:nvPr/>
        </p:nvCxnSpPr>
        <p:spPr>
          <a:xfrm>
            <a:off x="1857434" y="3694987"/>
            <a:ext cx="4084797" cy="1153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4BB6BAEA-FDE5-460C-ABD3-AF9CAFD8BD66}"/>
              </a:ext>
            </a:extLst>
          </p:cNvPr>
          <p:cNvSpPr txBox="1"/>
          <p:nvPr/>
        </p:nvSpPr>
        <p:spPr>
          <a:xfrm>
            <a:off x="711199" y="1299999"/>
            <a:ext cx="3907838" cy="584775"/>
          </a:xfrm>
          <a:prstGeom prst="rect">
            <a:avLst/>
          </a:prstGeom>
          <a:noFill/>
        </p:spPr>
        <p:txBody>
          <a:bodyPr wrap="square" rtlCol="0">
            <a:spAutoFit/>
          </a:bodyPr>
          <a:lstStyle/>
          <a:p>
            <a:r>
              <a:rPr lang="de-DE" sz="1600" b="1" dirty="0">
                <a:latin typeface="Arial" panose="020B0604020202020204" pitchFamily="34" charset="0"/>
                <a:cs typeface="Arial" panose="020B0604020202020204" pitchFamily="34" charset="0"/>
              </a:rPr>
              <a:t>Selbstbestimmung und Teilhabe am Leben in der Gesellschaft (§ 1 SGB IX)</a:t>
            </a:r>
          </a:p>
        </p:txBody>
      </p:sp>
      <p:cxnSp>
        <p:nvCxnSpPr>
          <p:cNvPr id="19" name="Gerade Verbindung mit Pfeil 18" descr="Pfeil nach unten von § 1 SGB IX zu § 4 SGB IX">
            <a:extLst>
              <a:ext uri="{FF2B5EF4-FFF2-40B4-BE49-F238E27FC236}">
                <a16:creationId xmlns:a16="http://schemas.microsoft.com/office/drawing/2014/main" id="{70B25ED7-6562-4F77-A425-A0B9143C409E}"/>
              </a:ext>
            </a:extLst>
          </p:cNvPr>
          <p:cNvCxnSpPr>
            <a:cxnSpLocks/>
            <a:stCxn id="18" idx="2"/>
            <a:endCxn id="7" idx="0"/>
          </p:cNvCxnSpPr>
          <p:nvPr/>
        </p:nvCxnSpPr>
        <p:spPr>
          <a:xfrm flipH="1">
            <a:off x="1857434" y="1884774"/>
            <a:ext cx="807684" cy="396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hteck 19">
            <a:extLst>
              <a:ext uri="{FF2B5EF4-FFF2-40B4-BE49-F238E27FC236}">
                <a16:creationId xmlns:a16="http://schemas.microsoft.com/office/drawing/2014/main" id="{49623C3D-9A07-4FE9-A4C8-AA8BB91586C1}"/>
              </a:ext>
            </a:extLst>
          </p:cNvPr>
          <p:cNvSpPr/>
          <p:nvPr/>
        </p:nvSpPr>
        <p:spPr>
          <a:xfrm>
            <a:off x="4590963" y="1297653"/>
            <a:ext cx="7242162" cy="1569660"/>
          </a:xfrm>
          <a:prstGeom prst="rect">
            <a:avLst/>
          </a:prstGeom>
          <a:solidFill>
            <a:schemeClr val="accent1">
              <a:lumMod val="20000"/>
              <a:lumOff val="80000"/>
            </a:schemeClr>
          </a:solidFill>
        </p:spPr>
        <p:txBody>
          <a:bodyPr wrap="square">
            <a:spAutoFit/>
          </a:bodyPr>
          <a:lstStyle/>
          <a:p>
            <a:r>
              <a:rPr lang="de-DE" sz="1600" i="1" dirty="0">
                <a:solidFill>
                  <a:srgbClr val="33332E"/>
                </a:solidFill>
                <a:latin typeface="Arial" panose="020B0604020202020204" pitchFamily="34" charset="0"/>
                <a:cs typeface="Arial" panose="020B0604020202020204" pitchFamily="34" charset="0"/>
              </a:rPr>
              <a:t>„Menschen mit Behinderungen oder von Behinderung bedrohte Menschen erhalten Leistungen nach diesem Buch und den für die Rehabilitationsträger geltenden Leistungsgesetzen, um ihre Selbstbestimmung und ihre </a:t>
            </a:r>
            <a:r>
              <a:rPr lang="de-DE" sz="1600" b="1" i="1" dirty="0">
                <a:solidFill>
                  <a:srgbClr val="33332E"/>
                </a:solidFill>
                <a:latin typeface="Arial" panose="020B0604020202020204" pitchFamily="34" charset="0"/>
                <a:cs typeface="Arial" panose="020B0604020202020204" pitchFamily="34" charset="0"/>
              </a:rPr>
              <a:t>volle</a:t>
            </a:r>
            <a:r>
              <a:rPr lang="de-DE" sz="1600" i="1" dirty="0">
                <a:solidFill>
                  <a:srgbClr val="33332E"/>
                </a:solidFill>
                <a:latin typeface="Arial" panose="020B0604020202020204" pitchFamily="34" charset="0"/>
                <a:cs typeface="Arial" panose="020B0604020202020204" pitchFamily="34" charset="0"/>
              </a:rPr>
              <a:t>, </a:t>
            </a:r>
            <a:r>
              <a:rPr lang="de-DE" sz="1600" b="1" i="1" dirty="0">
                <a:solidFill>
                  <a:srgbClr val="33332E"/>
                </a:solidFill>
                <a:latin typeface="Arial" panose="020B0604020202020204" pitchFamily="34" charset="0"/>
                <a:cs typeface="Arial" panose="020B0604020202020204" pitchFamily="34" charset="0"/>
              </a:rPr>
              <a:t>wirksame</a:t>
            </a:r>
            <a:r>
              <a:rPr lang="de-DE" sz="1600" i="1" dirty="0">
                <a:solidFill>
                  <a:srgbClr val="33332E"/>
                </a:solidFill>
                <a:latin typeface="Arial" panose="020B0604020202020204" pitchFamily="34" charset="0"/>
                <a:cs typeface="Arial" panose="020B0604020202020204" pitchFamily="34" charset="0"/>
              </a:rPr>
              <a:t> und </a:t>
            </a:r>
            <a:r>
              <a:rPr lang="de-DE" sz="1600" b="1" i="1" dirty="0">
                <a:solidFill>
                  <a:srgbClr val="33332E"/>
                </a:solidFill>
                <a:latin typeface="Arial" panose="020B0604020202020204" pitchFamily="34" charset="0"/>
                <a:cs typeface="Arial" panose="020B0604020202020204" pitchFamily="34" charset="0"/>
              </a:rPr>
              <a:t>gleichberechtigte</a:t>
            </a:r>
            <a:r>
              <a:rPr lang="de-DE" sz="1600" i="1" dirty="0">
                <a:solidFill>
                  <a:srgbClr val="33332E"/>
                </a:solidFill>
                <a:latin typeface="Arial" panose="020B0604020202020204" pitchFamily="34" charset="0"/>
                <a:cs typeface="Arial" panose="020B0604020202020204" pitchFamily="34" charset="0"/>
              </a:rPr>
              <a:t> </a:t>
            </a:r>
            <a:r>
              <a:rPr lang="de-DE" sz="1600" b="1" i="1" dirty="0">
                <a:solidFill>
                  <a:srgbClr val="33332E"/>
                </a:solidFill>
                <a:latin typeface="Arial" panose="020B0604020202020204" pitchFamily="34" charset="0"/>
                <a:cs typeface="Arial" panose="020B0604020202020204" pitchFamily="34" charset="0"/>
              </a:rPr>
              <a:t>Teilhabe am Leben in der Gesellschaft </a:t>
            </a:r>
            <a:r>
              <a:rPr lang="de-DE" sz="1600" i="1" dirty="0">
                <a:solidFill>
                  <a:srgbClr val="33332E"/>
                </a:solidFill>
                <a:latin typeface="Arial" panose="020B0604020202020204" pitchFamily="34" charset="0"/>
                <a:cs typeface="Arial" panose="020B0604020202020204" pitchFamily="34" charset="0"/>
              </a:rPr>
              <a:t>zu fördern, Benachteiligungen zu vermeiden oder ihnen entgegenzuwirken“             (§ 1 SGB IX, S. 1) .</a:t>
            </a:r>
            <a:endParaRPr lang="de-DE" sz="1600" i="1" dirty="0">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BC83D90B-87A6-415B-AB57-2F3CA57ED96A}"/>
              </a:ext>
            </a:extLst>
          </p:cNvPr>
          <p:cNvSpPr txBox="1"/>
          <p:nvPr/>
        </p:nvSpPr>
        <p:spPr>
          <a:xfrm>
            <a:off x="947190" y="3171767"/>
            <a:ext cx="1820487" cy="523220"/>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Leistungsgruppen (§ 5 SGB IX)</a:t>
            </a:r>
          </a:p>
        </p:txBody>
      </p:sp>
      <p:cxnSp>
        <p:nvCxnSpPr>
          <p:cNvPr id="22" name="Gerade Verbindung mit Pfeil 21" descr="Pfeil nach unten von § 4 SGB IX zu § 5 SGB IX">
            <a:extLst>
              <a:ext uri="{FF2B5EF4-FFF2-40B4-BE49-F238E27FC236}">
                <a16:creationId xmlns:a16="http://schemas.microsoft.com/office/drawing/2014/main" id="{C980C7BE-1FB1-444E-A6AC-1973FB344305}"/>
              </a:ext>
            </a:extLst>
          </p:cNvPr>
          <p:cNvCxnSpPr>
            <a:cxnSpLocks/>
            <a:stCxn id="7" idx="2"/>
            <a:endCxn id="21" idx="0"/>
          </p:cNvCxnSpPr>
          <p:nvPr/>
        </p:nvCxnSpPr>
        <p:spPr>
          <a:xfrm>
            <a:off x="1857434" y="2804939"/>
            <a:ext cx="0" cy="36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ußzeilenplatzhalter 4">
            <a:extLst>
              <a:ext uri="{FF2B5EF4-FFF2-40B4-BE49-F238E27FC236}">
                <a16:creationId xmlns:a16="http://schemas.microsoft.com/office/drawing/2014/main" id="{172367C3-5AED-402D-98CF-E097FE69EB1A}"/>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25" name="Datumsplatzhalter 3">
            <a:extLst>
              <a:ext uri="{FF2B5EF4-FFF2-40B4-BE49-F238E27FC236}">
                <a16:creationId xmlns:a16="http://schemas.microsoft.com/office/drawing/2014/main" id="{A66B8753-FF58-482C-B972-FB6018ACE43E}"/>
              </a:ext>
            </a:extLst>
          </p:cNvPr>
          <p:cNvSpPr>
            <a:spLocks noGrp="1"/>
          </p:cNvSpPr>
          <p:nvPr>
            <p:ph type="dt" sz="half" idx="10"/>
          </p:nvPr>
        </p:nvSpPr>
        <p:spPr>
          <a:xfrm>
            <a:off x="10202779" y="6259597"/>
            <a:ext cx="1287380" cy="365125"/>
          </a:xfrm>
        </p:spPr>
        <p:txBody>
          <a:bodyPr/>
          <a:lstStyle/>
          <a:p>
            <a:r>
              <a:rPr lang="de-DE" dirty="0"/>
              <a:t> Oktober 2020</a:t>
            </a:r>
          </a:p>
        </p:txBody>
      </p:sp>
    </p:spTree>
    <p:extLst>
      <p:ext uri="{BB962C8B-B14F-4D97-AF65-F5344CB8AC3E}">
        <p14:creationId xmlns:p14="http://schemas.microsoft.com/office/powerpoint/2010/main" val="281056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7801706-F56A-433E-8D78-B68E2D90FF44}"/>
              </a:ext>
            </a:extLst>
          </p:cNvPr>
          <p:cNvSpPr>
            <a:spLocks noGrp="1"/>
          </p:cNvSpPr>
          <p:nvPr>
            <p:ph type="title"/>
          </p:nvPr>
        </p:nvSpPr>
        <p:spPr>
          <a:xfrm>
            <a:off x="711199" y="704904"/>
            <a:ext cx="8280000" cy="332404"/>
          </a:xfrm>
        </p:spPr>
        <p:txBody>
          <a:bodyPr/>
          <a:lstStyle/>
          <a:p>
            <a:r>
              <a:rPr lang="de-DE" dirty="0"/>
              <a:t>Leistungsgruppen in der Eingliederungshilfe – Übersicht - </a:t>
            </a:r>
          </a:p>
        </p:txBody>
      </p:sp>
      <p:sp>
        <p:nvSpPr>
          <p:cNvPr id="8" name="Textfeld 7">
            <a:extLst>
              <a:ext uri="{FF2B5EF4-FFF2-40B4-BE49-F238E27FC236}">
                <a16:creationId xmlns:a16="http://schemas.microsoft.com/office/drawing/2014/main" id="{C4B7661C-8B86-4DC9-8923-8A633E72A082}"/>
              </a:ext>
            </a:extLst>
          </p:cNvPr>
          <p:cNvSpPr txBox="1"/>
          <p:nvPr/>
        </p:nvSpPr>
        <p:spPr>
          <a:xfrm>
            <a:off x="498188" y="3457931"/>
            <a:ext cx="2246508" cy="523220"/>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Leistungen zur Teilhabe (§ 4 SGB IX)</a:t>
            </a:r>
          </a:p>
        </p:txBody>
      </p:sp>
      <p:sp>
        <p:nvSpPr>
          <p:cNvPr id="19" name="Textfeld 18">
            <a:extLst>
              <a:ext uri="{FF2B5EF4-FFF2-40B4-BE49-F238E27FC236}">
                <a16:creationId xmlns:a16="http://schemas.microsoft.com/office/drawing/2014/main" id="{7B212693-563F-40E9-B696-1133D04E5CC3}"/>
              </a:ext>
            </a:extLst>
          </p:cNvPr>
          <p:cNvSpPr txBox="1"/>
          <p:nvPr/>
        </p:nvSpPr>
        <p:spPr>
          <a:xfrm>
            <a:off x="4136758" y="2177048"/>
            <a:ext cx="5058815" cy="738664"/>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Besondere Leistungen zur selbstbestimmten Lebensführung für Menschen mit Behinderungen (Eingliederungshilferecht) §§ 90 – 150  Teil 2 SGB IX</a:t>
            </a:r>
          </a:p>
        </p:txBody>
      </p:sp>
      <p:cxnSp>
        <p:nvCxnSpPr>
          <p:cNvPr id="20" name="Gerade Verbindung mit Pfeil 19" descr="Pfeil nach unten von § 1 SGB IX zu Teil II SGB IX">
            <a:extLst>
              <a:ext uri="{FF2B5EF4-FFF2-40B4-BE49-F238E27FC236}">
                <a16:creationId xmlns:a16="http://schemas.microsoft.com/office/drawing/2014/main" id="{E7DB4F6F-8E7D-4252-A317-16611F5B664F}"/>
              </a:ext>
            </a:extLst>
          </p:cNvPr>
          <p:cNvCxnSpPr>
            <a:cxnSpLocks/>
            <a:stCxn id="21" idx="2"/>
            <a:endCxn id="19" idx="1"/>
          </p:cNvCxnSpPr>
          <p:nvPr/>
        </p:nvCxnSpPr>
        <p:spPr>
          <a:xfrm>
            <a:off x="2665118" y="1852915"/>
            <a:ext cx="1471640" cy="693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937B1A78-4277-4D52-AFEA-05D00A7BE9BB}"/>
              </a:ext>
            </a:extLst>
          </p:cNvPr>
          <p:cNvSpPr txBox="1"/>
          <p:nvPr/>
        </p:nvSpPr>
        <p:spPr>
          <a:xfrm>
            <a:off x="711199" y="1268140"/>
            <a:ext cx="3907838" cy="584775"/>
          </a:xfrm>
          <a:prstGeom prst="rect">
            <a:avLst/>
          </a:prstGeom>
          <a:noFill/>
        </p:spPr>
        <p:txBody>
          <a:bodyPr wrap="square" rtlCol="0">
            <a:spAutoFit/>
          </a:bodyPr>
          <a:lstStyle/>
          <a:p>
            <a:r>
              <a:rPr lang="de-DE" sz="1600" b="1" dirty="0">
                <a:latin typeface="Arial" panose="020B0604020202020204" pitchFamily="34" charset="0"/>
                <a:cs typeface="Arial" panose="020B0604020202020204" pitchFamily="34" charset="0"/>
              </a:rPr>
              <a:t>Selbstbestimmung und Teilhabe am Leben in der Gesellschaft (§ 1 SGB IX)</a:t>
            </a:r>
          </a:p>
        </p:txBody>
      </p:sp>
      <p:cxnSp>
        <p:nvCxnSpPr>
          <p:cNvPr id="22" name="Gerade Verbindung mit Pfeil 21" descr="Pfeil nach unten von § 1 SGB IX zu § 4 SGB IX">
            <a:extLst>
              <a:ext uri="{FF2B5EF4-FFF2-40B4-BE49-F238E27FC236}">
                <a16:creationId xmlns:a16="http://schemas.microsoft.com/office/drawing/2014/main" id="{4481E709-A57D-4F86-A50B-BC20CBDA50F3}"/>
              </a:ext>
            </a:extLst>
          </p:cNvPr>
          <p:cNvCxnSpPr>
            <a:cxnSpLocks/>
            <a:stCxn id="21" idx="2"/>
            <a:endCxn id="8" idx="0"/>
          </p:cNvCxnSpPr>
          <p:nvPr/>
        </p:nvCxnSpPr>
        <p:spPr>
          <a:xfrm flipH="1">
            <a:off x="1621442" y="1852915"/>
            <a:ext cx="1043676" cy="1605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FA9F7B2-AE1D-4C19-A25A-47A23F148061}"/>
              </a:ext>
            </a:extLst>
          </p:cNvPr>
          <p:cNvSpPr txBox="1"/>
          <p:nvPr/>
        </p:nvSpPr>
        <p:spPr>
          <a:xfrm>
            <a:off x="2931062" y="4326403"/>
            <a:ext cx="2411393" cy="646331"/>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Leistungen zur medizinischen Rehabilitation (§§ 109-110 Kap. 3, Teil 2 SGB IX)</a:t>
            </a:r>
          </a:p>
        </p:txBody>
      </p:sp>
      <p:sp>
        <p:nvSpPr>
          <p:cNvPr id="25" name="Textfeld 24">
            <a:extLst>
              <a:ext uri="{FF2B5EF4-FFF2-40B4-BE49-F238E27FC236}">
                <a16:creationId xmlns:a16="http://schemas.microsoft.com/office/drawing/2014/main" id="{7C730423-9401-42A2-9818-2A5C14A581DD}"/>
              </a:ext>
            </a:extLst>
          </p:cNvPr>
          <p:cNvSpPr txBox="1"/>
          <p:nvPr/>
        </p:nvSpPr>
        <p:spPr>
          <a:xfrm>
            <a:off x="5504403" y="4394390"/>
            <a:ext cx="2035708" cy="646331"/>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Leistungen zur Teilhabe am Arbeitsleben (§ 111 Kap. 4, Teil 2 SGB IX)</a:t>
            </a:r>
          </a:p>
        </p:txBody>
      </p:sp>
      <p:sp>
        <p:nvSpPr>
          <p:cNvPr id="26" name="Textfeld 25">
            <a:extLst>
              <a:ext uri="{FF2B5EF4-FFF2-40B4-BE49-F238E27FC236}">
                <a16:creationId xmlns:a16="http://schemas.microsoft.com/office/drawing/2014/main" id="{C46165FE-072F-4437-9758-C5DD4BB489D3}"/>
              </a:ext>
            </a:extLst>
          </p:cNvPr>
          <p:cNvSpPr txBox="1"/>
          <p:nvPr/>
        </p:nvSpPr>
        <p:spPr>
          <a:xfrm>
            <a:off x="7655607" y="4394390"/>
            <a:ext cx="2077951" cy="646331"/>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Leistungen zur Teilhabe an Bildung (§ 112 Kap. 5, Teil 2 SGB IX)</a:t>
            </a:r>
          </a:p>
        </p:txBody>
      </p:sp>
      <p:sp>
        <p:nvSpPr>
          <p:cNvPr id="27" name="Textfeld 26">
            <a:extLst>
              <a:ext uri="{FF2B5EF4-FFF2-40B4-BE49-F238E27FC236}">
                <a16:creationId xmlns:a16="http://schemas.microsoft.com/office/drawing/2014/main" id="{D6EE9242-CBC6-4BB3-9427-568C974375CC}"/>
              </a:ext>
            </a:extLst>
          </p:cNvPr>
          <p:cNvSpPr txBox="1"/>
          <p:nvPr/>
        </p:nvSpPr>
        <p:spPr>
          <a:xfrm>
            <a:off x="9933278" y="4377499"/>
            <a:ext cx="2077951" cy="646331"/>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Leistungen zur sozialen Teilhabe (§§ 113 – 116 Kap. 6,Teil 2 SGB IX)</a:t>
            </a:r>
          </a:p>
        </p:txBody>
      </p:sp>
      <p:cxnSp>
        <p:nvCxnSpPr>
          <p:cNvPr id="28" name="Gerade Verbindung mit Pfeil 27" descr="Pfeil nach unten von Teil II SGB IX zur medizinischen Rehabilitation">
            <a:extLst>
              <a:ext uri="{FF2B5EF4-FFF2-40B4-BE49-F238E27FC236}">
                <a16:creationId xmlns:a16="http://schemas.microsoft.com/office/drawing/2014/main" id="{AD96A0F8-C9EB-400F-8DC5-ECBE38EBE08B}"/>
              </a:ext>
            </a:extLst>
          </p:cNvPr>
          <p:cNvCxnSpPr>
            <a:cxnSpLocks/>
            <a:stCxn id="32" idx="2"/>
            <a:endCxn id="24" idx="0"/>
          </p:cNvCxnSpPr>
          <p:nvPr/>
        </p:nvCxnSpPr>
        <p:spPr>
          <a:xfrm flipH="1">
            <a:off x="4136759" y="3838974"/>
            <a:ext cx="3240291" cy="487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descr="Pfeil nach unten von Teil II SGB IX zur Teilhabe am Arbeitsleben">
            <a:extLst>
              <a:ext uri="{FF2B5EF4-FFF2-40B4-BE49-F238E27FC236}">
                <a16:creationId xmlns:a16="http://schemas.microsoft.com/office/drawing/2014/main" id="{D751727A-4878-4744-B8D0-8AB905EA97AC}"/>
              </a:ext>
            </a:extLst>
          </p:cNvPr>
          <p:cNvCxnSpPr>
            <a:cxnSpLocks/>
            <a:stCxn id="32" idx="2"/>
            <a:endCxn id="25" idx="0"/>
          </p:cNvCxnSpPr>
          <p:nvPr/>
        </p:nvCxnSpPr>
        <p:spPr>
          <a:xfrm flipH="1">
            <a:off x="6522257" y="3838974"/>
            <a:ext cx="854793" cy="555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descr="Pfeil nach unten von Teil II SGB IX zur Leistungen zur Bildung">
            <a:extLst>
              <a:ext uri="{FF2B5EF4-FFF2-40B4-BE49-F238E27FC236}">
                <a16:creationId xmlns:a16="http://schemas.microsoft.com/office/drawing/2014/main" id="{67D53155-9A76-4139-A6C9-ED173117FEFC}"/>
              </a:ext>
            </a:extLst>
          </p:cNvPr>
          <p:cNvCxnSpPr>
            <a:cxnSpLocks/>
            <a:stCxn id="32" idx="2"/>
            <a:endCxn id="26" idx="0"/>
          </p:cNvCxnSpPr>
          <p:nvPr/>
        </p:nvCxnSpPr>
        <p:spPr>
          <a:xfrm>
            <a:off x="7377050" y="3838974"/>
            <a:ext cx="1317533" cy="555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descr="Pfeil nach unten von Teil II SGB IX zur sozialen Teilhabe">
            <a:extLst>
              <a:ext uri="{FF2B5EF4-FFF2-40B4-BE49-F238E27FC236}">
                <a16:creationId xmlns:a16="http://schemas.microsoft.com/office/drawing/2014/main" id="{6348638C-149B-4C34-B899-E7B134E83EB2}"/>
              </a:ext>
            </a:extLst>
          </p:cNvPr>
          <p:cNvCxnSpPr>
            <a:cxnSpLocks/>
            <a:stCxn id="32" idx="2"/>
            <a:endCxn id="27" idx="0"/>
          </p:cNvCxnSpPr>
          <p:nvPr/>
        </p:nvCxnSpPr>
        <p:spPr>
          <a:xfrm>
            <a:off x="7377050" y="3838974"/>
            <a:ext cx="3595204" cy="53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8EA4E572-64DB-439B-8747-C140BD26F8E0}"/>
              </a:ext>
            </a:extLst>
          </p:cNvPr>
          <p:cNvSpPr txBox="1"/>
          <p:nvPr/>
        </p:nvSpPr>
        <p:spPr>
          <a:xfrm>
            <a:off x="5729524" y="3315754"/>
            <a:ext cx="3295052" cy="523220"/>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Leistungen der Eingliederungshilfe (§ 102 Kap. 2, Teil 2 SGB IX)</a:t>
            </a:r>
          </a:p>
        </p:txBody>
      </p:sp>
      <p:cxnSp>
        <p:nvCxnSpPr>
          <p:cNvPr id="33" name="Gerade Verbindung mit Pfeil 32" descr="Pfeil nach unten von Teil II SGB IX zu§ 102 SGB IX">
            <a:extLst>
              <a:ext uri="{FF2B5EF4-FFF2-40B4-BE49-F238E27FC236}">
                <a16:creationId xmlns:a16="http://schemas.microsoft.com/office/drawing/2014/main" id="{64E457C6-C7D6-4AB7-80F0-E4A472F2206D}"/>
              </a:ext>
            </a:extLst>
          </p:cNvPr>
          <p:cNvCxnSpPr>
            <a:cxnSpLocks/>
            <a:stCxn id="19" idx="2"/>
            <a:endCxn id="32" idx="0"/>
          </p:cNvCxnSpPr>
          <p:nvPr/>
        </p:nvCxnSpPr>
        <p:spPr>
          <a:xfrm>
            <a:off x="6666166" y="2915712"/>
            <a:ext cx="710884" cy="400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218427CE-B6FB-452A-94BE-1B59E13EF518}"/>
              </a:ext>
            </a:extLst>
          </p:cNvPr>
          <p:cNvSpPr txBox="1"/>
          <p:nvPr/>
        </p:nvSpPr>
        <p:spPr>
          <a:xfrm>
            <a:off x="711199" y="4394390"/>
            <a:ext cx="1820487" cy="523220"/>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Leistungsgruppen (§ 5 SGB IX)</a:t>
            </a:r>
          </a:p>
        </p:txBody>
      </p:sp>
      <p:cxnSp>
        <p:nvCxnSpPr>
          <p:cNvPr id="35" name="Gerade Verbindung mit Pfeil 34" descr="Pfeil nach unten von § 4 SGB IX zu § 5 SGB IX">
            <a:extLst>
              <a:ext uri="{FF2B5EF4-FFF2-40B4-BE49-F238E27FC236}">
                <a16:creationId xmlns:a16="http://schemas.microsoft.com/office/drawing/2014/main" id="{ABB7A4E3-E3DD-4D27-BD8D-1807A852D543}"/>
              </a:ext>
            </a:extLst>
          </p:cNvPr>
          <p:cNvCxnSpPr>
            <a:cxnSpLocks/>
            <a:stCxn id="8" idx="2"/>
            <a:endCxn id="34" idx="0"/>
          </p:cNvCxnSpPr>
          <p:nvPr/>
        </p:nvCxnSpPr>
        <p:spPr>
          <a:xfrm>
            <a:off x="1621442" y="3981151"/>
            <a:ext cx="1" cy="413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Fußzeilenplatzhalter 4">
            <a:extLst>
              <a:ext uri="{FF2B5EF4-FFF2-40B4-BE49-F238E27FC236}">
                <a16:creationId xmlns:a16="http://schemas.microsoft.com/office/drawing/2014/main" id="{8843BBF7-D8E9-4F8C-BADB-B9200446FA58}"/>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37" name="Datumsplatzhalter 3">
            <a:extLst>
              <a:ext uri="{FF2B5EF4-FFF2-40B4-BE49-F238E27FC236}">
                <a16:creationId xmlns:a16="http://schemas.microsoft.com/office/drawing/2014/main" id="{49323D19-3935-4F82-BE07-0FFD60271555}"/>
              </a:ext>
            </a:extLst>
          </p:cNvPr>
          <p:cNvSpPr>
            <a:spLocks noGrp="1"/>
          </p:cNvSpPr>
          <p:nvPr>
            <p:ph type="dt" sz="half" idx="10"/>
          </p:nvPr>
        </p:nvSpPr>
        <p:spPr>
          <a:xfrm>
            <a:off x="10202779" y="6259597"/>
            <a:ext cx="1287380" cy="365125"/>
          </a:xfrm>
        </p:spPr>
        <p:txBody>
          <a:bodyPr/>
          <a:lstStyle/>
          <a:p>
            <a:r>
              <a:rPr lang="de-DE" dirty="0"/>
              <a:t> Oktober 2020</a:t>
            </a:r>
          </a:p>
        </p:txBody>
      </p:sp>
    </p:spTree>
    <p:extLst>
      <p:ext uri="{BB962C8B-B14F-4D97-AF65-F5344CB8AC3E}">
        <p14:creationId xmlns:p14="http://schemas.microsoft.com/office/powerpoint/2010/main" val="3443154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711200" y="1334002"/>
            <a:ext cx="9729848"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265113" indent="-265113"/>
            <a:r>
              <a:rPr lang="de-DE" dirty="0">
                <a:solidFill>
                  <a:schemeClr val="tx2"/>
                </a:solidFill>
              </a:rPr>
              <a:t>§ 102 SGB IX, Teil 2 (ab 01.01.2020) Eingliederungshilfe</a:t>
            </a:r>
          </a:p>
        </p:txBody>
      </p:sp>
      <p:sp>
        <p:nvSpPr>
          <p:cNvPr id="2" name="Flussdiagramm: Prozess 1"/>
          <p:cNvSpPr/>
          <p:nvPr/>
        </p:nvSpPr>
        <p:spPr>
          <a:xfrm>
            <a:off x="711199" y="1938854"/>
            <a:ext cx="10778960" cy="28582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2000" dirty="0">
              <a:solidFill>
                <a:schemeClr val="tx1"/>
              </a:solidFill>
            </a:endParaRPr>
          </a:p>
          <a:p>
            <a:pPr marL="457200" indent="-457200">
              <a:buAutoNum type="arabicParenBoth"/>
            </a:pPr>
            <a:r>
              <a:rPr lang="de-DE" sz="2000" dirty="0">
                <a:solidFill>
                  <a:schemeClr val="tx1"/>
                </a:solidFill>
              </a:rPr>
              <a:t>Die Leistungen der Eingliederungshilfe umfassen</a:t>
            </a:r>
          </a:p>
          <a:p>
            <a:pPr marL="914400" lvl="1" indent="-457200">
              <a:buFont typeface="+mj-lt"/>
              <a:buAutoNum type="arabicPeriod"/>
            </a:pPr>
            <a:r>
              <a:rPr lang="de-DE" sz="2000" dirty="0">
                <a:solidFill>
                  <a:schemeClr val="tx1"/>
                </a:solidFill>
              </a:rPr>
              <a:t>Leistungen zur medizinischen Rehabilitation,</a:t>
            </a:r>
          </a:p>
          <a:p>
            <a:pPr marL="914400" lvl="1" indent="-457200">
              <a:buFont typeface="+mj-lt"/>
              <a:buAutoNum type="arabicPeriod"/>
            </a:pPr>
            <a:r>
              <a:rPr lang="de-DE" sz="2000" dirty="0">
                <a:solidFill>
                  <a:schemeClr val="tx1"/>
                </a:solidFill>
              </a:rPr>
              <a:t>Leistungen zur Teilhabe am Arbeitsleben,</a:t>
            </a:r>
          </a:p>
          <a:p>
            <a:pPr marL="914400" lvl="1" indent="-457200">
              <a:buFont typeface="+mj-lt"/>
              <a:buAutoNum type="arabicPeriod"/>
            </a:pPr>
            <a:r>
              <a:rPr lang="de-DE" sz="2000" dirty="0">
                <a:solidFill>
                  <a:schemeClr val="tx1"/>
                </a:solidFill>
              </a:rPr>
              <a:t>Leistungen zur Teilhabe an Bildung und</a:t>
            </a:r>
          </a:p>
          <a:p>
            <a:pPr marL="914400" lvl="1" indent="-457200">
              <a:buFont typeface="+mj-lt"/>
              <a:buAutoNum type="arabicPeriod"/>
            </a:pPr>
            <a:r>
              <a:rPr lang="de-DE" sz="2000" dirty="0">
                <a:solidFill>
                  <a:schemeClr val="tx1"/>
                </a:solidFill>
              </a:rPr>
              <a:t>Leistungen zur Sozialen Teilhabe.</a:t>
            </a:r>
          </a:p>
          <a:p>
            <a:pPr lvl="1"/>
            <a:endParaRPr lang="de-DE" sz="2000" dirty="0">
              <a:solidFill>
                <a:schemeClr val="tx1"/>
              </a:solidFill>
            </a:endParaRPr>
          </a:p>
          <a:p>
            <a:pPr marL="457200" indent="-457200">
              <a:buFont typeface="+mj-lt"/>
              <a:buAutoNum type="arabicParenBoth" startAt="2"/>
            </a:pPr>
            <a:r>
              <a:rPr lang="de-DE" sz="2000" dirty="0">
                <a:solidFill>
                  <a:schemeClr val="tx1"/>
                </a:solidFill>
              </a:rPr>
              <a:t>Leistungen nach Absatz 1 Nummer 1 bis 3 gehen den Leistungen nach Absatz 1 Nummer 4 vor.</a:t>
            </a:r>
          </a:p>
          <a:p>
            <a:endParaRPr lang="de-DE" sz="2000" dirty="0">
              <a:solidFill>
                <a:schemeClr val="tx1"/>
              </a:solidFill>
            </a:endParaRPr>
          </a:p>
        </p:txBody>
      </p:sp>
      <p:sp>
        <p:nvSpPr>
          <p:cNvPr id="3" name="Pfeil: nach links 2" descr="Hervorhebung: Soziale Teilhabe">
            <a:extLst>
              <a:ext uri="{FF2B5EF4-FFF2-40B4-BE49-F238E27FC236}">
                <a16:creationId xmlns:a16="http://schemas.microsoft.com/office/drawing/2014/main" id="{3F70774D-567B-4435-B651-DD590CD5FD09}"/>
              </a:ext>
            </a:extLst>
          </p:cNvPr>
          <p:cNvSpPr/>
          <p:nvPr/>
        </p:nvSpPr>
        <p:spPr>
          <a:xfrm>
            <a:off x="6065836" y="3501008"/>
            <a:ext cx="2088232" cy="2880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8" name="Fußzeilenplatzhalter 4">
            <a:extLst>
              <a:ext uri="{FF2B5EF4-FFF2-40B4-BE49-F238E27FC236}">
                <a16:creationId xmlns:a16="http://schemas.microsoft.com/office/drawing/2014/main" id="{DC4EF596-D271-4C5E-86F7-1FA4282BBB40}"/>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2" name="Datumsplatzhalter 3">
            <a:extLst>
              <a:ext uri="{FF2B5EF4-FFF2-40B4-BE49-F238E27FC236}">
                <a16:creationId xmlns:a16="http://schemas.microsoft.com/office/drawing/2014/main" id="{0D3EAFD7-A3A3-40B1-B67A-6B5E05BBC58A}"/>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3" name="Titel 1">
            <a:extLst>
              <a:ext uri="{FF2B5EF4-FFF2-40B4-BE49-F238E27FC236}">
                <a16:creationId xmlns:a16="http://schemas.microsoft.com/office/drawing/2014/main" id="{F7DEFBBD-640C-4807-9810-B2C743B42482}"/>
              </a:ext>
            </a:extLst>
          </p:cNvPr>
          <p:cNvSpPr>
            <a:spLocks noGrp="1"/>
          </p:cNvSpPr>
          <p:nvPr>
            <p:ph type="title"/>
          </p:nvPr>
        </p:nvSpPr>
        <p:spPr>
          <a:xfrm>
            <a:off x="711199" y="651322"/>
            <a:ext cx="8280000" cy="385986"/>
          </a:xfrm>
        </p:spPr>
        <p:txBody>
          <a:bodyPr anchor="ctr"/>
          <a:lstStyle/>
          <a:p>
            <a:r>
              <a:rPr lang="de-DE" sz="2400" b="0" dirty="0"/>
              <a:t>Änderungen des Leistungsrechtes</a:t>
            </a:r>
          </a:p>
        </p:txBody>
      </p:sp>
    </p:spTree>
    <p:extLst>
      <p:ext uri="{BB962C8B-B14F-4D97-AF65-F5344CB8AC3E}">
        <p14:creationId xmlns:p14="http://schemas.microsoft.com/office/powerpoint/2010/main" val="382180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711200" y="1334002"/>
            <a:ext cx="9729848"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265113" indent="-265113"/>
            <a:r>
              <a:rPr lang="de-DE" sz="2800" dirty="0">
                <a:solidFill>
                  <a:schemeClr val="tx2"/>
                </a:solidFill>
              </a:rPr>
              <a:t>§ 113 SGB IX, Teil 2 Soziale Teilhabe</a:t>
            </a:r>
          </a:p>
        </p:txBody>
      </p:sp>
      <p:sp>
        <p:nvSpPr>
          <p:cNvPr id="2" name="Flussdiagramm: Prozess 1"/>
          <p:cNvSpPr/>
          <p:nvPr/>
        </p:nvSpPr>
        <p:spPr>
          <a:xfrm>
            <a:off x="711199" y="1916833"/>
            <a:ext cx="10778960" cy="407274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363" indent="-360363"/>
            <a:endParaRPr lang="de-DE" sz="2000" dirty="0">
              <a:solidFill>
                <a:schemeClr val="tx1"/>
              </a:solidFill>
            </a:endParaRPr>
          </a:p>
          <a:p>
            <a:pPr marL="342900" indent="-342900">
              <a:lnSpc>
                <a:spcPct val="110000"/>
              </a:lnSpc>
              <a:buFont typeface="+mj-lt"/>
              <a:buAutoNum type="arabicParenBoth"/>
            </a:pPr>
            <a:r>
              <a:rPr lang="de-DE" sz="2000" dirty="0">
                <a:solidFill>
                  <a:schemeClr val="tx1"/>
                </a:solidFill>
              </a:rPr>
              <a:t>Leistungen zur Sozialen Teilhabe werden erbracht, um eine </a:t>
            </a:r>
            <a:r>
              <a:rPr lang="de-DE" sz="2000" b="1" dirty="0">
                <a:solidFill>
                  <a:schemeClr val="tx1"/>
                </a:solidFill>
              </a:rPr>
              <a:t>gleichberechtigte Teilhabe am Leben in der Gemeinschaft zu ermöglichen oder zu erleichtern</a:t>
            </a:r>
            <a:r>
              <a:rPr lang="de-DE" sz="2000" dirty="0">
                <a:solidFill>
                  <a:schemeClr val="tx1"/>
                </a:solidFill>
              </a:rPr>
              <a:t>, soweit sie nicht nach den Kapiteln 3 bis 5 </a:t>
            </a:r>
            <a:r>
              <a:rPr lang="de-DE" sz="2000" i="1" dirty="0">
                <a:solidFill>
                  <a:schemeClr val="tx1"/>
                </a:solidFill>
              </a:rPr>
              <a:t>(medizinische Rehabilitation, Teilhabe am Arbeitsleben, Teilhabe an Bildung</a:t>
            </a:r>
            <a:r>
              <a:rPr lang="de-DE" sz="2000" dirty="0">
                <a:solidFill>
                  <a:schemeClr val="tx1"/>
                </a:solidFill>
              </a:rPr>
              <a:t>) erbracht werden. Hierzu gehört, Leistungsberechtigte zu einer </a:t>
            </a:r>
            <a:r>
              <a:rPr lang="de-DE" sz="2000" b="1" dirty="0">
                <a:solidFill>
                  <a:schemeClr val="tx1"/>
                </a:solidFill>
              </a:rPr>
              <a:t>möglichst selbstbestimmten und eigenverantwortlichen Lebensführung </a:t>
            </a:r>
            <a:r>
              <a:rPr lang="de-DE" sz="2000" dirty="0">
                <a:solidFill>
                  <a:schemeClr val="tx1"/>
                </a:solidFill>
              </a:rPr>
              <a:t>im </a:t>
            </a:r>
            <a:r>
              <a:rPr lang="de-DE" sz="2000" b="1" u="sng" dirty="0">
                <a:solidFill>
                  <a:schemeClr val="tx1"/>
                </a:solidFill>
              </a:rPr>
              <a:t>eigenen Wohnraum </a:t>
            </a:r>
            <a:r>
              <a:rPr lang="de-DE" sz="2000" dirty="0">
                <a:solidFill>
                  <a:schemeClr val="tx1"/>
                </a:solidFill>
              </a:rPr>
              <a:t>sowie in </a:t>
            </a:r>
            <a:r>
              <a:rPr lang="de-DE" sz="2000" b="1" u="sng" dirty="0">
                <a:solidFill>
                  <a:schemeClr val="tx1"/>
                </a:solidFill>
              </a:rPr>
              <a:t>ihrem Sozialraum </a:t>
            </a:r>
            <a:r>
              <a:rPr lang="de-DE" sz="2000" dirty="0">
                <a:solidFill>
                  <a:schemeClr val="tx1"/>
                </a:solidFill>
              </a:rPr>
              <a:t>zu </a:t>
            </a:r>
            <a:r>
              <a:rPr lang="de-DE" sz="2000" b="1" i="1" dirty="0">
                <a:solidFill>
                  <a:schemeClr val="tx1"/>
                </a:solidFill>
              </a:rPr>
              <a:t>befähigen</a:t>
            </a:r>
            <a:r>
              <a:rPr lang="de-DE" sz="2000" dirty="0">
                <a:solidFill>
                  <a:schemeClr val="tx1"/>
                </a:solidFill>
              </a:rPr>
              <a:t> oder sie hierbei zu </a:t>
            </a:r>
            <a:r>
              <a:rPr lang="de-DE" sz="2000" b="1" i="1" dirty="0">
                <a:solidFill>
                  <a:schemeClr val="tx1"/>
                </a:solidFill>
              </a:rPr>
              <a:t>unterstützen</a:t>
            </a:r>
            <a:r>
              <a:rPr lang="de-DE" sz="2000" dirty="0">
                <a:solidFill>
                  <a:schemeClr val="tx1"/>
                </a:solidFill>
              </a:rPr>
              <a:t>. </a:t>
            </a:r>
          </a:p>
          <a:p>
            <a:pPr marL="342900" indent="-342900">
              <a:lnSpc>
                <a:spcPct val="110000"/>
              </a:lnSpc>
              <a:buFont typeface="+mj-lt"/>
              <a:buAutoNum type="arabicParenBoth"/>
            </a:pPr>
            <a:endParaRPr lang="de-DE" sz="2000" dirty="0">
              <a:solidFill>
                <a:schemeClr val="tx1"/>
              </a:solidFill>
            </a:endParaRPr>
          </a:p>
          <a:p>
            <a:pPr marL="357188">
              <a:lnSpc>
                <a:spcPct val="110000"/>
              </a:lnSpc>
            </a:pPr>
            <a:r>
              <a:rPr lang="de-DE" sz="2000" dirty="0">
                <a:solidFill>
                  <a:schemeClr val="tx1"/>
                </a:solidFill>
              </a:rPr>
              <a:t>Maßgeblich sind die Ermittlungen und Feststellungen nach Kapitel 7 (Gesamtplanverfahren).</a:t>
            </a:r>
          </a:p>
          <a:p>
            <a:pPr algn="ctr"/>
            <a:endParaRPr lang="de-DE" dirty="0">
              <a:solidFill>
                <a:schemeClr val="tx1"/>
              </a:solidFill>
            </a:endParaRPr>
          </a:p>
          <a:p>
            <a:pPr algn="ctr"/>
            <a:endParaRPr lang="de-DE" dirty="0">
              <a:solidFill>
                <a:schemeClr val="tx1"/>
              </a:solidFill>
            </a:endParaRPr>
          </a:p>
          <a:p>
            <a:r>
              <a:rPr lang="de-DE" dirty="0">
                <a:solidFill>
                  <a:schemeClr val="tx1"/>
                </a:solidFill>
              </a:rPr>
              <a:t> </a:t>
            </a:r>
          </a:p>
        </p:txBody>
      </p:sp>
      <p:sp>
        <p:nvSpPr>
          <p:cNvPr id="9" name="Fußzeilenplatzhalter 4">
            <a:extLst>
              <a:ext uri="{FF2B5EF4-FFF2-40B4-BE49-F238E27FC236}">
                <a16:creationId xmlns:a16="http://schemas.microsoft.com/office/drawing/2014/main" id="{1823BAFD-1E4B-4C0E-84F6-272E8C3AB0DC}"/>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2" name="Datumsplatzhalter 3">
            <a:extLst>
              <a:ext uri="{FF2B5EF4-FFF2-40B4-BE49-F238E27FC236}">
                <a16:creationId xmlns:a16="http://schemas.microsoft.com/office/drawing/2014/main" id="{FAB7FADE-5966-4F7E-9F50-EE8C9BF442F0}"/>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3" name="Titel 1">
            <a:extLst>
              <a:ext uri="{FF2B5EF4-FFF2-40B4-BE49-F238E27FC236}">
                <a16:creationId xmlns:a16="http://schemas.microsoft.com/office/drawing/2014/main" id="{E7C7E400-466B-4361-AB13-4718775B9128}"/>
              </a:ext>
            </a:extLst>
          </p:cNvPr>
          <p:cNvSpPr>
            <a:spLocks noGrp="1"/>
          </p:cNvSpPr>
          <p:nvPr>
            <p:ph type="title"/>
          </p:nvPr>
        </p:nvSpPr>
        <p:spPr>
          <a:xfrm>
            <a:off x="711199" y="651322"/>
            <a:ext cx="8280000" cy="385986"/>
          </a:xfrm>
        </p:spPr>
        <p:txBody>
          <a:bodyPr anchor="ctr"/>
          <a:lstStyle/>
          <a:p>
            <a:r>
              <a:rPr lang="de-DE" sz="2400" b="0" dirty="0"/>
              <a:t>Änderungen des Leistungsrechtes</a:t>
            </a:r>
          </a:p>
        </p:txBody>
      </p:sp>
    </p:spTree>
    <p:extLst>
      <p:ext uri="{BB962C8B-B14F-4D97-AF65-F5344CB8AC3E}">
        <p14:creationId xmlns:p14="http://schemas.microsoft.com/office/powerpoint/2010/main" val="1507098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ssdiagramm: Prozess 1"/>
          <p:cNvSpPr/>
          <p:nvPr/>
        </p:nvSpPr>
        <p:spPr>
          <a:xfrm>
            <a:off x="711199" y="1916833"/>
            <a:ext cx="10778960" cy="407274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363" indent="-360363"/>
            <a:endParaRPr lang="de-DE" dirty="0">
              <a:solidFill>
                <a:schemeClr val="tx1"/>
              </a:solidFill>
            </a:endParaRPr>
          </a:p>
          <a:p>
            <a:pPr marL="342900" indent="-342900">
              <a:lnSpc>
                <a:spcPct val="110000"/>
              </a:lnSpc>
              <a:buFont typeface="+mj-lt"/>
              <a:buAutoNum type="arabicParenBoth" startAt="2"/>
            </a:pPr>
            <a:r>
              <a:rPr lang="de-DE" dirty="0">
                <a:solidFill>
                  <a:schemeClr val="tx1"/>
                </a:solidFill>
              </a:rPr>
              <a:t>Leistungen zur Sozialen Teilhabe sind insbesondere</a:t>
            </a:r>
          </a:p>
          <a:p>
            <a:pPr marL="342900" indent="-342900">
              <a:lnSpc>
                <a:spcPct val="110000"/>
              </a:lnSpc>
              <a:buFont typeface="+mj-lt"/>
              <a:buAutoNum type="arabicParenBoth" startAt="2"/>
            </a:pPr>
            <a:endParaRPr lang="de-DE" dirty="0">
              <a:solidFill>
                <a:schemeClr val="tx1"/>
              </a:solidFill>
            </a:endParaRPr>
          </a:p>
          <a:p>
            <a:pPr lvl="1">
              <a:lnSpc>
                <a:spcPct val="110000"/>
              </a:lnSpc>
            </a:pPr>
            <a:r>
              <a:rPr lang="de-DE" dirty="0">
                <a:solidFill>
                  <a:schemeClr val="tx1"/>
                </a:solidFill>
              </a:rPr>
              <a:t> 1. Leistungen für Wohnraum,</a:t>
            </a:r>
          </a:p>
          <a:p>
            <a:pPr lvl="1">
              <a:lnSpc>
                <a:spcPct val="110000"/>
              </a:lnSpc>
            </a:pPr>
            <a:r>
              <a:rPr lang="de-DE" b="1" dirty="0">
                <a:solidFill>
                  <a:schemeClr val="tx1"/>
                </a:solidFill>
              </a:rPr>
              <a:t> 2. Assistenzleistungen,</a:t>
            </a:r>
          </a:p>
          <a:p>
            <a:pPr lvl="1">
              <a:lnSpc>
                <a:spcPct val="110000"/>
              </a:lnSpc>
            </a:pPr>
            <a:r>
              <a:rPr lang="de-DE" dirty="0">
                <a:solidFill>
                  <a:schemeClr val="tx1"/>
                </a:solidFill>
              </a:rPr>
              <a:t> 3. heilpädagogische Leistungen,</a:t>
            </a:r>
          </a:p>
          <a:p>
            <a:pPr lvl="1">
              <a:lnSpc>
                <a:spcPct val="110000"/>
              </a:lnSpc>
            </a:pPr>
            <a:r>
              <a:rPr lang="de-DE" dirty="0">
                <a:solidFill>
                  <a:schemeClr val="tx1"/>
                </a:solidFill>
              </a:rPr>
              <a:t> 4. Leistungen zur Betreuung in einer Pflegefamilie,</a:t>
            </a:r>
          </a:p>
          <a:p>
            <a:pPr marL="801688" lvl="1" indent="-266700">
              <a:lnSpc>
                <a:spcPct val="110000"/>
              </a:lnSpc>
            </a:pPr>
            <a:r>
              <a:rPr lang="de-DE" dirty="0">
                <a:solidFill>
                  <a:schemeClr val="tx1"/>
                </a:solidFill>
              </a:rPr>
              <a:t>5. Leistungen zum Erwerb und Erhalt praktischer Kenntnisse und Fähigkeiten,</a:t>
            </a:r>
          </a:p>
          <a:p>
            <a:pPr lvl="1">
              <a:lnSpc>
                <a:spcPct val="110000"/>
              </a:lnSpc>
            </a:pPr>
            <a:r>
              <a:rPr lang="de-DE" dirty="0">
                <a:solidFill>
                  <a:schemeClr val="tx1"/>
                </a:solidFill>
              </a:rPr>
              <a:t> 6. Leistungen zur Förderung der Verständigung,</a:t>
            </a:r>
          </a:p>
          <a:p>
            <a:pPr lvl="1">
              <a:lnSpc>
                <a:spcPct val="110000"/>
              </a:lnSpc>
            </a:pPr>
            <a:r>
              <a:rPr lang="de-DE" dirty="0">
                <a:solidFill>
                  <a:schemeClr val="tx1"/>
                </a:solidFill>
              </a:rPr>
              <a:t> 7. Leistungen zur Mobilität,</a:t>
            </a:r>
          </a:p>
          <a:p>
            <a:pPr lvl="1">
              <a:lnSpc>
                <a:spcPct val="110000"/>
              </a:lnSpc>
            </a:pPr>
            <a:r>
              <a:rPr lang="de-DE" dirty="0">
                <a:solidFill>
                  <a:schemeClr val="tx1"/>
                </a:solidFill>
              </a:rPr>
              <a:t> 8. Hilfsmittel,</a:t>
            </a:r>
          </a:p>
          <a:p>
            <a:pPr lvl="1">
              <a:lnSpc>
                <a:spcPct val="110000"/>
              </a:lnSpc>
            </a:pPr>
            <a:r>
              <a:rPr lang="de-DE" dirty="0">
                <a:solidFill>
                  <a:schemeClr val="tx1"/>
                </a:solidFill>
              </a:rPr>
              <a:t> 9. Besuchsbeihilfen.</a:t>
            </a:r>
          </a:p>
          <a:p>
            <a:pPr algn="ctr"/>
            <a:endParaRPr lang="de-DE" sz="1600" dirty="0">
              <a:solidFill>
                <a:schemeClr val="tx1"/>
              </a:solidFill>
            </a:endParaRPr>
          </a:p>
          <a:p>
            <a:pPr algn="ctr"/>
            <a:endParaRPr lang="de-DE" sz="1600" dirty="0">
              <a:solidFill>
                <a:schemeClr val="tx1"/>
              </a:solidFill>
            </a:endParaRPr>
          </a:p>
          <a:p>
            <a:r>
              <a:rPr lang="de-DE" sz="1600" dirty="0">
                <a:solidFill>
                  <a:schemeClr val="tx1"/>
                </a:solidFill>
              </a:rPr>
              <a:t> </a:t>
            </a:r>
          </a:p>
        </p:txBody>
      </p:sp>
      <p:sp>
        <p:nvSpPr>
          <p:cNvPr id="9" name="Titel 1">
            <a:extLst>
              <a:ext uri="{FF2B5EF4-FFF2-40B4-BE49-F238E27FC236}">
                <a16:creationId xmlns:a16="http://schemas.microsoft.com/office/drawing/2014/main" id="{EE2AA847-3464-4494-92DE-F45D535349E8}"/>
              </a:ext>
            </a:extLst>
          </p:cNvPr>
          <p:cNvSpPr txBox="1">
            <a:spLocks/>
          </p:cNvSpPr>
          <p:nvPr/>
        </p:nvSpPr>
        <p:spPr>
          <a:xfrm>
            <a:off x="711200" y="1334002"/>
            <a:ext cx="9729848"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265113" indent="-265113"/>
            <a:r>
              <a:rPr lang="de-DE" sz="2800" dirty="0">
                <a:solidFill>
                  <a:schemeClr val="tx2"/>
                </a:solidFill>
              </a:rPr>
              <a:t>§ 113 SGB IX, Teil 2 Soziale Teilhabe</a:t>
            </a:r>
          </a:p>
        </p:txBody>
      </p:sp>
      <p:sp>
        <p:nvSpPr>
          <p:cNvPr id="8" name="Fußzeilenplatzhalter 4">
            <a:extLst>
              <a:ext uri="{FF2B5EF4-FFF2-40B4-BE49-F238E27FC236}">
                <a16:creationId xmlns:a16="http://schemas.microsoft.com/office/drawing/2014/main" id="{4A45C9A6-9BBB-4A61-8DD6-EC28EE9B494F}"/>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2" name="Datumsplatzhalter 3">
            <a:extLst>
              <a:ext uri="{FF2B5EF4-FFF2-40B4-BE49-F238E27FC236}">
                <a16:creationId xmlns:a16="http://schemas.microsoft.com/office/drawing/2014/main" id="{4F87F42A-25CF-44C2-8C0E-1D4E4CD1D679}"/>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3" name="Titel 1">
            <a:extLst>
              <a:ext uri="{FF2B5EF4-FFF2-40B4-BE49-F238E27FC236}">
                <a16:creationId xmlns:a16="http://schemas.microsoft.com/office/drawing/2014/main" id="{8F22BD26-A193-4CE2-A46B-B62C652A81E7}"/>
              </a:ext>
            </a:extLst>
          </p:cNvPr>
          <p:cNvSpPr>
            <a:spLocks noGrp="1"/>
          </p:cNvSpPr>
          <p:nvPr>
            <p:ph type="title"/>
          </p:nvPr>
        </p:nvSpPr>
        <p:spPr>
          <a:xfrm>
            <a:off x="711199" y="651322"/>
            <a:ext cx="8280000" cy="385986"/>
          </a:xfrm>
        </p:spPr>
        <p:txBody>
          <a:bodyPr anchor="ctr"/>
          <a:lstStyle/>
          <a:p>
            <a:r>
              <a:rPr lang="de-DE" sz="2400" b="0" dirty="0"/>
              <a:t>Änderungen des Leistungsrechtes</a:t>
            </a:r>
          </a:p>
        </p:txBody>
      </p:sp>
    </p:spTree>
    <p:extLst>
      <p:ext uri="{BB962C8B-B14F-4D97-AF65-F5344CB8AC3E}">
        <p14:creationId xmlns:p14="http://schemas.microsoft.com/office/powerpoint/2010/main" val="30328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3" end="3"/>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2">
                                            <p:txEl>
                                              <p:pRg st="4" end="4"/>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2">
                                            <p:txEl>
                                              <p:pRg st="7" end="7"/>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711200" y="1334002"/>
            <a:ext cx="9729848"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265113" indent="-265113"/>
            <a:r>
              <a:rPr lang="de-DE" dirty="0">
                <a:solidFill>
                  <a:schemeClr val="tx2"/>
                </a:solidFill>
              </a:rPr>
              <a:t>§ 78 SGB IX, Teil 1: </a:t>
            </a:r>
            <a:r>
              <a:rPr lang="de-DE" b="1" dirty="0">
                <a:solidFill>
                  <a:schemeClr val="tx2"/>
                </a:solidFill>
              </a:rPr>
              <a:t>Assistenzleistungen</a:t>
            </a:r>
          </a:p>
        </p:txBody>
      </p:sp>
      <p:sp>
        <p:nvSpPr>
          <p:cNvPr id="2" name="Flussdiagramm: Prozess 1"/>
          <p:cNvSpPr/>
          <p:nvPr/>
        </p:nvSpPr>
        <p:spPr>
          <a:xfrm>
            <a:off x="711199" y="1916833"/>
            <a:ext cx="10778960" cy="407274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363" indent="-360363"/>
            <a:endParaRPr lang="de-DE" sz="2000" dirty="0">
              <a:solidFill>
                <a:schemeClr val="tx1"/>
              </a:solidFill>
            </a:endParaRPr>
          </a:p>
          <a:p>
            <a:pPr marL="342900" indent="-342900">
              <a:lnSpc>
                <a:spcPct val="110000"/>
              </a:lnSpc>
              <a:buFont typeface="+mj-lt"/>
              <a:buAutoNum type="arabicParenBoth"/>
            </a:pPr>
            <a:r>
              <a:rPr lang="de-DE" sz="2000" dirty="0">
                <a:solidFill>
                  <a:schemeClr val="tx1"/>
                </a:solidFill>
              </a:rPr>
              <a:t>Zur selbstbestimmten und eigenständigen </a:t>
            </a:r>
            <a:r>
              <a:rPr lang="de-DE" sz="2000" u="sng" dirty="0">
                <a:solidFill>
                  <a:schemeClr val="tx1"/>
                </a:solidFill>
              </a:rPr>
              <a:t>Bewältigung des Alltages </a:t>
            </a:r>
            <a:r>
              <a:rPr lang="de-DE" sz="2000" dirty="0">
                <a:solidFill>
                  <a:schemeClr val="tx1"/>
                </a:solidFill>
              </a:rPr>
              <a:t>einschließlich der </a:t>
            </a:r>
            <a:r>
              <a:rPr lang="de-DE" sz="2000" u="sng" dirty="0">
                <a:solidFill>
                  <a:schemeClr val="tx1"/>
                </a:solidFill>
              </a:rPr>
              <a:t>Tagesstrukturierung </a:t>
            </a:r>
            <a:r>
              <a:rPr lang="de-DE" sz="2000" dirty="0">
                <a:solidFill>
                  <a:schemeClr val="tx1"/>
                </a:solidFill>
              </a:rPr>
              <a:t>werden Leistungen für Assistenz erbracht. Sie umfassen insbesondere </a:t>
            </a:r>
          </a:p>
          <a:p>
            <a:pPr marL="627063" lvl="1" indent="-266700">
              <a:lnSpc>
                <a:spcPct val="110000"/>
              </a:lnSpc>
              <a:spcBef>
                <a:spcPts val="600"/>
              </a:spcBef>
              <a:buFont typeface="Courier New" panose="02070309020205020404" pitchFamily="49" charset="0"/>
              <a:buChar char="o"/>
            </a:pPr>
            <a:r>
              <a:rPr lang="de-DE" sz="2000" dirty="0">
                <a:solidFill>
                  <a:schemeClr val="tx1"/>
                </a:solidFill>
              </a:rPr>
              <a:t>Leistungen für die </a:t>
            </a:r>
            <a:r>
              <a:rPr lang="de-DE" sz="2000" u="sng" dirty="0">
                <a:solidFill>
                  <a:schemeClr val="tx1"/>
                </a:solidFill>
              </a:rPr>
              <a:t>allgemeinen Erledigungen des Alltags </a:t>
            </a:r>
            <a:r>
              <a:rPr lang="de-DE" sz="2000" dirty="0">
                <a:solidFill>
                  <a:schemeClr val="tx1"/>
                </a:solidFill>
              </a:rPr>
              <a:t>wie die Haushaltsführung, </a:t>
            </a:r>
          </a:p>
          <a:p>
            <a:pPr marL="627063" lvl="1" indent="-266700">
              <a:lnSpc>
                <a:spcPct val="110000"/>
              </a:lnSpc>
              <a:buFont typeface="Courier New" panose="02070309020205020404" pitchFamily="49" charset="0"/>
              <a:buChar char="o"/>
            </a:pPr>
            <a:r>
              <a:rPr lang="de-DE" sz="2000" dirty="0">
                <a:solidFill>
                  <a:schemeClr val="tx1"/>
                </a:solidFill>
              </a:rPr>
              <a:t>die </a:t>
            </a:r>
            <a:r>
              <a:rPr lang="de-DE" sz="2000" u="sng" dirty="0">
                <a:solidFill>
                  <a:schemeClr val="tx1"/>
                </a:solidFill>
              </a:rPr>
              <a:t>Gestaltung sozialer </a:t>
            </a:r>
            <a:r>
              <a:rPr lang="de-DE" sz="2000" dirty="0">
                <a:solidFill>
                  <a:schemeClr val="tx1"/>
                </a:solidFill>
              </a:rPr>
              <a:t>Beziehungen, </a:t>
            </a:r>
          </a:p>
          <a:p>
            <a:pPr marL="627063" lvl="1" indent="-266700">
              <a:lnSpc>
                <a:spcPct val="110000"/>
              </a:lnSpc>
              <a:buFont typeface="Courier New" panose="02070309020205020404" pitchFamily="49" charset="0"/>
              <a:buChar char="o"/>
            </a:pPr>
            <a:r>
              <a:rPr lang="de-DE" sz="2000" dirty="0">
                <a:solidFill>
                  <a:schemeClr val="tx1"/>
                </a:solidFill>
              </a:rPr>
              <a:t>die </a:t>
            </a:r>
            <a:r>
              <a:rPr lang="de-DE" sz="2000" u="sng" dirty="0">
                <a:solidFill>
                  <a:schemeClr val="tx1"/>
                </a:solidFill>
              </a:rPr>
              <a:t>persönliche Lebenspla</a:t>
            </a:r>
            <a:r>
              <a:rPr lang="de-DE" sz="2000" dirty="0">
                <a:solidFill>
                  <a:schemeClr val="tx1"/>
                </a:solidFill>
              </a:rPr>
              <a:t>nung, </a:t>
            </a:r>
          </a:p>
          <a:p>
            <a:pPr marL="627063" lvl="1" indent="-266700">
              <a:lnSpc>
                <a:spcPct val="110000"/>
              </a:lnSpc>
              <a:buFont typeface="Courier New" panose="02070309020205020404" pitchFamily="49" charset="0"/>
              <a:buChar char="o"/>
            </a:pPr>
            <a:r>
              <a:rPr lang="de-DE" sz="2000" dirty="0">
                <a:solidFill>
                  <a:schemeClr val="tx1"/>
                </a:solidFill>
              </a:rPr>
              <a:t>die </a:t>
            </a:r>
            <a:r>
              <a:rPr lang="de-DE" sz="2000" u="sng" dirty="0">
                <a:solidFill>
                  <a:schemeClr val="tx1"/>
                </a:solidFill>
              </a:rPr>
              <a:t>Teilhabe am gemeinschaftlichen und kulturellen Leben</a:t>
            </a:r>
            <a:r>
              <a:rPr lang="de-DE" sz="2000" dirty="0">
                <a:solidFill>
                  <a:schemeClr val="tx1"/>
                </a:solidFill>
              </a:rPr>
              <a:t>, </a:t>
            </a:r>
          </a:p>
          <a:p>
            <a:pPr marL="627063" lvl="1" indent="-266700">
              <a:lnSpc>
                <a:spcPct val="110000"/>
              </a:lnSpc>
              <a:buFont typeface="Courier New" panose="02070309020205020404" pitchFamily="49" charset="0"/>
              <a:buChar char="o"/>
            </a:pPr>
            <a:r>
              <a:rPr lang="de-DE" sz="2000" dirty="0">
                <a:solidFill>
                  <a:schemeClr val="tx1"/>
                </a:solidFill>
              </a:rPr>
              <a:t>die </a:t>
            </a:r>
            <a:r>
              <a:rPr lang="de-DE" sz="2000" u="sng" dirty="0">
                <a:solidFill>
                  <a:schemeClr val="tx1"/>
                </a:solidFill>
              </a:rPr>
              <a:t>Freizeitgestaltung einschließlich sportlicher Aktivitäten </a:t>
            </a:r>
            <a:r>
              <a:rPr lang="de-DE" sz="2000" dirty="0">
                <a:solidFill>
                  <a:schemeClr val="tx1"/>
                </a:solidFill>
              </a:rPr>
              <a:t>sowie </a:t>
            </a:r>
          </a:p>
          <a:p>
            <a:pPr marL="627063" lvl="1" indent="-266700">
              <a:lnSpc>
                <a:spcPct val="110000"/>
              </a:lnSpc>
              <a:buFont typeface="Courier New" panose="02070309020205020404" pitchFamily="49" charset="0"/>
              <a:buChar char="o"/>
            </a:pPr>
            <a:r>
              <a:rPr lang="de-DE" sz="2000" dirty="0">
                <a:solidFill>
                  <a:schemeClr val="tx1"/>
                </a:solidFill>
              </a:rPr>
              <a:t>die </a:t>
            </a:r>
            <a:r>
              <a:rPr lang="de-DE" sz="2000" u="sng" dirty="0">
                <a:solidFill>
                  <a:schemeClr val="tx1"/>
                </a:solidFill>
              </a:rPr>
              <a:t>Sicherstellung der Wirksamkeit der ärztlichen und ärztlich verordneten </a:t>
            </a:r>
            <a:r>
              <a:rPr lang="de-DE" sz="2000" dirty="0">
                <a:solidFill>
                  <a:schemeClr val="tx1"/>
                </a:solidFill>
              </a:rPr>
              <a:t>Leistungen. </a:t>
            </a:r>
          </a:p>
          <a:p>
            <a:pPr marL="360363" lvl="1">
              <a:lnSpc>
                <a:spcPct val="110000"/>
              </a:lnSpc>
              <a:spcBef>
                <a:spcPts val="600"/>
              </a:spcBef>
            </a:pPr>
            <a:r>
              <a:rPr lang="de-DE" sz="2000" dirty="0">
                <a:solidFill>
                  <a:schemeClr val="tx1"/>
                </a:solidFill>
              </a:rPr>
              <a:t>Sie beinhalten die Verständigung mit der Umwelt in diesen Bereichen.</a:t>
            </a:r>
          </a:p>
          <a:p>
            <a:pPr algn="ctr"/>
            <a:endParaRPr lang="de-DE" dirty="0">
              <a:solidFill>
                <a:schemeClr val="tx1"/>
              </a:solidFill>
            </a:endParaRPr>
          </a:p>
          <a:p>
            <a:pPr algn="ctr"/>
            <a:endParaRPr lang="de-DE" dirty="0">
              <a:solidFill>
                <a:schemeClr val="tx1"/>
              </a:solidFill>
            </a:endParaRPr>
          </a:p>
          <a:p>
            <a:r>
              <a:rPr lang="de-DE" dirty="0">
                <a:solidFill>
                  <a:schemeClr val="tx1"/>
                </a:solidFill>
              </a:rPr>
              <a:t> </a:t>
            </a:r>
          </a:p>
        </p:txBody>
      </p:sp>
      <p:sp>
        <p:nvSpPr>
          <p:cNvPr id="9" name="Fußzeilenplatzhalter 4">
            <a:extLst>
              <a:ext uri="{FF2B5EF4-FFF2-40B4-BE49-F238E27FC236}">
                <a16:creationId xmlns:a16="http://schemas.microsoft.com/office/drawing/2014/main" id="{DFE88CE1-04CF-4D44-B431-EC2537D1D090}"/>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2" name="Datumsplatzhalter 3">
            <a:extLst>
              <a:ext uri="{FF2B5EF4-FFF2-40B4-BE49-F238E27FC236}">
                <a16:creationId xmlns:a16="http://schemas.microsoft.com/office/drawing/2014/main" id="{D5FD0F02-C4EF-450F-B23D-F671865E19CB}"/>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3" name="Titel 1">
            <a:extLst>
              <a:ext uri="{FF2B5EF4-FFF2-40B4-BE49-F238E27FC236}">
                <a16:creationId xmlns:a16="http://schemas.microsoft.com/office/drawing/2014/main" id="{0CDA274D-3103-4ABC-8AE2-448E1F00435F}"/>
              </a:ext>
            </a:extLst>
          </p:cNvPr>
          <p:cNvSpPr>
            <a:spLocks noGrp="1"/>
          </p:cNvSpPr>
          <p:nvPr>
            <p:ph type="title"/>
          </p:nvPr>
        </p:nvSpPr>
        <p:spPr>
          <a:xfrm>
            <a:off x="711199" y="651322"/>
            <a:ext cx="8280000" cy="385986"/>
          </a:xfrm>
        </p:spPr>
        <p:txBody>
          <a:bodyPr anchor="ctr"/>
          <a:lstStyle/>
          <a:p>
            <a:r>
              <a:rPr lang="de-DE" sz="2400" b="0" dirty="0"/>
              <a:t>Änderungen des Leistungsrechtes</a:t>
            </a:r>
          </a:p>
        </p:txBody>
      </p:sp>
    </p:spTree>
    <p:extLst>
      <p:ext uri="{BB962C8B-B14F-4D97-AF65-F5344CB8AC3E}">
        <p14:creationId xmlns:p14="http://schemas.microsoft.com/office/powerpoint/2010/main" val="1959418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711200" y="1334002"/>
            <a:ext cx="9729848"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265113" indent="-265113"/>
            <a:r>
              <a:rPr lang="de-DE" dirty="0">
                <a:solidFill>
                  <a:schemeClr val="tx2"/>
                </a:solidFill>
              </a:rPr>
              <a:t>§ 78 SGB IX, Teil 1: Assistenzleistungen</a:t>
            </a:r>
          </a:p>
        </p:txBody>
      </p:sp>
      <p:sp>
        <p:nvSpPr>
          <p:cNvPr id="2" name="Flussdiagramm: Prozess 1"/>
          <p:cNvSpPr/>
          <p:nvPr/>
        </p:nvSpPr>
        <p:spPr>
          <a:xfrm>
            <a:off x="711199" y="2203733"/>
            <a:ext cx="10778960" cy="324035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363" indent="-360363"/>
            <a:endParaRPr lang="de-DE" dirty="0">
              <a:solidFill>
                <a:schemeClr val="tx1"/>
              </a:solidFill>
            </a:endParaRPr>
          </a:p>
          <a:p>
            <a:pPr marL="342900" indent="-342900">
              <a:lnSpc>
                <a:spcPct val="110000"/>
              </a:lnSpc>
              <a:buFont typeface="+mj-lt"/>
              <a:buAutoNum type="arabicParenBoth" startAt="3"/>
            </a:pPr>
            <a:r>
              <a:rPr lang="de-DE" dirty="0">
                <a:solidFill>
                  <a:schemeClr val="tx1"/>
                </a:solidFill>
              </a:rPr>
              <a:t>Die Leistungen nach Nummer 2 [Befähigung] werden von Fachkräften als qualifizierte Assistenz erbracht. </a:t>
            </a:r>
          </a:p>
          <a:p>
            <a:pPr marL="360363" lvl="1">
              <a:lnSpc>
                <a:spcPct val="110000"/>
              </a:lnSpc>
            </a:pPr>
            <a:r>
              <a:rPr lang="de-DE" dirty="0">
                <a:solidFill>
                  <a:schemeClr val="tx1"/>
                </a:solidFill>
              </a:rPr>
              <a:t>Sie umfassen insbesondere die </a:t>
            </a:r>
            <a:r>
              <a:rPr lang="de-DE" u="sng" dirty="0">
                <a:solidFill>
                  <a:schemeClr val="tx1"/>
                </a:solidFill>
              </a:rPr>
              <a:t>Anleitungen</a:t>
            </a:r>
            <a:r>
              <a:rPr lang="de-DE" dirty="0">
                <a:solidFill>
                  <a:schemeClr val="tx1"/>
                </a:solidFill>
              </a:rPr>
              <a:t> und </a:t>
            </a:r>
            <a:r>
              <a:rPr lang="de-DE" u="sng" dirty="0">
                <a:solidFill>
                  <a:schemeClr val="tx1"/>
                </a:solidFill>
              </a:rPr>
              <a:t>Übungen</a:t>
            </a:r>
            <a:r>
              <a:rPr lang="de-DE" dirty="0">
                <a:solidFill>
                  <a:schemeClr val="tx1"/>
                </a:solidFill>
              </a:rPr>
              <a:t> in den Bereichen nach Absatz 1 Satz 2.</a:t>
            </a:r>
          </a:p>
        </p:txBody>
      </p:sp>
      <p:sp>
        <p:nvSpPr>
          <p:cNvPr id="3" name="Rechteck 2"/>
          <p:cNvSpPr/>
          <p:nvPr/>
        </p:nvSpPr>
        <p:spPr>
          <a:xfrm>
            <a:off x="4924667" y="3532131"/>
            <a:ext cx="6565492" cy="1988237"/>
          </a:xfrm>
          <a:prstGeom prst="rect">
            <a:avLst/>
          </a:prstGeom>
          <a:solidFill>
            <a:schemeClr val="accent1">
              <a:lumMod val="20000"/>
              <a:lumOff val="80000"/>
            </a:schemeClr>
          </a:solidFill>
        </p:spPr>
        <p:txBody>
          <a:bodyPr wrap="square">
            <a:spAutoFit/>
          </a:bodyPr>
          <a:lstStyle/>
          <a:p>
            <a:pPr>
              <a:lnSpc>
                <a:spcPct val="110000"/>
              </a:lnSpc>
            </a:pPr>
            <a:r>
              <a:rPr lang="de-DE" sz="1600" dirty="0"/>
              <a:t>Abs. 1, Satz 2: Sie umfassen insbesondere </a:t>
            </a:r>
          </a:p>
          <a:p>
            <a:pPr marL="0" lvl="1">
              <a:lnSpc>
                <a:spcPct val="110000"/>
              </a:lnSpc>
            </a:pPr>
            <a:r>
              <a:rPr lang="de-DE" sz="1600" dirty="0"/>
              <a:t>Leistungen für die </a:t>
            </a:r>
            <a:r>
              <a:rPr lang="de-DE" sz="1600" u="sng" dirty="0"/>
              <a:t>allgemeinen Erledigungen des Alltags </a:t>
            </a:r>
            <a:r>
              <a:rPr lang="de-DE" sz="1600" dirty="0"/>
              <a:t>wie die Haushaltsführung, die </a:t>
            </a:r>
            <a:r>
              <a:rPr lang="de-DE" sz="1600" u="sng" dirty="0"/>
              <a:t>Gestaltung sozialer </a:t>
            </a:r>
            <a:r>
              <a:rPr lang="de-DE" sz="1600" dirty="0"/>
              <a:t>Beziehungen, die </a:t>
            </a:r>
            <a:r>
              <a:rPr lang="de-DE" sz="1600" u="sng" dirty="0"/>
              <a:t>persönliche Lebenspla</a:t>
            </a:r>
            <a:r>
              <a:rPr lang="de-DE" sz="1600" dirty="0"/>
              <a:t>nung, die </a:t>
            </a:r>
            <a:r>
              <a:rPr lang="de-DE" sz="1600" u="sng" dirty="0"/>
              <a:t>Teilhabe am gemeinschaftlichen und kulturellen Leben</a:t>
            </a:r>
            <a:r>
              <a:rPr lang="de-DE" sz="1600" dirty="0"/>
              <a:t>, die </a:t>
            </a:r>
            <a:r>
              <a:rPr lang="de-DE" sz="1600" u="sng" dirty="0"/>
              <a:t>Freizeitgestaltung einschließlich sportlicher Aktivitäten </a:t>
            </a:r>
            <a:r>
              <a:rPr lang="de-DE" sz="1600" dirty="0"/>
              <a:t>sowie die </a:t>
            </a:r>
            <a:r>
              <a:rPr lang="de-DE" sz="1600" u="sng" dirty="0"/>
              <a:t>Sicherstellung der Wirksamkeit der ärztlichen und ärztlich verordneten </a:t>
            </a:r>
            <a:r>
              <a:rPr lang="de-DE" sz="1600" dirty="0"/>
              <a:t>Leistungen. </a:t>
            </a:r>
          </a:p>
        </p:txBody>
      </p:sp>
      <p:sp>
        <p:nvSpPr>
          <p:cNvPr id="9" name="Fußzeilenplatzhalter 4">
            <a:extLst>
              <a:ext uri="{FF2B5EF4-FFF2-40B4-BE49-F238E27FC236}">
                <a16:creationId xmlns:a16="http://schemas.microsoft.com/office/drawing/2014/main" id="{75184ADD-966A-42B5-B59C-013C54BA1FA5}"/>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2" name="Datumsplatzhalter 3">
            <a:extLst>
              <a:ext uri="{FF2B5EF4-FFF2-40B4-BE49-F238E27FC236}">
                <a16:creationId xmlns:a16="http://schemas.microsoft.com/office/drawing/2014/main" id="{3783FCB7-A1E6-41BC-ABB1-117ABACD2E1B}"/>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4" name="Titel 1">
            <a:extLst>
              <a:ext uri="{FF2B5EF4-FFF2-40B4-BE49-F238E27FC236}">
                <a16:creationId xmlns:a16="http://schemas.microsoft.com/office/drawing/2014/main" id="{31627729-DC27-4AB1-A3C2-1674962A4709}"/>
              </a:ext>
            </a:extLst>
          </p:cNvPr>
          <p:cNvSpPr>
            <a:spLocks noGrp="1"/>
          </p:cNvSpPr>
          <p:nvPr>
            <p:ph type="title"/>
          </p:nvPr>
        </p:nvSpPr>
        <p:spPr>
          <a:xfrm>
            <a:off x="711199" y="651322"/>
            <a:ext cx="8280000" cy="385986"/>
          </a:xfrm>
        </p:spPr>
        <p:txBody>
          <a:bodyPr anchor="ctr"/>
          <a:lstStyle/>
          <a:p>
            <a:r>
              <a:rPr lang="de-DE" sz="2400" b="0" dirty="0"/>
              <a:t>Änderungen des Leistungsrechtes</a:t>
            </a:r>
          </a:p>
        </p:txBody>
      </p:sp>
    </p:spTree>
    <p:extLst>
      <p:ext uri="{BB962C8B-B14F-4D97-AF65-F5344CB8AC3E}">
        <p14:creationId xmlns:p14="http://schemas.microsoft.com/office/powerpoint/2010/main" val="257343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711200" y="1334002"/>
            <a:ext cx="9729848"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265113" indent="-265113"/>
            <a:r>
              <a:rPr lang="de-DE" dirty="0">
                <a:solidFill>
                  <a:schemeClr val="tx2"/>
                </a:solidFill>
              </a:rPr>
              <a:t>§ 78 SGB IX, Teil 1: Assistenzleistungen</a:t>
            </a:r>
          </a:p>
        </p:txBody>
      </p:sp>
      <p:sp>
        <p:nvSpPr>
          <p:cNvPr id="2" name="Flussdiagramm: Prozess 1"/>
          <p:cNvSpPr/>
          <p:nvPr/>
        </p:nvSpPr>
        <p:spPr>
          <a:xfrm>
            <a:off x="711199" y="2203733"/>
            <a:ext cx="10778960" cy="324035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363" indent="-360363"/>
            <a:endParaRPr lang="de-DE" sz="2000" dirty="0">
              <a:solidFill>
                <a:schemeClr val="tx1"/>
              </a:solidFill>
            </a:endParaRPr>
          </a:p>
          <a:p>
            <a:pPr marL="342900" indent="-342900">
              <a:lnSpc>
                <a:spcPct val="110000"/>
              </a:lnSpc>
              <a:buFont typeface="+mj-lt"/>
              <a:buAutoNum type="arabicParenBoth" startAt="6"/>
            </a:pPr>
            <a:r>
              <a:rPr lang="de-DE" sz="2000" dirty="0">
                <a:solidFill>
                  <a:schemeClr val="tx1"/>
                </a:solidFill>
              </a:rPr>
              <a:t>Leistungen zur Erreichbarkeit einer Ansprechperson unabhängig von einer konkreten Inanspruchnahme werden erbracht, soweit dies nach den Besonderheiten des Einzelfalles erforderlich ist.</a:t>
            </a:r>
          </a:p>
        </p:txBody>
      </p:sp>
      <p:sp>
        <p:nvSpPr>
          <p:cNvPr id="9" name="Fußzeilenplatzhalter 4">
            <a:extLst>
              <a:ext uri="{FF2B5EF4-FFF2-40B4-BE49-F238E27FC236}">
                <a16:creationId xmlns:a16="http://schemas.microsoft.com/office/drawing/2014/main" id="{EBCF6289-6FC2-4FDE-8470-292D8502F20B}"/>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2" name="Datumsplatzhalter 3">
            <a:extLst>
              <a:ext uri="{FF2B5EF4-FFF2-40B4-BE49-F238E27FC236}">
                <a16:creationId xmlns:a16="http://schemas.microsoft.com/office/drawing/2014/main" id="{4132925A-6F27-4D91-87A1-88D1A78EF7BD}"/>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5" name="Titel 1">
            <a:extLst>
              <a:ext uri="{FF2B5EF4-FFF2-40B4-BE49-F238E27FC236}">
                <a16:creationId xmlns:a16="http://schemas.microsoft.com/office/drawing/2014/main" id="{243A21DE-FDDB-4DA0-A437-C42A62E18C83}"/>
              </a:ext>
            </a:extLst>
          </p:cNvPr>
          <p:cNvSpPr>
            <a:spLocks noGrp="1"/>
          </p:cNvSpPr>
          <p:nvPr>
            <p:ph type="title"/>
          </p:nvPr>
        </p:nvSpPr>
        <p:spPr>
          <a:xfrm>
            <a:off x="711199" y="620689"/>
            <a:ext cx="8280000" cy="533682"/>
          </a:xfrm>
        </p:spPr>
        <p:txBody>
          <a:bodyPr anchor="b"/>
          <a:lstStyle/>
          <a:p>
            <a:r>
              <a:rPr lang="de-DE" sz="2800" dirty="0"/>
              <a:t>Änderungen des Leistungsrechtes</a:t>
            </a:r>
          </a:p>
        </p:txBody>
      </p:sp>
    </p:spTree>
    <p:extLst>
      <p:ext uri="{BB962C8B-B14F-4D97-AF65-F5344CB8AC3E}">
        <p14:creationId xmlns:p14="http://schemas.microsoft.com/office/powerpoint/2010/main" val="135816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2">
                                            <p:txEl>
                                              <p:pRg st="1" end="1"/>
                                            </p:txEl>
                                          </p:spTgt>
                                        </p:tgtEl>
                                        <p:attrNameLst>
                                          <p:attrName>style.color</p:attrName>
                                        </p:attrNameLst>
                                      </p:cBhvr>
                                      <p:to>
                                        <a:srgbClr val="203B8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711200" y="1334002"/>
            <a:ext cx="9729848"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265113" indent="-265113"/>
            <a:r>
              <a:rPr lang="de-DE" dirty="0">
                <a:solidFill>
                  <a:schemeClr val="tx2"/>
                </a:solidFill>
              </a:rPr>
              <a:t>§ 78 SGB IX, Teil 1 (seit 01.01.2018) Assistenzleistungen</a:t>
            </a:r>
          </a:p>
        </p:txBody>
      </p:sp>
      <p:sp>
        <p:nvSpPr>
          <p:cNvPr id="3" name="Rechteck 2"/>
          <p:cNvSpPr/>
          <p:nvPr/>
        </p:nvSpPr>
        <p:spPr>
          <a:xfrm>
            <a:off x="4421884" y="2096462"/>
            <a:ext cx="2772167"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Assistenzleistungen</a:t>
            </a:r>
          </a:p>
        </p:txBody>
      </p:sp>
      <p:cxnSp>
        <p:nvCxnSpPr>
          <p:cNvPr id="17" name="Gerade Verbindung mit Pfeil 16" descr="Pfeil nach links unten"/>
          <p:cNvCxnSpPr>
            <a:stCxn id="3" idx="2"/>
            <a:endCxn id="12" idx="0"/>
          </p:cNvCxnSpPr>
          <p:nvPr/>
        </p:nvCxnSpPr>
        <p:spPr>
          <a:xfrm flipH="1">
            <a:off x="3007526" y="2672526"/>
            <a:ext cx="2800442" cy="47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1711382" y="3149247"/>
            <a:ext cx="2592288" cy="783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Übernahme von Handlungen</a:t>
            </a:r>
          </a:p>
        </p:txBody>
      </p:sp>
      <p:cxnSp>
        <p:nvCxnSpPr>
          <p:cNvPr id="18" name="Gerade Verbindung mit Pfeil 17" descr="Pfeil nach unten"/>
          <p:cNvCxnSpPr>
            <a:cxnSpLocks/>
            <a:stCxn id="3" idx="2"/>
            <a:endCxn id="13" idx="0"/>
          </p:cNvCxnSpPr>
          <p:nvPr/>
        </p:nvCxnSpPr>
        <p:spPr>
          <a:xfrm>
            <a:off x="5807968" y="2672526"/>
            <a:ext cx="0" cy="481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4511824" y="3153877"/>
            <a:ext cx="2592288" cy="783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Begleitung der </a:t>
            </a:r>
            <a:r>
              <a:rPr lang="de-DE" sz="2000" dirty="0" err="1">
                <a:solidFill>
                  <a:schemeClr val="tx1"/>
                </a:solidFill>
              </a:rPr>
              <a:t>lb</a:t>
            </a:r>
            <a:r>
              <a:rPr lang="de-DE" sz="2000" dirty="0">
                <a:solidFill>
                  <a:schemeClr val="tx1"/>
                </a:solidFill>
              </a:rPr>
              <a:t> Personen</a:t>
            </a:r>
          </a:p>
        </p:txBody>
      </p:sp>
      <p:cxnSp>
        <p:nvCxnSpPr>
          <p:cNvPr id="21" name="Gerade Verbindung mit Pfeil 20" descr="Pfeil nach rechts unten"/>
          <p:cNvCxnSpPr>
            <a:cxnSpLocks/>
            <a:stCxn id="3" idx="2"/>
            <a:endCxn id="14" idx="0"/>
          </p:cNvCxnSpPr>
          <p:nvPr/>
        </p:nvCxnSpPr>
        <p:spPr>
          <a:xfrm>
            <a:off x="5807968" y="2672526"/>
            <a:ext cx="2772167" cy="509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7283991" y="3182273"/>
            <a:ext cx="2592288" cy="783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Befähigung</a:t>
            </a:r>
          </a:p>
        </p:txBody>
      </p:sp>
      <p:cxnSp>
        <p:nvCxnSpPr>
          <p:cNvPr id="34" name="Gerade Verbindung mit Pfeil 33" descr="Pfeil nach links unten"/>
          <p:cNvCxnSpPr>
            <a:cxnSpLocks/>
            <a:stCxn id="14" idx="2"/>
            <a:endCxn id="15" idx="0"/>
          </p:cNvCxnSpPr>
          <p:nvPr/>
        </p:nvCxnSpPr>
        <p:spPr>
          <a:xfrm flipH="1">
            <a:off x="7659857" y="3966081"/>
            <a:ext cx="920278" cy="54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6795761" y="4512529"/>
            <a:ext cx="1728192"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Anleitung</a:t>
            </a:r>
          </a:p>
        </p:txBody>
      </p:sp>
      <p:cxnSp>
        <p:nvCxnSpPr>
          <p:cNvPr id="37" name="Gerade Verbindung mit Pfeil 36" descr="Pfeil nach rechts unten"/>
          <p:cNvCxnSpPr>
            <a:cxnSpLocks/>
            <a:stCxn id="14" idx="2"/>
            <a:endCxn id="16" idx="0"/>
          </p:cNvCxnSpPr>
          <p:nvPr/>
        </p:nvCxnSpPr>
        <p:spPr>
          <a:xfrm>
            <a:off x="8580136" y="3966081"/>
            <a:ext cx="996815" cy="54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8712854" y="4512529"/>
            <a:ext cx="1728192"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Übungen</a:t>
            </a:r>
          </a:p>
        </p:txBody>
      </p:sp>
      <p:cxnSp>
        <p:nvCxnSpPr>
          <p:cNvPr id="45" name="Verbinder: gewinkelt 44" descr="gewinkelter Verbindungspfeil"/>
          <p:cNvCxnSpPr>
            <a:cxnSpLocks/>
            <a:stCxn id="3" idx="1"/>
            <a:endCxn id="43" idx="1"/>
          </p:cNvCxnSpPr>
          <p:nvPr/>
        </p:nvCxnSpPr>
        <p:spPr>
          <a:xfrm rot="10800000" flipV="1">
            <a:off x="3111604" y="2384494"/>
            <a:ext cx="1310281" cy="2722738"/>
          </a:xfrm>
          <a:prstGeom prst="bentConnector3">
            <a:avLst>
              <a:gd name="adj1" fmla="val 277222"/>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hteck 42"/>
          <p:cNvSpPr/>
          <p:nvPr/>
        </p:nvSpPr>
        <p:spPr>
          <a:xfrm>
            <a:off x="3111603" y="4715327"/>
            <a:ext cx="2592288" cy="783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Leistungen zur Erreichbarkeit</a:t>
            </a:r>
          </a:p>
        </p:txBody>
      </p:sp>
      <p:sp>
        <p:nvSpPr>
          <p:cNvPr id="19" name="Titel 1">
            <a:extLst>
              <a:ext uri="{FF2B5EF4-FFF2-40B4-BE49-F238E27FC236}">
                <a16:creationId xmlns:a16="http://schemas.microsoft.com/office/drawing/2014/main" id="{13668627-155C-49F8-91F3-76F6C12C95FF}"/>
              </a:ext>
            </a:extLst>
          </p:cNvPr>
          <p:cNvSpPr>
            <a:spLocks noGrp="1"/>
          </p:cNvSpPr>
          <p:nvPr>
            <p:ph type="title"/>
          </p:nvPr>
        </p:nvSpPr>
        <p:spPr>
          <a:xfrm>
            <a:off x="711199" y="651322"/>
            <a:ext cx="8280000" cy="385986"/>
          </a:xfrm>
        </p:spPr>
        <p:txBody>
          <a:bodyPr anchor="ctr"/>
          <a:lstStyle/>
          <a:p>
            <a:r>
              <a:rPr lang="de-DE" sz="2400" b="0" dirty="0"/>
              <a:t>Änderungen des Leistungsrechtes</a:t>
            </a:r>
          </a:p>
        </p:txBody>
      </p:sp>
      <p:sp>
        <p:nvSpPr>
          <p:cNvPr id="24" name="Fußzeilenplatzhalter 4">
            <a:extLst>
              <a:ext uri="{FF2B5EF4-FFF2-40B4-BE49-F238E27FC236}">
                <a16:creationId xmlns:a16="http://schemas.microsoft.com/office/drawing/2014/main" id="{EFAC6E79-1A25-4FAA-82BB-5D81D5FD28AE}"/>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25" name="Datumsplatzhalter 3">
            <a:extLst>
              <a:ext uri="{FF2B5EF4-FFF2-40B4-BE49-F238E27FC236}">
                <a16:creationId xmlns:a16="http://schemas.microsoft.com/office/drawing/2014/main" id="{E67CDF1F-5E3B-402B-AEC7-014E4EAA77CF}"/>
              </a:ext>
            </a:extLst>
          </p:cNvPr>
          <p:cNvSpPr>
            <a:spLocks noGrp="1"/>
          </p:cNvSpPr>
          <p:nvPr>
            <p:ph type="dt" sz="half" idx="10"/>
          </p:nvPr>
        </p:nvSpPr>
        <p:spPr>
          <a:xfrm>
            <a:off x="10202779" y="6259597"/>
            <a:ext cx="1287380" cy="365125"/>
          </a:xfrm>
        </p:spPr>
        <p:txBody>
          <a:bodyPr/>
          <a:lstStyle/>
          <a:p>
            <a:r>
              <a:rPr lang="de-DE" dirty="0"/>
              <a:t> Oktober 2020</a:t>
            </a:r>
          </a:p>
        </p:txBody>
      </p:sp>
    </p:spTree>
    <p:extLst>
      <p:ext uri="{BB962C8B-B14F-4D97-AF65-F5344CB8AC3E}">
        <p14:creationId xmlns:p14="http://schemas.microsoft.com/office/powerpoint/2010/main" val="192451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711200" y="1334002"/>
            <a:ext cx="9729848"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pPr marL="265113" indent="-265113"/>
            <a:r>
              <a:rPr lang="de-DE" dirty="0">
                <a:solidFill>
                  <a:schemeClr val="tx2"/>
                </a:solidFill>
              </a:rPr>
              <a:t>§ 78 SGB IX, Teil 1: Assistenzleistungen</a:t>
            </a:r>
          </a:p>
        </p:txBody>
      </p:sp>
      <p:sp>
        <p:nvSpPr>
          <p:cNvPr id="9" name="Fußzeilenplatzhalter 4">
            <a:extLst>
              <a:ext uri="{FF2B5EF4-FFF2-40B4-BE49-F238E27FC236}">
                <a16:creationId xmlns:a16="http://schemas.microsoft.com/office/drawing/2014/main" id="{EBCF6289-6FC2-4FDE-8470-292D8502F20B}"/>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2" name="Datumsplatzhalter 3">
            <a:extLst>
              <a:ext uri="{FF2B5EF4-FFF2-40B4-BE49-F238E27FC236}">
                <a16:creationId xmlns:a16="http://schemas.microsoft.com/office/drawing/2014/main" id="{4132925A-6F27-4D91-87A1-88D1A78EF7BD}"/>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4" name="Textfeld 13">
            <a:extLst>
              <a:ext uri="{FF2B5EF4-FFF2-40B4-BE49-F238E27FC236}">
                <a16:creationId xmlns:a16="http://schemas.microsoft.com/office/drawing/2014/main" id="{4602A21A-C474-4F97-8ECA-9CDC31ED1DD1}"/>
              </a:ext>
            </a:extLst>
          </p:cNvPr>
          <p:cNvSpPr txBox="1"/>
          <p:nvPr/>
        </p:nvSpPr>
        <p:spPr>
          <a:xfrm>
            <a:off x="711199" y="1963753"/>
            <a:ext cx="10515599" cy="3416320"/>
          </a:xfrm>
          <a:prstGeom prst="rect">
            <a:avLst/>
          </a:prstGeom>
          <a:solidFill>
            <a:schemeClr val="accent1">
              <a:lumMod val="20000"/>
              <a:lumOff val="80000"/>
            </a:schemeClr>
          </a:solidFill>
        </p:spPr>
        <p:txBody>
          <a:bodyPr wrap="square">
            <a:spAutoFit/>
          </a:bodyPr>
          <a:lstStyle/>
          <a:p>
            <a:r>
              <a:rPr lang="de-DE" sz="2400" i="1" dirty="0">
                <a:latin typeface="Arial" panose="020B0604020202020204" pitchFamily="34" charset="0"/>
                <a:cs typeface="Arial" panose="020B0604020202020204" pitchFamily="34" charset="0"/>
              </a:rPr>
              <a:t>„Der Begriff der Assistenz bringt in </a:t>
            </a:r>
            <a:r>
              <a:rPr lang="de-DE" sz="2400" b="1" i="1" dirty="0">
                <a:latin typeface="Arial" panose="020B0604020202020204" pitchFamily="34" charset="0"/>
                <a:cs typeface="Arial" panose="020B0604020202020204" pitchFamily="34" charset="0"/>
              </a:rPr>
              <a:t>Abgrenzung zu förderzentrierten Ansätzen der Betreuung</a:t>
            </a:r>
            <a:r>
              <a:rPr lang="de-DE" sz="2400" i="1" dirty="0">
                <a:latin typeface="Arial" panose="020B0604020202020204" pitchFamily="34" charset="0"/>
                <a:cs typeface="Arial" panose="020B0604020202020204" pitchFamily="34" charset="0"/>
              </a:rPr>
              <a:t>, die </a:t>
            </a:r>
            <a:r>
              <a:rPr lang="de-DE" sz="2400" b="1" i="1" dirty="0">
                <a:latin typeface="Arial" panose="020B0604020202020204" pitchFamily="34" charset="0"/>
                <a:cs typeface="Arial" panose="020B0604020202020204" pitchFamily="34" charset="0"/>
              </a:rPr>
              <a:t>ein Über-/Unterordnungsverhältnis </a:t>
            </a:r>
            <a:r>
              <a:rPr lang="de-DE" sz="2400" i="1" dirty="0">
                <a:latin typeface="Arial" panose="020B0604020202020204" pitchFamily="34" charset="0"/>
                <a:cs typeface="Arial" panose="020B0604020202020204" pitchFamily="34" charset="0"/>
              </a:rPr>
              <a:t>zwischen Leistungserbringern und Leistungsberechtigten bergen, auch </a:t>
            </a:r>
            <a:r>
              <a:rPr lang="de-DE" sz="2400" b="1" i="1" dirty="0">
                <a:latin typeface="Arial" panose="020B0604020202020204" pitchFamily="34" charset="0"/>
                <a:cs typeface="Arial" panose="020B0604020202020204" pitchFamily="34" charset="0"/>
              </a:rPr>
              <a:t>ein verändertes Verständnis von professioneller Hilfe</a:t>
            </a:r>
            <a:r>
              <a:rPr lang="de-DE" sz="2400" i="1" dirty="0">
                <a:latin typeface="Arial" panose="020B0604020202020204" pitchFamily="34" charset="0"/>
                <a:cs typeface="Arial" panose="020B0604020202020204" pitchFamily="34" charset="0"/>
              </a:rPr>
              <a:t> zum Ausdruck. Die Leistungsberechtigten sollen dabei unterstützt werden, ihren Alltag selbstbestimmt zu gestalten. Vor diesem Hintergrund wird konsequenterweise auch die Beziehungsgestaltung zwischen Leistungsberechtigten und Leistungserbringern neu bestimmt“.                        BT-</a:t>
            </a:r>
            <a:r>
              <a:rPr lang="de-DE" sz="2400" i="1" dirty="0" err="1">
                <a:latin typeface="Arial" panose="020B0604020202020204" pitchFamily="34" charset="0"/>
                <a:cs typeface="Arial" panose="020B0604020202020204" pitchFamily="34" charset="0"/>
              </a:rPr>
              <a:t>Drs</a:t>
            </a:r>
            <a:r>
              <a:rPr lang="de-DE" sz="2400" i="1" dirty="0">
                <a:latin typeface="Arial" panose="020B0604020202020204" pitchFamily="34" charset="0"/>
                <a:cs typeface="Arial" panose="020B0604020202020204" pitchFamily="34" charset="0"/>
              </a:rPr>
              <a:t>. 18/9522, Seite 261 </a:t>
            </a:r>
          </a:p>
        </p:txBody>
      </p:sp>
      <p:sp>
        <p:nvSpPr>
          <p:cNvPr id="10" name="Titel 1">
            <a:extLst>
              <a:ext uri="{FF2B5EF4-FFF2-40B4-BE49-F238E27FC236}">
                <a16:creationId xmlns:a16="http://schemas.microsoft.com/office/drawing/2014/main" id="{7AC79FA3-F9FE-41A3-8BCD-DC18772E9755}"/>
              </a:ext>
            </a:extLst>
          </p:cNvPr>
          <p:cNvSpPr>
            <a:spLocks noGrp="1"/>
          </p:cNvSpPr>
          <p:nvPr>
            <p:ph type="title"/>
          </p:nvPr>
        </p:nvSpPr>
        <p:spPr>
          <a:xfrm>
            <a:off x="711199" y="620689"/>
            <a:ext cx="8280000" cy="533682"/>
          </a:xfrm>
        </p:spPr>
        <p:txBody>
          <a:bodyPr anchor="b"/>
          <a:lstStyle/>
          <a:p>
            <a:r>
              <a:rPr lang="de-DE" sz="2800" dirty="0"/>
              <a:t>Änderungen des Leistungsrechtes</a:t>
            </a:r>
          </a:p>
        </p:txBody>
      </p:sp>
    </p:spTree>
    <p:extLst>
      <p:ext uri="{BB962C8B-B14F-4D97-AF65-F5344CB8AC3E}">
        <p14:creationId xmlns:p14="http://schemas.microsoft.com/office/powerpoint/2010/main" val="503331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graphicFrame>
        <p:nvGraphicFramePr>
          <p:cNvPr id="2" name="Tabelle 4">
            <a:extLst>
              <a:ext uri="{FF2B5EF4-FFF2-40B4-BE49-F238E27FC236}">
                <a16:creationId xmlns:a16="http://schemas.microsoft.com/office/drawing/2014/main" id="{796042C7-8FE4-46CB-88AB-5E86DB6B897F}"/>
              </a:ext>
            </a:extLst>
          </p:cNvPr>
          <p:cNvGraphicFramePr>
            <a:graphicFrameLocks noGrp="1"/>
          </p:cNvGraphicFramePr>
          <p:nvPr>
            <p:extLst>
              <p:ext uri="{D42A27DB-BD31-4B8C-83A1-F6EECF244321}">
                <p14:modId xmlns:p14="http://schemas.microsoft.com/office/powerpoint/2010/main" val="249584513"/>
              </p:ext>
            </p:extLst>
          </p:nvPr>
        </p:nvGraphicFramePr>
        <p:xfrm>
          <a:off x="703391" y="1589721"/>
          <a:ext cx="10785218" cy="3678557"/>
        </p:xfrm>
        <a:graphic>
          <a:graphicData uri="http://schemas.openxmlformats.org/drawingml/2006/table">
            <a:tbl>
              <a:tblPr firstRow="1" bandRow="1">
                <a:tableStyleId>{5C22544A-7EE6-4342-B048-85BDC9FD1C3A}</a:tableStyleId>
              </a:tblPr>
              <a:tblGrid>
                <a:gridCol w="10785218">
                  <a:extLst>
                    <a:ext uri="{9D8B030D-6E8A-4147-A177-3AD203B41FA5}">
                      <a16:colId xmlns:a16="http://schemas.microsoft.com/office/drawing/2014/main" val="3077041939"/>
                    </a:ext>
                  </a:extLst>
                </a:gridCol>
              </a:tblGrid>
              <a:tr h="630557">
                <a:tc>
                  <a:txBody>
                    <a:bodyPr/>
                    <a:lstStyle/>
                    <a:p>
                      <a:r>
                        <a:rPr lang="de-DE" sz="2800" dirty="0">
                          <a:solidFill>
                            <a:schemeClr val="tx1"/>
                          </a:solidFill>
                        </a:rPr>
                        <a:t>Themen</a:t>
                      </a:r>
                    </a:p>
                  </a:txBody>
                  <a:tcPr/>
                </a:tc>
                <a:extLst>
                  <a:ext uri="{0D108BD9-81ED-4DB2-BD59-A6C34878D82A}">
                    <a16:rowId xmlns:a16="http://schemas.microsoft.com/office/drawing/2014/main" val="2561107683"/>
                  </a:ext>
                </a:extLst>
              </a:tr>
              <a:tr h="862379">
                <a:tc>
                  <a:txBody>
                    <a:bodyPr/>
                    <a:lstStyle/>
                    <a:p>
                      <a:pPr marL="457200" indent="-457200" algn="l" defTabSz="685800" rtl="0" eaLnBrk="1" latinLnBrk="0" hangingPunct="1">
                        <a:spcBef>
                          <a:spcPts val="600"/>
                        </a:spcBef>
                        <a:spcAft>
                          <a:spcPts val="600"/>
                        </a:spcAft>
                        <a:buFont typeface="+mj-lt"/>
                        <a:buAutoNum type="arabicPeriod"/>
                      </a:pPr>
                      <a:r>
                        <a:rPr lang="de-DE" sz="2400" kern="1200" dirty="0">
                          <a:solidFill>
                            <a:schemeClr val="dk1"/>
                          </a:solidFill>
                          <a:latin typeface="+mn-lt"/>
                          <a:ea typeface="+mn-ea"/>
                          <a:cs typeface="+mn-cs"/>
                        </a:rPr>
                        <a:t>Neue  Rolle des Leistungsanbieters ?</a:t>
                      </a:r>
                    </a:p>
                    <a:p>
                      <a:pPr marL="457200" indent="-457200" algn="l" defTabSz="685800" rtl="0" eaLnBrk="1" latinLnBrk="0" hangingPunct="1">
                        <a:spcBef>
                          <a:spcPts val="600"/>
                        </a:spcBef>
                        <a:spcAft>
                          <a:spcPts val="600"/>
                        </a:spcAft>
                        <a:buFont typeface="+mj-lt"/>
                        <a:buAutoNum type="arabicPeriod"/>
                      </a:pPr>
                      <a:r>
                        <a:rPr lang="de-DE" sz="2400" kern="1200" dirty="0">
                          <a:solidFill>
                            <a:schemeClr val="dk1"/>
                          </a:solidFill>
                          <a:latin typeface="+mn-lt"/>
                          <a:ea typeface="+mn-ea"/>
                          <a:cs typeface="+mn-cs"/>
                        </a:rPr>
                        <a:t>Änderungen der Stellung der leistungsberechtigten Person</a:t>
                      </a:r>
                    </a:p>
                    <a:p>
                      <a:pPr marL="457200" indent="-457200" algn="l" defTabSz="685800" rtl="0" eaLnBrk="1" latinLnBrk="0" hangingPunct="1">
                        <a:spcBef>
                          <a:spcPts val="600"/>
                        </a:spcBef>
                        <a:spcAft>
                          <a:spcPts val="600"/>
                        </a:spcAft>
                        <a:buFont typeface="+mj-lt"/>
                        <a:buAutoNum type="arabicPeriod"/>
                      </a:pPr>
                      <a:r>
                        <a:rPr lang="de-DE" sz="2400" kern="1200" dirty="0">
                          <a:solidFill>
                            <a:schemeClr val="dk1"/>
                          </a:solidFill>
                          <a:latin typeface="+mn-lt"/>
                          <a:ea typeface="+mn-ea"/>
                          <a:cs typeface="+mn-cs"/>
                        </a:rPr>
                        <a:t>Änderungen des Leistungsrechtes</a:t>
                      </a:r>
                    </a:p>
                    <a:p>
                      <a:pPr marL="685800" lvl="1" indent="-342900" algn="l" defTabSz="685800" rtl="0" eaLnBrk="1" latinLnBrk="0" hangingPunct="1">
                        <a:spcBef>
                          <a:spcPts val="600"/>
                        </a:spcBef>
                        <a:spcAft>
                          <a:spcPts val="600"/>
                        </a:spcAft>
                        <a:buFont typeface="Wingdings" panose="05000000000000000000" pitchFamily="2" charset="2"/>
                        <a:buChar char="à"/>
                      </a:pPr>
                      <a:r>
                        <a:rPr lang="de-DE" sz="2400" kern="1200" dirty="0">
                          <a:solidFill>
                            <a:schemeClr val="dk1"/>
                          </a:solidFill>
                          <a:latin typeface="+mn-lt"/>
                          <a:ea typeface="+mn-ea"/>
                          <a:cs typeface="+mn-cs"/>
                          <a:sym typeface="Wingdings" panose="05000000000000000000" pitchFamily="2" charset="2"/>
                        </a:rPr>
                        <a:t>Trennung von Fachleistungen und existenzsichernden Leistungen</a:t>
                      </a:r>
                    </a:p>
                    <a:p>
                      <a:pPr marL="685800" lvl="1" indent="-342900" algn="l" defTabSz="685800" rtl="0" eaLnBrk="1" latinLnBrk="0" hangingPunct="1">
                        <a:spcBef>
                          <a:spcPts val="600"/>
                        </a:spcBef>
                        <a:spcAft>
                          <a:spcPts val="600"/>
                        </a:spcAft>
                        <a:buFont typeface="Wingdings" panose="05000000000000000000" pitchFamily="2" charset="2"/>
                        <a:buChar char="à"/>
                      </a:pPr>
                      <a:r>
                        <a:rPr lang="de-DE" sz="2400" kern="1200" dirty="0">
                          <a:solidFill>
                            <a:schemeClr val="dk1"/>
                          </a:solidFill>
                          <a:latin typeface="+mn-lt"/>
                          <a:ea typeface="+mn-ea"/>
                          <a:cs typeface="+mn-cs"/>
                          <a:sym typeface="Wingdings" panose="05000000000000000000" pitchFamily="2" charset="2"/>
                        </a:rPr>
                        <a:t>Assistenzleistungen</a:t>
                      </a:r>
                    </a:p>
                    <a:p>
                      <a:pPr marL="457200" lvl="1" indent="-457200" algn="l" defTabSz="685800" rtl="0" eaLnBrk="1" latinLnBrk="0" hangingPunct="1">
                        <a:spcBef>
                          <a:spcPts val="600"/>
                        </a:spcBef>
                        <a:spcAft>
                          <a:spcPts val="600"/>
                        </a:spcAft>
                        <a:buFont typeface="+mj-lt"/>
                        <a:buAutoNum type="arabicPeriod" startAt="4"/>
                      </a:pPr>
                      <a:r>
                        <a:rPr lang="de-DE" sz="2400" kern="1200" dirty="0">
                          <a:solidFill>
                            <a:schemeClr val="dk1"/>
                          </a:solidFill>
                          <a:latin typeface="+mn-lt"/>
                          <a:ea typeface="+mn-ea"/>
                          <a:cs typeface="+mn-cs"/>
                          <a:sym typeface="Wingdings" panose="05000000000000000000" pitchFamily="2" charset="2"/>
                        </a:rPr>
                        <a:t>Fazit</a:t>
                      </a:r>
                    </a:p>
                  </a:txBody>
                  <a:tcPr/>
                </a:tc>
                <a:extLst>
                  <a:ext uri="{0D108BD9-81ED-4DB2-BD59-A6C34878D82A}">
                    <a16:rowId xmlns:a16="http://schemas.microsoft.com/office/drawing/2014/main" val="3486010024"/>
                  </a:ext>
                </a:extLst>
              </a:tr>
            </a:tbl>
          </a:graphicData>
        </a:graphic>
      </p:graphicFrame>
      <p:sp>
        <p:nvSpPr>
          <p:cNvPr id="8" name="Datumsplatzhalter 3">
            <a:extLst>
              <a:ext uri="{FF2B5EF4-FFF2-40B4-BE49-F238E27FC236}">
                <a16:creationId xmlns:a16="http://schemas.microsoft.com/office/drawing/2014/main" id="{C53134B4-64BC-4BCD-BC8B-822496550CEC}"/>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6" name="Titel 1">
            <a:extLst>
              <a:ext uri="{FF2B5EF4-FFF2-40B4-BE49-F238E27FC236}">
                <a16:creationId xmlns:a16="http://schemas.microsoft.com/office/drawing/2014/main" id="{72ECF2B9-D89D-4C14-8201-53B643EB6821}"/>
              </a:ext>
            </a:extLst>
          </p:cNvPr>
          <p:cNvSpPr>
            <a:spLocks noGrp="1"/>
          </p:cNvSpPr>
          <p:nvPr>
            <p:ph type="title"/>
          </p:nvPr>
        </p:nvSpPr>
        <p:spPr>
          <a:xfrm>
            <a:off x="711199" y="620689"/>
            <a:ext cx="8280000" cy="533682"/>
          </a:xfrm>
        </p:spPr>
        <p:txBody>
          <a:bodyPr anchor="b"/>
          <a:lstStyle/>
          <a:p>
            <a:r>
              <a:rPr lang="de-DE" sz="2800" dirty="0"/>
              <a:t>Inhalte und Aufbau</a:t>
            </a:r>
          </a:p>
        </p:txBody>
      </p:sp>
    </p:spTree>
    <p:extLst>
      <p:ext uri="{BB962C8B-B14F-4D97-AF65-F5344CB8AC3E}">
        <p14:creationId xmlns:p14="http://schemas.microsoft.com/office/powerpoint/2010/main" val="1645884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ver des Buches: Konrad: Die Assistenzleistung, Psychiatrieverlag">
            <a:extLst>
              <a:ext uri="{FF2B5EF4-FFF2-40B4-BE49-F238E27FC236}">
                <a16:creationId xmlns:a16="http://schemas.microsoft.com/office/drawing/2014/main" id="{0F48AE5D-08EF-4BA3-A13A-A967B1057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35845"/>
            <a:ext cx="2758992" cy="430438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over des Buches: Rosemann, Konrad: Selbstbestimmtes Wohnen kompakt. Psychiatrieverlag">
            <a:extLst>
              <a:ext uri="{FF2B5EF4-FFF2-40B4-BE49-F238E27FC236}">
                <a16:creationId xmlns:a16="http://schemas.microsoft.com/office/drawing/2014/main" id="{A701B083-1F69-4B80-9EE6-CE4623B88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167" y="1535845"/>
            <a:ext cx="2999256" cy="436402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Faksimilie der Broschüre: Persönliche Assistenz der Deutschen Heilpädagogischen Gesellschaft 2002">
            <a:extLst>
              <a:ext uri="{FF2B5EF4-FFF2-40B4-BE49-F238E27FC236}">
                <a16:creationId xmlns:a16="http://schemas.microsoft.com/office/drawing/2014/main" id="{FAF95EA2-126F-4731-984A-579FB67A0222}"/>
              </a:ext>
            </a:extLst>
          </p:cNvPr>
          <p:cNvPicPr>
            <a:picLocks noChangeAspect="1"/>
          </p:cNvPicPr>
          <p:nvPr/>
        </p:nvPicPr>
        <p:blipFill>
          <a:blip r:embed="rId5"/>
          <a:stretch>
            <a:fillRect/>
          </a:stretch>
        </p:blipFill>
        <p:spPr>
          <a:xfrm>
            <a:off x="7935188" y="1668543"/>
            <a:ext cx="3077282" cy="42313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Fußzeilenplatzhalter 4">
            <a:extLst>
              <a:ext uri="{FF2B5EF4-FFF2-40B4-BE49-F238E27FC236}">
                <a16:creationId xmlns:a16="http://schemas.microsoft.com/office/drawing/2014/main" id="{3842610E-2610-47EB-92A1-32533AB30648}"/>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7" name="Datumsplatzhalter 3">
            <a:extLst>
              <a:ext uri="{FF2B5EF4-FFF2-40B4-BE49-F238E27FC236}">
                <a16:creationId xmlns:a16="http://schemas.microsoft.com/office/drawing/2014/main" id="{E78DFF6D-35DA-464D-993B-442D5EF48737}"/>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1" name="Titel 1">
            <a:extLst>
              <a:ext uri="{FF2B5EF4-FFF2-40B4-BE49-F238E27FC236}">
                <a16:creationId xmlns:a16="http://schemas.microsoft.com/office/drawing/2014/main" id="{4E5F7E70-D4DB-454E-835E-D348DC893132}"/>
              </a:ext>
            </a:extLst>
          </p:cNvPr>
          <p:cNvSpPr>
            <a:spLocks noGrp="1"/>
          </p:cNvSpPr>
          <p:nvPr>
            <p:ph type="title"/>
          </p:nvPr>
        </p:nvSpPr>
        <p:spPr>
          <a:xfrm>
            <a:off x="711199" y="620689"/>
            <a:ext cx="8280000" cy="533682"/>
          </a:xfrm>
        </p:spPr>
        <p:txBody>
          <a:bodyPr anchor="b"/>
          <a:lstStyle/>
          <a:p>
            <a:r>
              <a:rPr lang="de-DE" sz="2800" dirty="0"/>
              <a:t>Änderungen des Leistungsrechtes</a:t>
            </a:r>
          </a:p>
        </p:txBody>
      </p:sp>
    </p:spTree>
    <p:extLst>
      <p:ext uri="{BB962C8B-B14F-4D97-AF65-F5344CB8AC3E}">
        <p14:creationId xmlns:p14="http://schemas.microsoft.com/office/powerpoint/2010/main" val="1663027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EE2AA847-3464-4494-92DE-F45D535349E8}"/>
              </a:ext>
            </a:extLst>
          </p:cNvPr>
          <p:cNvSpPr txBox="1">
            <a:spLocks/>
          </p:cNvSpPr>
          <p:nvPr/>
        </p:nvSpPr>
        <p:spPr>
          <a:xfrm>
            <a:off x="711200" y="1191910"/>
            <a:ext cx="10778959"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r>
              <a:rPr lang="de-DE" sz="2400" dirty="0">
                <a:solidFill>
                  <a:schemeClr val="tx2"/>
                </a:solidFill>
              </a:rPr>
              <a:t>Exkurs: Trennung der existenzsichernden Leistungen von den Fachleistungen</a:t>
            </a:r>
          </a:p>
        </p:txBody>
      </p:sp>
      <p:pic>
        <p:nvPicPr>
          <p:cNvPr id="8" name="Grafik 7" descr="zu sehen ist ein kleines Haus.">
            <a:extLst>
              <a:ext uri="{FF2B5EF4-FFF2-40B4-BE49-F238E27FC236}">
                <a16:creationId xmlns:a16="http://schemas.microsoft.com/office/drawing/2014/main" id="{532668A3-23EB-4048-ABE2-FC6ECB38ABE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1344" y="3745765"/>
            <a:ext cx="2957286" cy="1944216"/>
          </a:xfrm>
          <a:prstGeom prst="rect">
            <a:avLst/>
          </a:prstGeom>
        </p:spPr>
      </p:pic>
      <p:graphicFrame>
        <p:nvGraphicFramePr>
          <p:cNvPr id="12" name="Tabelle 11">
            <a:extLst>
              <a:ext uri="{FF2B5EF4-FFF2-40B4-BE49-F238E27FC236}">
                <a16:creationId xmlns:a16="http://schemas.microsoft.com/office/drawing/2014/main" id="{EE0DA834-76DB-4108-9F90-6C2F6FB5F4FB}"/>
              </a:ext>
            </a:extLst>
          </p:cNvPr>
          <p:cNvGraphicFramePr>
            <a:graphicFrameLocks noGrp="1"/>
          </p:cNvGraphicFramePr>
          <p:nvPr>
            <p:extLst>
              <p:ext uri="{D42A27DB-BD31-4B8C-83A1-F6EECF244321}">
                <p14:modId xmlns:p14="http://schemas.microsoft.com/office/powerpoint/2010/main" val="1468587807"/>
              </p:ext>
            </p:extLst>
          </p:nvPr>
        </p:nvGraphicFramePr>
        <p:xfrm>
          <a:off x="2999656" y="1774740"/>
          <a:ext cx="8490503" cy="3798623"/>
        </p:xfrm>
        <a:graphic>
          <a:graphicData uri="http://schemas.openxmlformats.org/drawingml/2006/table">
            <a:tbl>
              <a:tblPr firstRow="1" firstCol="1" bandRow="1">
                <a:tableStyleId>{5C22544A-7EE6-4342-B048-85BDC9FD1C3A}</a:tableStyleId>
              </a:tblPr>
              <a:tblGrid>
                <a:gridCol w="8490503">
                  <a:extLst>
                    <a:ext uri="{9D8B030D-6E8A-4147-A177-3AD203B41FA5}">
                      <a16:colId xmlns:a16="http://schemas.microsoft.com/office/drawing/2014/main" val="4098757663"/>
                    </a:ext>
                  </a:extLst>
                </a:gridCol>
              </a:tblGrid>
              <a:tr h="374815">
                <a:tc>
                  <a:txBody>
                    <a:bodyPr/>
                    <a:lstStyle/>
                    <a:p>
                      <a:pPr marL="285750" indent="-285750">
                        <a:lnSpc>
                          <a:spcPct val="115000"/>
                        </a:lnSpc>
                        <a:spcBef>
                          <a:spcPts val="300"/>
                        </a:spcBef>
                        <a:spcAft>
                          <a:spcPts val="300"/>
                        </a:spcAft>
                        <a:buFont typeface="Symbol" panose="05050102010706020507" pitchFamily="18" charset="2"/>
                        <a:buChar char="-"/>
                      </a:pPr>
                      <a:r>
                        <a:rPr lang="de-DE" sz="1800" b="1" dirty="0">
                          <a:solidFill>
                            <a:schemeClr val="tx1"/>
                          </a:solidFill>
                          <a:effectLst/>
                        </a:rPr>
                        <a:t>Wohnen allein in eigener Wohnung: (</a:t>
                      </a:r>
                      <a:r>
                        <a:rPr lang="de-DE" sz="1800" b="0" dirty="0">
                          <a:solidFill>
                            <a:schemeClr val="tx1"/>
                          </a:solidFill>
                          <a:effectLst/>
                        </a:rPr>
                        <a:t>42a Abs. 1 SGB XII)</a:t>
                      </a:r>
                      <a:endParaRPr lang="de-DE"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789450"/>
                  </a:ext>
                </a:extLst>
              </a:tr>
              <a:tr h="776211">
                <a:tc>
                  <a:txBody>
                    <a:bodyPr/>
                    <a:lstStyle/>
                    <a:p>
                      <a:pPr marL="285750" indent="-285750">
                        <a:lnSpc>
                          <a:spcPct val="115000"/>
                        </a:lnSpc>
                        <a:spcBef>
                          <a:spcPts val="300"/>
                        </a:spcBef>
                        <a:spcAft>
                          <a:spcPts val="300"/>
                        </a:spcAft>
                        <a:buFont typeface="Symbol" panose="05050102010706020507" pitchFamily="18" charset="2"/>
                        <a:buChar char="-"/>
                      </a:pPr>
                      <a:r>
                        <a:rPr lang="de-DE" sz="1800" b="1" dirty="0">
                          <a:solidFill>
                            <a:schemeClr val="tx1"/>
                          </a:solidFill>
                          <a:effectLst/>
                        </a:rPr>
                        <a:t>Wohnen zusammen mit Eltern, volljährigen Geschwistern, volljährigem Kind in einer Wohnung </a:t>
                      </a:r>
                      <a:r>
                        <a:rPr lang="de-DE" sz="1800" b="0" dirty="0">
                          <a:solidFill>
                            <a:schemeClr val="tx1"/>
                          </a:solidFill>
                          <a:effectLst/>
                        </a:rPr>
                        <a:t>(Mehrpersonenhaushalt) (42a Abs. 2, Satz 1 Nr. 1 SGB XII) </a:t>
                      </a:r>
                      <a:endParaRPr lang="de-DE"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733145"/>
                  </a:ext>
                </a:extLst>
              </a:tr>
              <a:tr h="776211">
                <a:tc>
                  <a:txBody>
                    <a:bodyPr/>
                    <a:lstStyle/>
                    <a:p>
                      <a:pPr marL="285750" indent="-285750">
                        <a:lnSpc>
                          <a:spcPct val="115000"/>
                        </a:lnSpc>
                        <a:spcBef>
                          <a:spcPts val="300"/>
                        </a:spcBef>
                        <a:spcAft>
                          <a:spcPts val="300"/>
                        </a:spcAft>
                        <a:buFont typeface="Symbol" panose="05050102010706020507" pitchFamily="18" charset="2"/>
                        <a:buChar char="-"/>
                      </a:pPr>
                      <a:r>
                        <a:rPr lang="de-DE" sz="1800" b="1" dirty="0">
                          <a:solidFill>
                            <a:schemeClr val="tx1"/>
                          </a:solidFill>
                          <a:effectLst/>
                        </a:rPr>
                        <a:t>Wohnen zusammen mit anderen in einer Wohnung, Wohngemeinschaft) </a:t>
                      </a:r>
                      <a:r>
                        <a:rPr lang="de-DE" sz="1800" b="0" dirty="0">
                          <a:solidFill>
                            <a:schemeClr val="tx1"/>
                          </a:solidFill>
                          <a:effectLst/>
                        </a:rPr>
                        <a:t>(§ 42a Abs. 2, Satz 1 Nr. 1 SGB XII)</a:t>
                      </a:r>
                      <a:endParaRPr lang="de-DE"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996334"/>
                  </a:ext>
                </a:extLst>
              </a:tr>
              <a:tr h="1095175">
                <a:tc>
                  <a:txBody>
                    <a:bodyPr/>
                    <a:lstStyle/>
                    <a:p>
                      <a:pPr marL="285750" indent="-285750">
                        <a:lnSpc>
                          <a:spcPct val="115000"/>
                        </a:lnSpc>
                        <a:spcBef>
                          <a:spcPts val="300"/>
                        </a:spcBef>
                        <a:spcAft>
                          <a:spcPts val="300"/>
                        </a:spcAft>
                        <a:buFont typeface="Symbol" panose="05050102010706020507" pitchFamily="18" charset="2"/>
                        <a:buChar char="-"/>
                      </a:pPr>
                      <a:r>
                        <a:rPr lang="de-DE" sz="1800" b="1" dirty="0">
                          <a:solidFill>
                            <a:schemeClr val="tx1"/>
                          </a:solidFill>
                          <a:effectLst/>
                        </a:rPr>
                        <a:t>Wohnen allein oder zu zweit in einem persönlichen Wohnraum mit zusätzlichen Räumlichkeiten zur gemeinschaftlichen Nutzung</a:t>
                      </a:r>
                      <a:r>
                        <a:rPr lang="de-DE" sz="1800" b="0" dirty="0">
                          <a:solidFill>
                            <a:schemeClr val="tx1"/>
                          </a:solidFill>
                          <a:effectLst/>
                        </a:rPr>
                        <a:t>, </a:t>
                      </a:r>
                      <a:r>
                        <a:rPr lang="de-DE" sz="1800" b="1" dirty="0">
                          <a:solidFill>
                            <a:schemeClr val="tx1"/>
                          </a:solidFill>
                          <a:effectLst/>
                        </a:rPr>
                        <a:t>weil Leistungen der Eingliederungshilfe erbracht werden </a:t>
                      </a:r>
                      <a:r>
                        <a:rPr lang="de-DE" sz="1800" b="0" dirty="0">
                          <a:solidFill>
                            <a:schemeClr val="tx1"/>
                          </a:solidFill>
                          <a:effectLst/>
                        </a:rPr>
                        <a:t>(§ 42a Abs. 2, Satz 1 Nr. 2 SGB XII)</a:t>
                      </a:r>
                      <a:endParaRPr lang="de-DE"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1613998"/>
                  </a:ext>
                </a:extLst>
              </a:tr>
              <a:tr h="776211">
                <a:tc>
                  <a:txBody>
                    <a:bodyPr/>
                    <a:lstStyle/>
                    <a:p>
                      <a:pPr marL="285750" indent="-285750">
                        <a:lnSpc>
                          <a:spcPct val="115000"/>
                        </a:lnSpc>
                        <a:spcBef>
                          <a:spcPts val="300"/>
                        </a:spcBef>
                        <a:spcAft>
                          <a:spcPts val="300"/>
                        </a:spcAft>
                        <a:buFont typeface="Symbol" panose="05050102010706020507" pitchFamily="18" charset="2"/>
                        <a:buChar char="-"/>
                      </a:pPr>
                      <a:r>
                        <a:rPr lang="de-DE" sz="1800" b="1" dirty="0">
                          <a:solidFill>
                            <a:schemeClr val="tx1"/>
                          </a:solidFill>
                          <a:effectLst/>
                        </a:rPr>
                        <a:t>Wohnen allein oder zusammen mit anderen in einer sonstigen Unterkunft </a:t>
                      </a:r>
                      <a:r>
                        <a:rPr lang="de-DE" sz="1800" b="0" dirty="0">
                          <a:solidFill>
                            <a:schemeClr val="tx1"/>
                          </a:solidFill>
                          <a:effectLst/>
                        </a:rPr>
                        <a:t>(§ 42a Abs. 2, Satz 1 Nr. 3 SGB XII)</a:t>
                      </a:r>
                      <a:endParaRPr lang="de-DE"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1843515"/>
                  </a:ext>
                </a:extLst>
              </a:tr>
            </a:tbl>
          </a:graphicData>
        </a:graphic>
      </p:graphicFrame>
      <p:sp>
        <p:nvSpPr>
          <p:cNvPr id="13" name="Fußzeilenplatzhalter 4">
            <a:extLst>
              <a:ext uri="{FF2B5EF4-FFF2-40B4-BE49-F238E27FC236}">
                <a16:creationId xmlns:a16="http://schemas.microsoft.com/office/drawing/2014/main" id="{3F43D2F9-C2BD-4E06-A3AC-8FE0C2E3AB64}"/>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4" name="Datumsplatzhalter 3">
            <a:extLst>
              <a:ext uri="{FF2B5EF4-FFF2-40B4-BE49-F238E27FC236}">
                <a16:creationId xmlns:a16="http://schemas.microsoft.com/office/drawing/2014/main" id="{D1751E5B-16DC-48E5-9EA3-F025BEA245D3}"/>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5" name="Titel 1">
            <a:extLst>
              <a:ext uri="{FF2B5EF4-FFF2-40B4-BE49-F238E27FC236}">
                <a16:creationId xmlns:a16="http://schemas.microsoft.com/office/drawing/2014/main" id="{012BC566-70AB-4043-81E4-59D4DBD211C5}"/>
              </a:ext>
            </a:extLst>
          </p:cNvPr>
          <p:cNvSpPr>
            <a:spLocks noGrp="1"/>
          </p:cNvSpPr>
          <p:nvPr>
            <p:ph type="title"/>
          </p:nvPr>
        </p:nvSpPr>
        <p:spPr>
          <a:xfrm>
            <a:off x="711199" y="651322"/>
            <a:ext cx="8280000" cy="385986"/>
          </a:xfrm>
        </p:spPr>
        <p:txBody>
          <a:bodyPr anchor="ctr"/>
          <a:lstStyle/>
          <a:p>
            <a:r>
              <a:rPr lang="de-DE" sz="2400" b="0" dirty="0"/>
              <a:t>Änderungen des Leistungsrechtes</a:t>
            </a:r>
          </a:p>
        </p:txBody>
      </p:sp>
    </p:spTree>
    <p:extLst>
      <p:ext uri="{BB962C8B-B14F-4D97-AF65-F5344CB8AC3E}">
        <p14:creationId xmlns:p14="http://schemas.microsoft.com/office/powerpoint/2010/main" val="1259149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3">
            <a:extLst>
              <a:ext uri="{FF2B5EF4-FFF2-40B4-BE49-F238E27FC236}">
                <a16:creationId xmlns:a16="http://schemas.microsoft.com/office/drawing/2014/main" id="{A78F191F-1170-4CAF-9030-AE99ACAA6256}"/>
              </a:ext>
            </a:extLst>
          </p:cNvPr>
          <p:cNvSpPr>
            <a:spLocks noGrp="1"/>
          </p:cNvSpPr>
          <p:nvPr>
            <p:ph type="dt" sz="half" idx="10"/>
          </p:nvPr>
        </p:nvSpPr>
        <p:spPr>
          <a:xfrm>
            <a:off x="10202779" y="6259597"/>
            <a:ext cx="1287380" cy="365125"/>
          </a:xfrm>
        </p:spPr>
        <p:txBody>
          <a:bodyPr/>
          <a:lstStyle/>
          <a:p>
            <a:r>
              <a:rPr lang="de-DE" dirty="0"/>
              <a:t>Oktober 2020</a:t>
            </a:r>
          </a:p>
        </p:txBody>
      </p:sp>
      <p:sp>
        <p:nvSpPr>
          <p:cNvPr id="9" name="Titel 1">
            <a:extLst>
              <a:ext uri="{FF2B5EF4-FFF2-40B4-BE49-F238E27FC236}">
                <a16:creationId xmlns:a16="http://schemas.microsoft.com/office/drawing/2014/main" id="{EE2AA847-3464-4494-92DE-F45D535349E8}"/>
              </a:ext>
            </a:extLst>
          </p:cNvPr>
          <p:cNvSpPr txBox="1">
            <a:spLocks/>
          </p:cNvSpPr>
          <p:nvPr/>
        </p:nvSpPr>
        <p:spPr>
          <a:xfrm>
            <a:off x="711200" y="1191910"/>
            <a:ext cx="10778959" cy="58283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cap="small" baseline="0">
                <a:solidFill>
                  <a:schemeClr val="tx1">
                    <a:lumMod val="50000"/>
                    <a:lumOff val="50000"/>
                  </a:schemeClr>
                </a:solidFill>
                <a:latin typeface="+mj-lt"/>
                <a:ea typeface="+mj-ea"/>
                <a:cs typeface="+mj-cs"/>
              </a:defRPr>
            </a:lvl1pPr>
          </a:lstStyle>
          <a:p>
            <a:r>
              <a:rPr lang="de-DE" sz="2400" dirty="0">
                <a:solidFill>
                  <a:schemeClr val="tx2"/>
                </a:solidFill>
              </a:rPr>
              <a:t>Exkurs: Trennung der existenzsichernden Leistungen von den Fachleistungen</a:t>
            </a:r>
          </a:p>
        </p:txBody>
      </p:sp>
      <p:pic>
        <p:nvPicPr>
          <p:cNvPr id="8" name="Grafik 7" descr="zu sehen ist ein Haus">
            <a:extLst>
              <a:ext uri="{FF2B5EF4-FFF2-40B4-BE49-F238E27FC236}">
                <a16:creationId xmlns:a16="http://schemas.microsoft.com/office/drawing/2014/main" id="{532668A3-23EB-4048-ABE2-FC6ECB38ABE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0744" y="908720"/>
            <a:ext cx="8280000" cy="5812597"/>
          </a:xfrm>
          <a:prstGeom prst="rect">
            <a:avLst/>
          </a:prstGeom>
        </p:spPr>
      </p:pic>
      <p:sp>
        <p:nvSpPr>
          <p:cNvPr id="2" name="Textfeld 1">
            <a:extLst>
              <a:ext uri="{FF2B5EF4-FFF2-40B4-BE49-F238E27FC236}">
                <a16:creationId xmlns:a16="http://schemas.microsoft.com/office/drawing/2014/main" id="{A5BA57D8-3044-4FC9-BC8A-1D02BC22C6A2}"/>
              </a:ext>
            </a:extLst>
          </p:cNvPr>
          <p:cNvSpPr txBox="1"/>
          <p:nvPr/>
        </p:nvSpPr>
        <p:spPr>
          <a:xfrm>
            <a:off x="1705524" y="3310027"/>
            <a:ext cx="4330936" cy="1107996"/>
          </a:xfrm>
          <a:prstGeom prst="rect">
            <a:avLst/>
          </a:prstGeom>
          <a:noFill/>
        </p:spPr>
        <p:txBody>
          <a:bodyPr wrap="square" rtlCol="0">
            <a:spAutoFit/>
          </a:bodyPr>
          <a:lstStyle/>
          <a:p>
            <a:pPr marL="273050" indent="-273050"/>
            <a:r>
              <a:rPr lang="de-DE" sz="1600" dirty="0"/>
              <a:t> </a:t>
            </a:r>
            <a:r>
              <a:rPr lang="de-DE" sz="1600" dirty="0">
                <a:sym typeface="Wingdings" panose="05000000000000000000" pitchFamily="2" charset="2"/>
              </a:rPr>
              <a:t> </a:t>
            </a:r>
            <a:r>
              <a:rPr lang="de-DE" sz="1600" dirty="0"/>
              <a:t>Übernahme der Kosten der Unterkunft</a:t>
            </a:r>
          </a:p>
          <a:p>
            <a:pPr marL="285750" indent="-285750">
              <a:buFont typeface="Wingdings" panose="05000000000000000000" pitchFamily="2" charset="2"/>
              <a:buChar char="à"/>
            </a:pPr>
            <a:r>
              <a:rPr lang="de-DE" sz="1600" dirty="0">
                <a:sym typeface="Wingdings" panose="05000000000000000000" pitchFamily="2" charset="2"/>
              </a:rPr>
              <a:t>Sicherung des Lebensunterhaltes durch Regel- und Mehrbedarfe</a:t>
            </a:r>
          </a:p>
          <a:p>
            <a:pPr marL="285750" indent="-285750">
              <a:buFont typeface="Wingdings" panose="05000000000000000000" pitchFamily="2" charset="2"/>
              <a:buChar char="à"/>
            </a:pPr>
            <a:r>
              <a:rPr lang="de-DE" sz="1600" dirty="0">
                <a:sym typeface="Wingdings" panose="05000000000000000000" pitchFamily="2" charset="2"/>
              </a:rPr>
              <a:t>(Regelbedarfsstufe 2 ab 01.01.2020: 389 €)</a:t>
            </a:r>
            <a:endParaRPr lang="de-DE" sz="1600" dirty="0"/>
          </a:p>
        </p:txBody>
      </p:sp>
      <p:sp>
        <p:nvSpPr>
          <p:cNvPr id="13" name="Textfeld 12">
            <a:extLst>
              <a:ext uri="{FF2B5EF4-FFF2-40B4-BE49-F238E27FC236}">
                <a16:creationId xmlns:a16="http://schemas.microsoft.com/office/drawing/2014/main" id="{0808D78E-B2CC-4372-8010-42E4DADBCE1A}"/>
              </a:ext>
            </a:extLst>
          </p:cNvPr>
          <p:cNvSpPr txBox="1"/>
          <p:nvPr/>
        </p:nvSpPr>
        <p:spPr>
          <a:xfrm>
            <a:off x="7159223" y="2941301"/>
            <a:ext cx="4330936" cy="3170099"/>
          </a:xfrm>
          <a:prstGeom prst="rect">
            <a:avLst/>
          </a:prstGeom>
          <a:noFill/>
        </p:spPr>
        <p:txBody>
          <a:bodyPr wrap="square" rtlCol="0">
            <a:spAutoFit/>
          </a:bodyPr>
          <a:lstStyle/>
          <a:p>
            <a:pPr marL="273050" indent="-273050"/>
            <a:r>
              <a:rPr lang="de-DE" sz="2000" b="1" dirty="0"/>
              <a:t> </a:t>
            </a:r>
            <a:r>
              <a:rPr lang="de-DE" sz="2000" b="1" dirty="0">
                <a:sym typeface="Wingdings" panose="05000000000000000000" pitchFamily="2" charset="2"/>
              </a:rPr>
              <a:t>Erforderliche und mögliche Verträge</a:t>
            </a:r>
          </a:p>
          <a:p>
            <a:pPr marL="273050" indent="-273050"/>
            <a:r>
              <a:rPr lang="de-DE" dirty="0"/>
              <a:t> </a:t>
            </a:r>
          </a:p>
          <a:p>
            <a:pPr marL="285750" indent="-285750">
              <a:buFont typeface="Wingdings" panose="05000000000000000000" pitchFamily="2" charset="2"/>
              <a:buChar char="à"/>
            </a:pPr>
            <a:r>
              <a:rPr lang="de-DE" dirty="0">
                <a:sym typeface="Wingdings" panose="05000000000000000000" pitchFamily="2" charset="2"/>
              </a:rPr>
              <a:t>Mietvertrag</a:t>
            </a:r>
          </a:p>
          <a:p>
            <a:pPr marL="285750" indent="-285750">
              <a:buFont typeface="Wingdings" panose="05000000000000000000" pitchFamily="2" charset="2"/>
              <a:buChar char="à"/>
            </a:pPr>
            <a:r>
              <a:rPr lang="de-DE" dirty="0">
                <a:sym typeface="Wingdings" panose="05000000000000000000" pitchFamily="2" charset="2"/>
              </a:rPr>
              <a:t>möglich: damit gekoppelt ein Betreuungsvertrag</a:t>
            </a:r>
          </a:p>
          <a:p>
            <a:pPr marL="285750" indent="-285750">
              <a:buFont typeface="Wingdings" panose="05000000000000000000" pitchFamily="2" charset="2"/>
              <a:buChar char="à"/>
            </a:pPr>
            <a:r>
              <a:rPr lang="de-DE" dirty="0">
                <a:sym typeface="Wingdings" panose="05000000000000000000" pitchFamily="2" charset="2"/>
              </a:rPr>
              <a:t>möglich: damit gekoppelt ein Versorgungsvertrag</a:t>
            </a:r>
          </a:p>
          <a:p>
            <a:pPr marL="285750" indent="-285750">
              <a:buFont typeface="Wingdings" panose="05000000000000000000" pitchFamily="2" charset="2"/>
              <a:buChar char="à"/>
            </a:pPr>
            <a:endParaRPr lang="de-DE" dirty="0">
              <a:sym typeface="Wingdings" panose="05000000000000000000" pitchFamily="2" charset="2"/>
            </a:endParaRPr>
          </a:p>
          <a:p>
            <a:r>
              <a:rPr lang="de-DE" b="1" dirty="0">
                <a:sym typeface="Wingdings" panose="05000000000000000000" pitchFamily="2" charset="2"/>
              </a:rPr>
              <a:t>ACHTUNG: keine gesetzliche Garantie eines Barbetrages zur persönlichen Verfügung mehr.</a:t>
            </a:r>
            <a:endParaRPr lang="de-DE" b="1" dirty="0"/>
          </a:p>
        </p:txBody>
      </p:sp>
      <p:sp>
        <p:nvSpPr>
          <p:cNvPr id="12" name="Fußzeilenplatzhalter 4">
            <a:extLst>
              <a:ext uri="{FF2B5EF4-FFF2-40B4-BE49-F238E27FC236}">
                <a16:creationId xmlns:a16="http://schemas.microsoft.com/office/drawing/2014/main" id="{2DEDADDA-98E2-4F67-8E3A-5344C2FBB169}"/>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
        <p:nvSpPr>
          <p:cNvPr id="14" name="Titel 1">
            <a:extLst>
              <a:ext uri="{FF2B5EF4-FFF2-40B4-BE49-F238E27FC236}">
                <a16:creationId xmlns:a16="http://schemas.microsoft.com/office/drawing/2014/main" id="{DCAE978B-6C5B-43E4-A305-D954E5BCDF5E}"/>
              </a:ext>
            </a:extLst>
          </p:cNvPr>
          <p:cNvSpPr>
            <a:spLocks noGrp="1"/>
          </p:cNvSpPr>
          <p:nvPr>
            <p:ph type="title"/>
          </p:nvPr>
        </p:nvSpPr>
        <p:spPr>
          <a:xfrm>
            <a:off x="711199" y="651322"/>
            <a:ext cx="8280000" cy="385986"/>
          </a:xfrm>
        </p:spPr>
        <p:txBody>
          <a:bodyPr anchor="ctr"/>
          <a:lstStyle/>
          <a:p>
            <a:r>
              <a:rPr lang="de-DE" sz="2400" b="0" dirty="0"/>
              <a:t>Änderungen des Leistungsrechtes</a:t>
            </a:r>
          </a:p>
        </p:txBody>
      </p:sp>
    </p:spTree>
    <p:extLst>
      <p:ext uri="{BB962C8B-B14F-4D97-AF65-F5344CB8AC3E}">
        <p14:creationId xmlns:p14="http://schemas.microsoft.com/office/powerpoint/2010/main" val="2247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Auszug aus Landesrahmenvertrag Nordrhein-Westfalen, Anlage H">
            <a:extLst>
              <a:ext uri="{FF2B5EF4-FFF2-40B4-BE49-F238E27FC236}">
                <a16:creationId xmlns:a16="http://schemas.microsoft.com/office/drawing/2014/main" id="{269D5168-E67C-4EC8-9841-3FC25DD430E4}"/>
              </a:ext>
            </a:extLst>
          </p:cNvPr>
          <p:cNvPicPr>
            <a:picLocks noChangeAspect="1"/>
          </p:cNvPicPr>
          <p:nvPr/>
        </p:nvPicPr>
        <p:blipFill>
          <a:blip r:embed="rId2"/>
          <a:stretch>
            <a:fillRect/>
          </a:stretch>
        </p:blipFill>
        <p:spPr>
          <a:xfrm>
            <a:off x="835952" y="1466153"/>
            <a:ext cx="4648528" cy="4360710"/>
          </a:xfrm>
          <a:prstGeom prst="rect">
            <a:avLst/>
          </a:prstGeom>
        </p:spPr>
      </p:pic>
      <p:pic>
        <p:nvPicPr>
          <p:cNvPr id="9" name="Grafik 8" descr="Auszug aus Landesrahmenvertrag Nordrhein-Westfalen, Anlage H: Assistenzleistungen">
            <a:extLst>
              <a:ext uri="{FF2B5EF4-FFF2-40B4-BE49-F238E27FC236}">
                <a16:creationId xmlns:a16="http://schemas.microsoft.com/office/drawing/2014/main" id="{3F2891EB-4FE7-4E3D-83E5-89FA35BF9794}"/>
              </a:ext>
            </a:extLst>
          </p:cNvPr>
          <p:cNvPicPr>
            <a:picLocks noChangeAspect="1"/>
          </p:cNvPicPr>
          <p:nvPr/>
        </p:nvPicPr>
        <p:blipFill>
          <a:blip r:embed="rId3"/>
          <a:stretch>
            <a:fillRect/>
          </a:stretch>
        </p:blipFill>
        <p:spPr>
          <a:xfrm>
            <a:off x="5490247" y="3175452"/>
            <a:ext cx="5865801" cy="2103129"/>
          </a:xfrm>
          <a:prstGeom prst="rect">
            <a:avLst/>
          </a:prstGeom>
          <a:ln>
            <a:solidFill>
              <a:schemeClr val="accent1">
                <a:lumMod val="75000"/>
              </a:schemeClr>
            </a:solidFill>
          </a:ln>
          <a:effectLst>
            <a:outerShdw blurRad="50800" dist="38100" dir="2700000" algn="tl" rotWithShape="0">
              <a:prstClr val="black">
                <a:alpha val="40000"/>
              </a:prstClr>
            </a:outerShdw>
          </a:effectLst>
        </p:spPr>
      </p:pic>
      <p:pic>
        <p:nvPicPr>
          <p:cNvPr id="5" name="Grafik 4" descr="Auszug aus Landesrahmenvertrag Nordrhein-Westfalen, Anlage H">
            <a:extLst>
              <a:ext uri="{FF2B5EF4-FFF2-40B4-BE49-F238E27FC236}">
                <a16:creationId xmlns:a16="http://schemas.microsoft.com/office/drawing/2014/main" id="{AABEE994-D753-417C-9E8C-BA4998E6BCF8}"/>
              </a:ext>
            </a:extLst>
          </p:cNvPr>
          <p:cNvPicPr>
            <a:picLocks noChangeAspect="1"/>
          </p:cNvPicPr>
          <p:nvPr/>
        </p:nvPicPr>
        <p:blipFill rotWithShape="1">
          <a:blip r:embed="rId4"/>
          <a:srcRect t="-1347" r="12495" b="1"/>
          <a:stretch/>
        </p:blipFill>
        <p:spPr>
          <a:xfrm>
            <a:off x="5484479" y="1466153"/>
            <a:ext cx="5854215" cy="961907"/>
          </a:xfrm>
          <a:prstGeom prst="rect">
            <a:avLst/>
          </a:prstGeom>
          <a:ln>
            <a:solidFill>
              <a:schemeClr val="accent1">
                <a:lumMod val="75000"/>
              </a:schemeClr>
            </a:solidFill>
          </a:ln>
          <a:effectLst>
            <a:outerShdw blurRad="50800" dist="38100" dir="2700000" algn="tl" rotWithShape="0">
              <a:prstClr val="black">
                <a:alpha val="40000"/>
              </a:prstClr>
            </a:outerShdw>
          </a:effectLst>
        </p:spPr>
      </p:pic>
      <p:sp>
        <p:nvSpPr>
          <p:cNvPr id="6" name="Titel 1">
            <a:extLst>
              <a:ext uri="{FF2B5EF4-FFF2-40B4-BE49-F238E27FC236}">
                <a16:creationId xmlns:a16="http://schemas.microsoft.com/office/drawing/2014/main" id="{1F42361F-AF34-4A59-8EEB-5237A2AF04C4}"/>
              </a:ext>
            </a:extLst>
          </p:cNvPr>
          <p:cNvSpPr>
            <a:spLocks noGrp="1"/>
          </p:cNvSpPr>
          <p:nvPr>
            <p:ph type="title"/>
          </p:nvPr>
        </p:nvSpPr>
        <p:spPr>
          <a:xfrm>
            <a:off x="479376" y="728285"/>
            <a:ext cx="8280000" cy="385986"/>
          </a:xfrm>
        </p:spPr>
        <p:txBody>
          <a:bodyPr anchor="ctr"/>
          <a:lstStyle/>
          <a:p>
            <a:r>
              <a:rPr lang="de-DE" sz="2400" b="0" dirty="0"/>
              <a:t>Änderungen des Leistungsrechtes: Landesrahmenvertrag NRW</a:t>
            </a:r>
          </a:p>
        </p:txBody>
      </p:sp>
      <p:sp>
        <p:nvSpPr>
          <p:cNvPr id="7" name="Datumsplatzhalter 3">
            <a:extLst>
              <a:ext uri="{FF2B5EF4-FFF2-40B4-BE49-F238E27FC236}">
                <a16:creationId xmlns:a16="http://schemas.microsoft.com/office/drawing/2014/main" id="{F0A3B910-66A6-4D05-8240-435DBD91AAB6}"/>
              </a:ext>
            </a:extLst>
          </p:cNvPr>
          <p:cNvSpPr>
            <a:spLocks noGrp="1"/>
          </p:cNvSpPr>
          <p:nvPr>
            <p:ph type="dt" sz="half" idx="10"/>
          </p:nvPr>
        </p:nvSpPr>
        <p:spPr>
          <a:xfrm>
            <a:off x="10202779" y="6259597"/>
            <a:ext cx="1287380" cy="365125"/>
          </a:xfrm>
        </p:spPr>
        <p:txBody>
          <a:bodyPr/>
          <a:lstStyle/>
          <a:p>
            <a:r>
              <a:rPr lang="de-DE" dirty="0"/>
              <a:t>Oktober 2020</a:t>
            </a:r>
          </a:p>
        </p:txBody>
      </p:sp>
      <p:sp>
        <p:nvSpPr>
          <p:cNvPr id="8" name="Fußzeilenplatzhalter 4">
            <a:extLst>
              <a:ext uri="{FF2B5EF4-FFF2-40B4-BE49-F238E27FC236}">
                <a16:creationId xmlns:a16="http://schemas.microsoft.com/office/drawing/2014/main" id="{5F2DD024-84BD-4968-A63E-802203948C33}"/>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Tree>
    <p:extLst>
      <p:ext uri="{BB962C8B-B14F-4D97-AF65-F5344CB8AC3E}">
        <p14:creationId xmlns:p14="http://schemas.microsoft.com/office/powerpoint/2010/main" val="223601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Auszug aus Landesrahmenvertrag Rheinland-Pfalz, § 27: Bestandteile der Leistungen">
            <a:extLst>
              <a:ext uri="{FF2B5EF4-FFF2-40B4-BE49-F238E27FC236}">
                <a16:creationId xmlns:a16="http://schemas.microsoft.com/office/drawing/2014/main" id="{F42E637E-D385-4517-99D6-952822E6E2A6}"/>
              </a:ext>
            </a:extLst>
          </p:cNvPr>
          <p:cNvPicPr>
            <a:picLocks noChangeAspect="1"/>
          </p:cNvPicPr>
          <p:nvPr/>
        </p:nvPicPr>
        <p:blipFill rotWithShape="1">
          <a:blip r:embed="rId2"/>
          <a:srcRect t="6823"/>
          <a:stretch/>
        </p:blipFill>
        <p:spPr>
          <a:xfrm>
            <a:off x="394691" y="1412775"/>
            <a:ext cx="11340676" cy="1698051"/>
          </a:xfrm>
          <a:prstGeom prst="rect">
            <a:avLst/>
          </a:prstGeom>
        </p:spPr>
      </p:pic>
      <p:sp>
        <p:nvSpPr>
          <p:cNvPr id="6" name="Titel 1">
            <a:extLst>
              <a:ext uri="{FF2B5EF4-FFF2-40B4-BE49-F238E27FC236}">
                <a16:creationId xmlns:a16="http://schemas.microsoft.com/office/drawing/2014/main" id="{1F42361F-AF34-4A59-8EEB-5237A2AF04C4}"/>
              </a:ext>
            </a:extLst>
          </p:cNvPr>
          <p:cNvSpPr>
            <a:spLocks noGrp="1"/>
          </p:cNvSpPr>
          <p:nvPr>
            <p:ph type="title"/>
          </p:nvPr>
        </p:nvSpPr>
        <p:spPr>
          <a:xfrm>
            <a:off x="479376" y="728285"/>
            <a:ext cx="11340676" cy="385986"/>
          </a:xfrm>
        </p:spPr>
        <p:txBody>
          <a:bodyPr anchor="ctr"/>
          <a:lstStyle/>
          <a:p>
            <a:r>
              <a:rPr lang="de-DE" sz="2400" b="0" dirty="0"/>
              <a:t>Änderungen des Leistungsrechtes: Landesrahmenvertrag Rheinland-Pfalz</a:t>
            </a:r>
          </a:p>
        </p:txBody>
      </p:sp>
      <p:cxnSp>
        <p:nvCxnSpPr>
          <p:cNvPr id="7" name="Gerader Verbinder 6" descr="Wort: Leistungsmodul unterstrichen">
            <a:extLst>
              <a:ext uri="{FF2B5EF4-FFF2-40B4-BE49-F238E27FC236}">
                <a16:creationId xmlns:a16="http://schemas.microsoft.com/office/drawing/2014/main" id="{13E00E7B-C164-45C6-B723-EB9E517B85C4}"/>
              </a:ext>
            </a:extLst>
          </p:cNvPr>
          <p:cNvCxnSpPr/>
          <p:nvPr/>
        </p:nvCxnSpPr>
        <p:spPr>
          <a:xfrm>
            <a:off x="551384" y="2780928"/>
            <a:ext cx="18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r Verbinder 11" descr="Wort: Basissmodul unterstrichen">
            <a:extLst>
              <a:ext uri="{FF2B5EF4-FFF2-40B4-BE49-F238E27FC236}">
                <a16:creationId xmlns:a16="http://schemas.microsoft.com/office/drawing/2014/main" id="{C9CC4D1A-E137-435D-87B3-4AC82C44E586}"/>
              </a:ext>
            </a:extLst>
          </p:cNvPr>
          <p:cNvCxnSpPr/>
          <p:nvPr/>
        </p:nvCxnSpPr>
        <p:spPr>
          <a:xfrm>
            <a:off x="5502045" y="2795691"/>
            <a:ext cx="18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Grafik 12" descr="Auszug Landesrahmenvertrag Rheinland-Pfalz, § 29">
            <a:extLst>
              <a:ext uri="{FF2B5EF4-FFF2-40B4-BE49-F238E27FC236}">
                <a16:creationId xmlns:a16="http://schemas.microsoft.com/office/drawing/2014/main" id="{394EF949-BB92-415B-860A-00F26105EBF0}"/>
              </a:ext>
            </a:extLst>
          </p:cNvPr>
          <p:cNvPicPr>
            <a:picLocks noChangeAspect="1"/>
          </p:cNvPicPr>
          <p:nvPr/>
        </p:nvPicPr>
        <p:blipFill>
          <a:blip r:embed="rId3"/>
          <a:stretch>
            <a:fillRect/>
          </a:stretch>
        </p:blipFill>
        <p:spPr>
          <a:xfrm>
            <a:off x="418400" y="3110826"/>
            <a:ext cx="11269126" cy="3198134"/>
          </a:xfrm>
          <a:prstGeom prst="rect">
            <a:avLst/>
          </a:prstGeom>
        </p:spPr>
      </p:pic>
      <p:sp>
        <p:nvSpPr>
          <p:cNvPr id="15" name="Datumsplatzhalter 3">
            <a:extLst>
              <a:ext uri="{FF2B5EF4-FFF2-40B4-BE49-F238E27FC236}">
                <a16:creationId xmlns:a16="http://schemas.microsoft.com/office/drawing/2014/main" id="{FAC1C0C1-80EB-463F-8BD8-5F3002048933}"/>
              </a:ext>
            </a:extLst>
          </p:cNvPr>
          <p:cNvSpPr>
            <a:spLocks noGrp="1"/>
          </p:cNvSpPr>
          <p:nvPr>
            <p:ph type="dt" sz="half" idx="10"/>
          </p:nvPr>
        </p:nvSpPr>
        <p:spPr>
          <a:xfrm>
            <a:off x="10202779" y="6259597"/>
            <a:ext cx="1287380" cy="365125"/>
          </a:xfrm>
        </p:spPr>
        <p:txBody>
          <a:bodyPr/>
          <a:lstStyle/>
          <a:p>
            <a:r>
              <a:rPr lang="de-DE" dirty="0"/>
              <a:t>Oktober 2020</a:t>
            </a:r>
          </a:p>
        </p:txBody>
      </p:sp>
      <p:sp>
        <p:nvSpPr>
          <p:cNvPr id="16" name="Fußzeilenplatzhalter 4">
            <a:extLst>
              <a:ext uri="{FF2B5EF4-FFF2-40B4-BE49-F238E27FC236}">
                <a16:creationId xmlns:a16="http://schemas.microsoft.com/office/drawing/2014/main" id="{27F91491-EC41-4338-9E2C-86EC4B687D1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Tree>
    <p:extLst>
      <p:ext uri="{BB962C8B-B14F-4D97-AF65-F5344CB8AC3E}">
        <p14:creationId xmlns:p14="http://schemas.microsoft.com/office/powerpoint/2010/main" val="1260095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1F42361F-AF34-4A59-8EEB-5237A2AF04C4}"/>
              </a:ext>
            </a:extLst>
          </p:cNvPr>
          <p:cNvSpPr>
            <a:spLocks noGrp="1"/>
          </p:cNvSpPr>
          <p:nvPr>
            <p:ph type="title"/>
          </p:nvPr>
        </p:nvSpPr>
        <p:spPr>
          <a:xfrm>
            <a:off x="479376" y="728285"/>
            <a:ext cx="11340676" cy="385986"/>
          </a:xfrm>
        </p:spPr>
        <p:txBody>
          <a:bodyPr anchor="ctr"/>
          <a:lstStyle/>
          <a:p>
            <a:r>
              <a:rPr lang="de-DE" sz="2400" b="0" dirty="0"/>
              <a:t>Änderungen des Leistungsrechtes: Landesrahmenvertrag Baden-Württemberg</a:t>
            </a:r>
          </a:p>
        </p:txBody>
      </p:sp>
      <p:pic>
        <p:nvPicPr>
          <p:cNvPr id="14" name="Grafik 13" descr="Wort: Leistungsmodul unterstrichen">
            <a:extLst>
              <a:ext uri="{FF2B5EF4-FFF2-40B4-BE49-F238E27FC236}">
                <a16:creationId xmlns:a16="http://schemas.microsoft.com/office/drawing/2014/main" id="{06F64E4A-5404-4272-AE8B-A99058727FC1}"/>
              </a:ext>
            </a:extLst>
          </p:cNvPr>
          <p:cNvPicPr>
            <a:picLocks noChangeAspect="1"/>
          </p:cNvPicPr>
          <p:nvPr/>
        </p:nvPicPr>
        <p:blipFill>
          <a:blip r:embed="rId2"/>
          <a:stretch>
            <a:fillRect/>
          </a:stretch>
        </p:blipFill>
        <p:spPr>
          <a:xfrm>
            <a:off x="911424" y="1484784"/>
            <a:ext cx="9523911" cy="4756409"/>
          </a:xfrm>
          <a:prstGeom prst="rect">
            <a:avLst/>
          </a:prstGeom>
        </p:spPr>
      </p:pic>
      <p:cxnSp>
        <p:nvCxnSpPr>
          <p:cNvPr id="7" name="Gerader Verbinder 6" descr="unterstrichen: individuell erbracht">
            <a:extLst>
              <a:ext uri="{FF2B5EF4-FFF2-40B4-BE49-F238E27FC236}">
                <a16:creationId xmlns:a16="http://schemas.microsoft.com/office/drawing/2014/main" id="{13E00E7B-C164-45C6-B723-EB9E517B85C4}"/>
              </a:ext>
            </a:extLst>
          </p:cNvPr>
          <p:cNvCxnSpPr/>
          <p:nvPr/>
        </p:nvCxnSpPr>
        <p:spPr>
          <a:xfrm>
            <a:off x="5249614" y="2708920"/>
            <a:ext cx="18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r Verbinder 11" descr="unterstrichen: gepoolte Individualleistung">
            <a:extLst>
              <a:ext uri="{FF2B5EF4-FFF2-40B4-BE49-F238E27FC236}">
                <a16:creationId xmlns:a16="http://schemas.microsoft.com/office/drawing/2014/main" id="{C9CC4D1A-E137-435D-87B3-4AC82C44E586}"/>
              </a:ext>
            </a:extLst>
          </p:cNvPr>
          <p:cNvCxnSpPr>
            <a:cxnSpLocks/>
          </p:cNvCxnSpPr>
          <p:nvPr/>
        </p:nvCxnSpPr>
        <p:spPr>
          <a:xfrm>
            <a:off x="4151784" y="3501008"/>
            <a:ext cx="25922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descr="unterstrichen: beschriebene Basismodul">
            <a:extLst>
              <a:ext uri="{FF2B5EF4-FFF2-40B4-BE49-F238E27FC236}">
                <a16:creationId xmlns:a16="http://schemas.microsoft.com/office/drawing/2014/main" id="{41D08C3B-B2AA-4395-944D-B9DDF5EE4D32}"/>
              </a:ext>
            </a:extLst>
          </p:cNvPr>
          <p:cNvCxnSpPr>
            <a:cxnSpLocks/>
          </p:cNvCxnSpPr>
          <p:nvPr/>
        </p:nvCxnSpPr>
        <p:spPr>
          <a:xfrm>
            <a:off x="4151784" y="5445224"/>
            <a:ext cx="25922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descr="unterstrichen: Diese Leistungen können alternativ und in Kombination vereinbart werden.">
            <a:extLst>
              <a:ext uri="{FF2B5EF4-FFF2-40B4-BE49-F238E27FC236}">
                <a16:creationId xmlns:a16="http://schemas.microsoft.com/office/drawing/2014/main" id="{144A6CFC-B645-4ED6-AC0B-EF04C744A9AE}"/>
              </a:ext>
            </a:extLst>
          </p:cNvPr>
          <p:cNvCxnSpPr>
            <a:cxnSpLocks/>
          </p:cNvCxnSpPr>
          <p:nvPr/>
        </p:nvCxnSpPr>
        <p:spPr>
          <a:xfrm>
            <a:off x="1703512" y="5805264"/>
            <a:ext cx="85689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Datumsplatzhalter 3">
            <a:extLst>
              <a:ext uri="{FF2B5EF4-FFF2-40B4-BE49-F238E27FC236}">
                <a16:creationId xmlns:a16="http://schemas.microsoft.com/office/drawing/2014/main" id="{E1FF8C13-7621-457E-AAB5-FC0E5D2C234D}"/>
              </a:ext>
            </a:extLst>
          </p:cNvPr>
          <p:cNvSpPr>
            <a:spLocks noGrp="1"/>
          </p:cNvSpPr>
          <p:nvPr>
            <p:ph type="dt" sz="half" idx="10"/>
          </p:nvPr>
        </p:nvSpPr>
        <p:spPr>
          <a:xfrm>
            <a:off x="10202779" y="6259597"/>
            <a:ext cx="1287380" cy="365125"/>
          </a:xfrm>
        </p:spPr>
        <p:txBody>
          <a:bodyPr/>
          <a:lstStyle/>
          <a:p>
            <a:r>
              <a:rPr lang="de-DE" dirty="0"/>
              <a:t>Oktober 2020</a:t>
            </a:r>
          </a:p>
        </p:txBody>
      </p:sp>
      <p:sp>
        <p:nvSpPr>
          <p:cNvPr id="20" name="Fußzeilenplatzhalter 4">
            <a:extLst>
              <a:ext uri="{FF2B5EF4-FFF2-40B4-BE49-F238E27FC236}">
                <a16:creationId xmlns:a16="http://schemas.microsoft.com/office/drawing/2014/main" id="{D49E3309-DAD3-4375-9F51-F5D3F347001E}"/>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Tree>
    <p:extLst>
      <p:ext uri="{BB962C8B-B14F-4D97-AF65-F5344CB8AC3E}">
        <p14:creationId xmlns:p14="http://schemas.microsoft.com/office/powerpoint/2010/main" val="1204916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1F42361F-AF34-4A59-8EEB-5237A2AF04C4}"/>
              </a:ext>
            </a:extLst>
          </p:cNvPr>
          <p:cNvSpPr>
            <a:spLocks noGrp="1"/>
          </p:cNvSpPr>
          <p:nvPr>
            <p:ph type="title"/>
          </p:nvPr>
        </p:nvSpPr>
        <p:spPr>
          <a:xfrm>
            <a:off x="479376" y="728285"/>
            <a:ext cx="11305256" cy="385986"/>
          </a:xfrm>
        </p:spPr>
        <p:txBody>
          <a:bodyPr anchor="ctr"/>
          <a:lstStyle/>
          <a:p>
            <a:r>
              <a:rPr lang="de-DE" sz="2400" b="0" dirty="0"/>
              <a:t>Änderungen des Leistungsrechtes: Landesrahmenvertrag Mecklenburg-Vorpommern</a:t>
            </a:r>
          </a:p>
        </p:txBody>
      </p:sp>
      <p:pic>
        <p:nvPicPr>
          <p:cNvPr id="3" name="Grafik 2" descr="Auszug Landesrahmenvertrag Mecklenburg-Vorpommern, § 6 Absatz 2">
            <a:extLst>
              <a:ext uri="{FF2B5EF4-FFF2-40B4-BE49-F238E27FC236}">
                <a16:creationId xmlns:a16="http://schemas.microsoft.com/office/drawing/2014/main" id="{86C59296-67AE-4BAD-BE3B-D745C73A9B6C}"/>
              </a:ext>
            </a:extLst>
          </p:cNvPr>
          <p:cNvPicPr>
            <a:picLocks noChangeAspect="1"/>
          </p:cNvPicPr>
          <p:nvPr/>
        </p:nvPicPr>
        <p:blipFill>
          <a:blip r:embed="rId2"/>
          <a:stretch>
            <a:fillRect/>
          </a:stretch>
        </p:blipFill>
        <p:spPr>
          <a:xfrm>
            <a:off x="335360" y="1803133"/>
            <a:ext cx="10768276" cy="3251734"/>
          </a:xfrm>
          <a:prstGeom prst="rect">
            <a:avLst/>
          </a:prstGeom>
        </p:spPr>
      </p:pic>
      <p:sp>
        <p:nvSpPr>
          <p:cNvPr id="7" name="Datumsplatzhalter 3">
            <a:extLst>
              <a:ext uri="{FF2B5EF4-FFF2-40B4-BE49-F238E27FC236}">
                <a16:creationId xmlns:a16="http://schemas.microsoft.com/office/drawing/2014/main" id="{D2F35E3F-B3C4-413F-A7F7-EBC48D77F9BB}"/>
              </a:ext>
            </a:extLst>
          </p:cNvPr>
          <p:cNvSpPr>
            <a:spLocks noGrp="1"/>
          </p:cNvSpPr>
          <p:nvPr>
            <p:ph type="dt" sz="half" idx="10"/>
          </p:nvPr>
        </p:nvSpPr>
        <p:spPr>
          <a:xfrm>
            <a:off x="10202779" y="6259597"/>
            <a:ext cx="1287380" cy="365125"/>
          </a:xfrm>
        </p:spPr>
        <p:txBody>
          <a:bodyPr/>
          <a:lstStyle/>
          <a:p>
            <a:r>
              <a:rPr lang="de-DE" dirty="0"/>
              <a:t>Oktober 2020</a:t>
            </a:r>
          </a:p>
        </p:txBody>
      </p:sp>
      <p:sp>
        <p:nvSpPr>
          <p:cNvPr id="8" name="Fußzeilenplatzhalter 4">
            <a:extLst>
              <a:ext uri="{FF2B5EF4-FFF2-40B4-BE49-F238E27FC236}">
                <a16:creationId xmlns:a16="http://schemas.microsoft.com/office/drawing/2014/main" id="{6DBA1A2E-67D1-4895-8C4B-DE207262C5F8}"/>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Tree>
    <p:extLst>
      <p:ext uri="{BB962C8B-B14F-4D97-AF65-F5344CB8AC3E}">
        <p14:creationId xmlns:p14="http://schemas.microsoft.com/office/powerpoint/2010/main" val="178067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5362F11-F75F-44F1-B2EC-ECCDD5670AA5}"/>
              </a:ext>
            </a:extLst>
          </p:cNvPr>
          <p:cNvSpPr/>
          <p:nvPr/>
        </p:nvSpPr>
        <p:spPr>
          <a:xfrm>
            <a:off x="330866" y="1539438"/>
            <a:ext cx="11521279" cy="830997"/>
          </a:xfrm>
          <a:prstGeom prst="rect">
            <a:avLst/>
          </a:prstGeom>
          <a:solidFill>
            <a:schemeClr val="accent1">
              <a:lumMod val="20000"/>
              <a:lumOff val="80000"/>
            </a:schemeClr>
          </a:solidFill>
        </p:spPr>
        <p:txBody>
          <a:bodyPr wrap="square">
            <a:spAutoFit/>
          </a:bodyPr>
          <a:lstStyle/>
          <a:p>
            <a:r>
              <a:rPr lang="de-DE" sz="1600" dirty="0">
                <a:solidFill>
                  <a:srgbClr val="000000"/>
                </a:solidFill>
                <a:latin typeface="Arial" panose="020B0604020202020204" pitchFamily="34" charset="0"/>
              </a:rPr>
              <a:t>Die </a:t>
            </a:r>
            <a:r>
              <a:rPr lang="de-DE" sz="1600" b="1" dirty="0">
                <a:latin typeface="Arial" panose="020B0604020202020204" pitchFamily="34" charset="0"/>
              </a:rPr>
              <a:t>Rahmenleistungsbeschreibungen</a:t>
            </a:r>
            <a:r>
              <a:rPr lang="de-DE" sz="1600" dirty="0">
                <a:solidFill>
                  <a:srgbClr val="000000"/>
                </a:solidFill>
                <a:latin typeface="Arial" panose="020B0604020202020204" pitchFamily="34" charset="0"/>
              </a:rPr>
              <a:t> </a:t>
            </a:r>
            <a:r>
              <a:rPr lang="de-DE" sz="1600" b="1" dirty="0">
                <a:solidFill>
                  <a:srgbClr val="000000"/>
                </a:solidFill>
                <a:latin typeface="Arial" panose="020B0604020202020204" pitchFamily="34" charset="0"/>
              </a:rPr>
              <a:t>sollen</a:t>
            </a:r>
            <a:r>
              <a:rPr lang="de-DE" sz="1600" dirty="0">
                <a:solidFill>
                  <a:srgbClr val="000000"/>
                </a:solidFill>
                <a:latin typeface="Arial" panose="020B0604020202020204" pitchFamily="34" charset="0"/>
              </a:rPr>
              <a:t> gemäß den örtlichen Bedingungen und der Anforderungen des jeweiligen Personenkreises </a:t>
            </a:r>
            <a:r>
              <a:rPr lang="de-DE" sz="1600" b="1" dirty="0">
                <a:solidFill>
                  <a:srgbClr val="000000"/>
                </a:solidFill>
                <a:latin typeface="Arial" panose="020B0604020202020204" pitchFamily="34" charset="0"/>
              </a:rPr>
              <a:t>durch das Fachkonzept </a:t>
            </a:r>
            <a:r>
              <a:rPr lang="de-DE" sz="1600" dirty="0">
                <a:solidFill>
                  <a:srgbClr val="000000"/>
                </a:solidFill>
                <a:latin typeface="Arial" panose="020B0604020202020204" pitchFamily="34" charset="0"/>
              </a:rPr>
              <a:t>des Leistungserbringers</a:t>
            </a:r>
            <a:r>
              <a:rPr lang="de-DE" sz="1600" u="sng" dirty="0">
                <a:solidFill>
                  <a:srgbClr val="000000"/>
                </a:solidFill>
                <a:latin typeface="Arial" panose="020B0604020202020204" pitchFamily="34" charset="0"/>
              </a:rPr>
              <a:t>, das Bestandteil der Leistungsvereinbarung ist</a:t>
            </a:r>
            <a:r>
              <a:rPr lang="de-DE" sz="1600" dirty="0">
                <a:solidFill>
                  <a:srgbClr val="000000"/>
                </a:solidFill>
                <a:latin typeface="Arial" panose="020B0604020202020204" pitchFamily="34" charset="0"/>
              </a:rPr>
              <a:t>, konkretisiert werden. </a:t>
            </a:r>
            <a:r>
              <a:rPr lang="de-DE" sz="1600" dirty="0">
                <a:latin typeface="Arial" panose="020B0604020202020204" pitchFamily="34" charset="0"/>
              </a:rPr>
              <a:t>(</a:t>
            </a:r>
            <a:r>
              <a:rPr lang="de-DE" sz="1600" dirty="0">
                <a:solidFill>
                  <a:srgbClr val="000000"/>
                </a:solidFill>
                <a:latin typeface="Arial" panose="020B0604020202020204" pitchFamily="34" charset="0"/>
              </a:rPr>
              <a:t>LRV NRW Anlage A 1 Rahmenleistungsvereinbarungen)</a:t>
            </a:r>
            <a:endParaRPr lang="de-DE" sz="1600" dirty="0"/>
          </a:p>
        </p:txBody>
      </p:sp>
      <p:sp>
        <p:nvSpPr>
          <p:cNvPr id="7" name="Rechteck 6">
            <a:extLst>
              <a:ext uri="{FF2B5EF4-FFF2-40B4-BE49-F238E27FC236}">
                <a16:creationId xmlns:a16="http://schemas.microsoft.com/office/drawing/2014/main" id="{D5167E57-D2A8-4596-8577-DCDE4D7F59B4}"/>
              </a:ext>
            </a:extLst>
          </p:cNvPr>
          <p:cNvSpPr/>
          <p:nvPr/>
        </p:nvSpPr>
        <p:spPr>
          <a:xfrm>
            <a:off x="330864" y="2512632"/>
            <a:ext cx="11521279" cy="830997"/>
          </a:xfrm>
          <a:prstGeom prst="rect">
            <a:avLst/>
          </a:prstGeom>
          <a:solidFill>
            <a:schemeClr val="accent1">
              <a:lumMod val="20000"/>
              <a:lumOff val="80000"/>
            </a:schemeClr>
          </a:solidFill>
        </p:spPr>
        <p:txBody>
          <a:bodyPr wrap="square">
            <a:spAutoFit/>
          </a:bodyPr>
          <a:lstStyle/>
          <a:p>
            <a:r>
              <a:rPr lang="de-DE" sz="1600" dirty="0">
                <a:solidFill>
                  <a:srgbClr val="000000"/>
                </a:solidFill>
                <a:latin typeface="Arial" panose="020B0604020202020204" pitchFamily="34" charset="0"/>
              </a:rPr>
              <a:t>Für besondere, zielgruppenspezifische Konzepte (z. B. geschlossene Intensivgruppen) können auf der Basis eines zwischen Leistungserbringer und dem Träger der Eingliederungshilfe </a:t>
            </a:r>
            <a:r>
              <a:rPr lang="de-DE" sz="1600" b="1" dirty="0">
                <a:solidFill>
                  <a:srgbClr val="000000"/>
                </a:solidFill>
                <a:latin typeface="Arial" panose="020B0604020202020204" pitchFamily="34" charset="0"/>
              </a:rPr>
              <a:t>abgestimmten Fachkonzepts </a:t>
            </a:r>
            <a:r>
              <a:rPr lang="de-DE" sz="1600" dirty="0">
                <a:solidFill>
                  <a:srgbClr val="000000"/>
                </a:solidFill>
                <a:latin typeface="Arial" panose="020B0604020202020204" pitchFamily="34" charset="0"/>
              </a:rPr>
              <a:t>notwendige zusätzliche Leistungen und/oder Ressourcen </a:t>
            </a:r>
            <a:r>
              <a:rPr lang="de-DE" sz="1600" b="1" dirty="0">
                <a:solidFill>
                  <a:srgbClr val="000000"/>
                </a:solidFill>
                <a:latin typeface="Arial" panose="020B0604020202020204" pitchFamily="34" charset="0"/>
              </a:rPr>
              <a:t>gesondert vereinbart </a:t>
            </a:r>
            <a:r>
              <a:rPr lang="de-DE" sz="1600" dirty="0">
                <a:solidFill>
                  <a:srgbClr val="000000"/>
                </a:solidFill>
                <a:latin typeface="Arial" panose="020B0604020202020204" pitchFamily="34" charset="0"/>
              </a:rPr>
              <a:t>werden. </a:t>
            </a:r>
            <a:r>
              <a:rPr lang="de-DE" sz="1600" dirty="0">
                <a:latin typeface="Arial" panose="020B0604020202020204" pitchFamily="34" charset="0"/>
              </a:rPr>
              <a:t>(</a:t>
            </a:r>
            <a:r>
              <a:rPr lang="de-DE" sz="1600" dirty="0">
                <a:solidFill>
                  <a:srgbClr val="000000"/>
                </a:solidFill>
                <a:latin typeface="Arial" panose="020B0604020202020204" pitchFamily="34" charset="0"/>
              </a:rPr>
              <a:t>LRV NRW Anlage A 5.3 Fachmodul Wohnen)</a:t>
            </a:r>
            <a:endParaRPr lang="de-DE" sz="1600" dirty="0"/>
          </a:p>
        </p:txBody>
      </p:sp>
      <p:sp>
        <p:nvSpPr>
          <p:cNvPr id="8" name="Rechteck 7">
            <a:extLst>
              <a:ext uri="{FF2B5EF4-FFF2-40B4-BE49-F238E27FC236}">
                <a16:creationId xmlns:a16="http://schemas.microsoft.com/office/drawing/2014/main" id="{9B8D5DFE-FEFB-4BF7-95C5-FB5F6537590F}"/>
              </a:ext>
            </a:extLst>
          </p:cNvPr>
          <p:cNvSpPr/>
          <p:nvPr/>
        </p:nvSpPr>
        <p:spPr>
          <a:xfrm>
            <a:off x="330863" y="3732047"/>
            <a:ext cx="11521279" cy="830997"/>
          </a:xfrm>
          <a:prstGeom prst="rect">
            <a:avLst/>
          </a:prstGeom>
          <a:solidFill>
            <a:schemeClr val="accent1">
              <a:lumMod val="20000"/>
              <a:lumOff val="80000"/>
            </a:schemeClr>
          </a:solidFill>
        </p:spPr>
        <p:txBody>
          <a:bodyPr wrap="square">
            <a:spAutoFit/>
          </a:bodyPr>
          <a:lstStyle/>
          <a:p>
            <a:r>
              <a:rPr lang="de-DE" sz="1600" dirty="0">
                <a:solidFill>
                  <a:srgbClr val="7030A0"/>
                </a:solidFill>
                <a:latin typeface="Arial" panose="020B0604020202020204" pitchFamily="34" charset="0"/>
              </a:rPr>
              <a:t>Art und Inhalt der Leistung im Fachmodul Wohnen </a:t>
            </a:r>
            <a:r>
              <a:rPr lang="de-DE" sz="1600" dirty="0">
                <a:solidFill>
                  <a:srgbClr val="000000"/>
                </a:solidFill>
                <a:latin typeface="Arial" panose="020B0604020202020204" pitchFamily="34" charset="0"/>
              </a:rPr>
              <a:t>„richten sich nach dem zwischen dem Leistungserbringer und dem Träger der Eingliederungshilfe </a:t>
            </a:r>
            <a:r>
              <a:rPr lang="de-DE" sz="1600" dirty="0">
                <a:solidFill>
                  <a:srgbClr val="7030A0"/>
                </a:solidFill>
                <a:latin typeface="Arial" panose="020B0604020202020204" pitchFamily="34" charset="0"/>
              </a:rPr>
              <a:t>abgestimmten Fachkonzept </a:t>
            </a:r>
            <a:r>
              <a:rPr lang="de-DE" sz="1600" dirty="0">
                <a:solidFill>
                  <a:srgbClr val="000000"/>
                </a:solidFill>
                <a:latin typeface="Arial" panose="020B0604020202020204" pitchFamily="34" charset="0"/>
              </a:rPr>
              <a:t>und nach der Leistungsvereinbarung. </a:t>
            </a:r>
            <a:r>
              <a:rPr lang="de-DE" sz="1600" dirty="0">
                <a:latin typeface="Arial" panose="020B0604020202020204" pitchFamily="34" charset="0"/>
              </a:rPr>
              <a:t>(</a:t>
            </a:r>
            <a:r>
              <a:rPr lang="de-DE" sz="1600" dirty="0">
                <a:solidFill>
                  <a:srgbClr val="000000"/>
                </a:solidFill>
                <a:latin typeface="Arial" panose="020B0604020202020204" pitchFamily="34" charset="0"/>
              </a:rPr>
              <a:t>LRV NRW Anlage A 5.3 Fachmodul Wohnen)</a:t>
            </a:r>
            <a:endParaRPr lang="de-DE" sz="1600" dirty="0"/>
          </a:p>
        </p:txBody>
      </p:sp>
      <p:sp>
        <p:nvSpPr>
          <p:cNvPr id="9" name="Rechteck 8">
            <a:extLst>
              <a:ext uri="{FF2B5EF4-FFF2-40B4-BE49-F238E27FC236}">
                <a16:creationId xmlns:a16="http://schemas.microsoft.com/office/drawing/2014/main" id="{9B728490-6B87-4C50-A770-926DDA76994F}"/>
              </a:ext>
            </a:extLst>
          </p:cNvPr>
          <p:cNvSpPr/>
          <p:nvPr/>
        </p:nvSpPr>
        <p:spPr>
          <a:xfrm>
            <a:off x="330863" y="4725144"/>
            <a:ext cx="11521279" cy="830997"/>
          </a:xfrm>
          <a:prstGeom prst="rect">
            <a:avLst/>
          </a:prstGeom>
          <a:solidFill>
            <a:schemeClr val="accent1">
              <a:lumMod val="20000"/>
              <a:lumOff val="80000"/>
            </a:schemeClr>
          </a:solidFill>
        </p:spPr>
        <p:txBody>
          <a:bodyPr wrap="square">
            <a:spAutoFit/>
          </a:bodyPr>
          <a:lstStyle/>
          <a:p>
            <a:r>
              <a:rPr lang="de-DE" sz="1600" dirty="0">
                <a:solidFill>
                  <a:srgbClr val="000000"/>
                </a:solidFill>
                <a:latin typeface="Arial" panose="020B0604020202020204" pitchFamily="34" charset="0"/>
              </a:rPr>
              <a:t>„Der Umfang der Leistung ist abhängig vom jeweiligen </a:t>
            </a:r>
            <a:r>
              <a:rPr lang="de-DE" sz="1600" b="1" dirty="0">
                <a:solidFill>
                  <a:srgbClr val="000000"/>
                </a:solidFill>
                <a:latin typeface="Arial" panose="020B0604020202020204" pitchFamily="34" charset="0"/>
              </a:rPr>
              <a:t>abgestimmten Fachkonzept </a:t>
            </a:r>
            <a:r>
              <a:rPr lang="de-DE" sz="1600" dirty="0">
                <a:solidFill>
                  <a:srgbClr val="000000"/>
                </a:solidFill>
                <a:latin typeface="Arial" panose="020B0604020202020204" pitchFamily="34" charset="0"/>
              </a:rPr>
              <a:t>des Leistungserbringers und den Erfordernissen hinsichtlich Zielgruppe, Art, Umfang, Ziel und Qualität der vereinbarten Leistung. </a:t>
            </a:r>
            <a:r>
              <a:rPr lang="de-DE" sz="1600" dirty="0">
                <a:latin typeface="Arial" panose="020B0604020202020204" pitchFamily="34" charset="0"/>
              </a:rPr>
              <a:t>(</a:t>
            </a:r>
            <a:r>
              <a:rPr lang="de-DE" sz="1600" dirty="0">
                <a:solidFill>
                  <a:srgbClr val="000000"/>
                </a:solidFill>
                <a:latin typeface="Arial" panose="020B0604020202020204" pitchFamily="34" charset="0"/>
              </a:rPr>
              <a:t>LRV NRW Anlage A 5.4 Organisationsmodul)</a:t>
            </a:r>
            <a:endParaRPr lang="de-DE" sz="1600" dirty="0"/>
          </a:p>
        </p:txBody>
      </p:sp>
      <p:sp>
        <p:nvSpPr>
          <p:cNvPr id="10" name="Titel 1">
            <a:extLst>
              <a:ext uri="{FF2B5EF4-FFF2-40B4-BE49-F238E27FC236}">
                <a16:creationId xmlns:a16="http://schemas.microsoft.com/office/drawing/2014/main" id="{23ECA59C-A129-42CB-8B9A-5C1CCBBE3B0E}"/>
              </a:ext>
            </a:extLst>
          </p:cNvPr>
          <p:cNvSpPr>
            <a:spLocks noGrp="1"/>
          </p:cNvSpPr>
          <p:nvPr>
            <p:ph type="title"/>
          </p:nvPr>
        </p:nvSpPr>
        <p:spPr>
          <a:xfrm>
            <a:off x="528638" y="274638"/>
            <a:ext cx="11328002" cy="850900"/>
          </a:xfrm>
        </p:spPr>
        <p:txBody>
          <a:bodyPr anchor="ctr"/>
          <a:lstStyle/>
          <a:p>
            <a:r>
              <a:rPr lang="de-DE" sz="2400" b="0" dirty="0"/>
              <a:t>Änderungen des Leistungsrechtes: Landesrahmenvertrag Nordrhein-Westfalen</a:t>
            </a:r>
          </a:p>
        </p:txBody>
      </p:sp>
      <p:sp>
        <p:nvSpPr>
          <p:cNvPr id="11" name="Datumsplatzhalter 3">
            <a:extLst>
              <a:ext uri="{FF2B5EF4-FFF2-40B4-BE49-F238E27FC236}">
                <a16:creationId xmlns:a16="http://schemas.microsoft.com/office/drawing/2014/main" id="{CA5757E9-A8C1-4349-A56E-9325D05522C2}"/>
              </a:ext>
            </a:extLst>
          </p:cNvPr>
          <p:cNvSpPr>
            <a:spLocks noGrp="1"/>
          </p:cNvSpPr>
          <p:nvPr>
            <p:ph type="dt" sz="half" idx="10"/>
          </p:nvPr>
        </p:nvSpPr>
        <p:spPr>
          <a:xfrm>
            <a:off x="10202779" y="6259597"/>
            <a:ext cx="1287380" cy="365125"/>
          </a:xfrm>
        </p:spPr>
        <p:txBody>
          <a:bodyPr/>
          <a:lstStyle/>
          <a:p>
            <a:r>
              <a:rPr lang="de-DE" dirty="0"/>
              <a:t>Oktober 2020</a:t>
            </a:r>
          </a:p>
        </p:txBody>
      </p:sp>
      <p:sp>
        <p:nvSpPr>
          <p:cNvPr id="12" name="Fußzeilenplatzhalter 4">
            <a:extLst>
              <a:ext uri="{FF2B5EF4-FFF2-40B4-BE49-F238E27FC236}">
                <a16:creationId xmlns:a16="http://schemas.microsoft.com/office/drawing/2014/main" id="{7BAA0974-CDAA-4EFF-BB27-A689D99EB31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Tree>
    <p:extLst>
      <p:ext uri="{BB962C8B-B14F-4D97-AF65-F5344CB8AC3E}">
        <p14:creationId xmlns:p14="http://schemas.microsoft.com/office/powerpoint/2010/main" val="412408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ussdiagramm: Alternativer Prozess 2">
            <a:extLst>
              <a:ext uri="{FF2B5EF4-FFF2-40B4-BE49-F238E27FC236}">
                <a16:creationId xmlns:a16="http://schemas.microsoft.com/office/drawing/2014/main" id="{7ACA5499-966E-4501-9DC7-AFC20C06BBED}"/>
              </a:ext>
            </a:extLst>
          </p:cNvPr>
          <p:cNvSpPr/>
          <p:nvPr/>
        </p:nvSpPr>
        <p:spPr>
          <a:xfrm>
            <a:off x="2903456" y="1378670"/>
            <a:ext cx="2639505" cy="63159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latin typeface="Arial" panose="020B0604020202020204" pitchFamily="34" charset="0"/>
                <a:cs typeface="Arial" panose="020B0604020202020204" pitchFamily="34" charset="0"/>
              </a:rPr>
              <a:t>Das Leistungssystem sichert …</a:t>
            </a:r>
            <a:endParaRPr lang="de-DE" dirty="0">
              <a:solidFill>
                <a:schemeClr val="tx1"/>
              </a:solidFill>
              <a:latin typeface="Arial" panose="020B0604020202020204" pitchFamily="34" charset="0"/>
              <a:cs typeface="Arial" panose="020B0604020202020204" pitchFamily="34" charset="0"/>
            </a:endParaRPr>
          </a:p>
        </p:txBody>
      </p:sp>
      <p:sp>
        <p:nvSpPr>
          <p:cNvPr id="4" name="Flussdiagramm: Alternativer Prozess 3">
            <a:extLst>
              <a:ext uri="{FF2B5EF4-FFF2-40B4-BE49-F238E27FC236}">
                <a16:creationId xmlns:a16="http://schemas.microsoft.com/office/drawing/2014/main" id="{65FE856A-CD59-42C2-A301-A98490BC6E20}"/>
              </a:ext>
            </a:extLst>
          </p:cNvPr>
          <p:cNvSpPr/>
          <p:nvPr/>
        </p:nvSpPr>
        <p:spPr>
          <a:xfrm>
            <a:off x="273378" y="2128138"/>
            <a:ext cx="2630078" cy="54432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Personenzentrierte Leistungserbringung</a:t>
            </a:r>
          </a:p>
        </p:txBody>
      </p:sp>
      <p:sp>
        <p:nvSpPr>
          <p:cNvPr id="5" name="Flussdiagramm: Alternativer Prozess 4">
            <a:extLst>
              <a:ext uri="{FF2B5EF4-FFF2-40B4-BE49-F238E27FC236}">
                <a16:creationId xmlns:a16="http://schemas.microsoft.com/office/drawing/2014/main" id="{0889722B-C409-41B5-BFC1-8E9BBFA694BA}"/>
              </a:ext>
            </a:extLst>
          </p:cNvPr>
          <p:cNvSpPr/>
          <p:nvPr/>
        </p:nvSpPr>
        <p:spPr>
          <a:xfrm>
            <a:off x="4377176" y="2356661"/>
            <a:ext cx="2813117" cy="63159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Kontextbezogene Unterstützungsstandards</a:t>
            </a:r>
          </a:p>
        </p:txBody>
      </p:sp>
      <p:cxnSp>
        <p:nvCxnSpPr>
          <p:cNvPr id="7" name="Gerade Verbindung mit Pfeil 6" descr="Pfeil nach unten: Das Leistungssystem sichert --- personenzentrierte Leistungserbringung">
            <a:extLst>
              <a:ext uri="{FF2B5EF4-FFF2-40B4-BE49-F238E27FC236}">
                <a16:creationId xmlns:a16="http://schemas.microsoft.com/office/drawing/2014/main" id="{EA3D4F8B-FA6F-4EFF-B750-14DCA46B749E}"/>
              </a:ext>
            </a:extLst>
          </p:cNvPr>
          <p:cNvCxnSpPr>
            <a:cxnSpLocks/>
            <a:stCxn id="3" idx="1"/>
            <a:endCxn id="4" idx="0"/>
          </p:cNvCxnSpPr>
          <p:nvPr/>
        </p:nvCxnSpPr>
        <p:spPr>
          <a:xfrm flipH="1">
            <a:off x="1588417" y="1694468"/>
            <a:ext cx="1315039" cy="433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descr="Pfeil nach unten: Das Leistungssystem sichert --- kontextbezogene Unterstützungsstandards">
            <a:extLst>
              <a:ext uri="{FF2B5EF4-FFF2-40B4-BE49-F238E27FC236}">
                <a16:creationId xmlns:a16="http://schemas.microsoft.com/office/drawing/2014/main" id="{E1856C7D-8F32-43BC-960A-7F2DBFDA8020}"/>
              </a:ext>
            </a:extLst>
          </p:cNvPr>
          <p:cNvCxnSpPr>
            <a:cxnSpLocks/>
            <a:stCxn id="3" idx="2"/>
            <a:endCxn id="5" idx="0"/>
          </p:cNvCxnSpPr>
          <p:nvPr/>
        </p:nvCxnSpPr>
        <p:spPr>
          <a:xfrm>
            <a:off x="4223209" y="2010266"/>
            <a:ext cx="1560526" cy="346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Flussdiagramm: Alternativer Prozess 22">
            <a:extLst>
              <a:ext uri="{FF2B5EF4-FFF2-40B4-BE49-F238E27FC236}">
                <a16:creationId xmlns:a16="http://schemas.microsoft.com/office/drawing/2014/main" id="{31127C89-70A3-48D2-A4A1-C547597190DB}"/>
              </a:ext>
            </a:extLst>
          </p:cNvPr>
          <p:cNvSpPr/>
          <p:nvPr/>
        </p:nvSpPr>
        <p:spPr>
          <a:xfrm>
            <a:off x="273378" y="2865207"/>
            <a:ext cx="2630078" cy="43188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Assistenzleistungen</a:t>
            </a:r>
          </a:p>
        </p:txBody>
      </p:sp>
      <p:cxnSp>
        <p:nvCxnSpPr>
          <p:cNvPr id="24" name="Gerade Verbindung mit Pfeil 23" descr="Pfeil nach unten: personenzentrierte Leistungserbringung zu Assistenzleistungen">
            <a:extLst>
              <a:ext uri="{FF2B5EF4-FFF2-40B4-BE49-F238E27FC236}">
                <a16:creationId xmlns:a16="http://schemas.microsoft.com/office/drawing/2014/main" id="{5C5340BA-ED94-4BD2-B3CE-3C92AA60ED89}"/>
              </a:ext>
            </a:extLst>
          </p:cNvPr>
          <p:cNvCxnSpPr>
            <a:cxnSpLocks/>
            <a:stCxn id="4" idx="2"/>
            <a:endCxn id="23" idx="0"/>
          </p:cNvCxnSpPr>
          <p:nvPr/>
        </p:nvCxnSpPr>
        <p:spPr>
          <a:xfrm>
            <a:off x="1588417" y="2672459"/>
            <a:ext cx="0" cy="192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Flussdiagramm: Alternativer Prozess 27">
            <a:extLst>
              <a:ext uri="{FF2B5EF4-FFF2-40B4-BE49-F238E27FC236}">
                <a16:creationId xmlns:a16="http://schemas.microsoft.com/office/drawing/2014/main" id="{99FC7464-87B5-4CCB-B67E-C9A345FE77E9}"/>
              </a:ext>
            </a:extLst>
          </p:cNvPr>
          <p:cNvSpPr/>
          <p:nvPr/>
        </p:nvSpPr>
        <p:spPr>
          <a:xfrm>
            <a:off x="78159" y="3498261"/>
            <a:ext cx="1437982" cy="43188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Qualifizierte Assistenz</a:t>
            </a:r>
          </a:p>
        </p:txBody>
      </p:sp>
      <p:sp>
        <p:nvSpPr>
          <p:cNvPr id="29" name="Flussdiagramm: Alternativer Prozess 28">
            <a:extLst>
              <a:ext uri="{FF2B5EF4-FFF2-40B4-BE49-F238E27FC236}">
                <a16:creationId xmlns:a16="http://schemas.microsoft.com/office/drawing/2014/main" id="{A7033A09-5757-4940-9A93-1F2D8E7B34ED}"/>
              </a:ext>
            </a:extLst>
          </p:cNvPr>
          <p:cNvSpPr/>
          <p:nvPr/>
        </p:nvSpPr>
        <p:spPr>
          <a:xfrm>
            <a:off x="1588417" y="3459933"/>
            <a:ext cx="2265965" cy="54432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Unterstützende Assistenz </a:t>
            </a:r>
            <a:r>
              <a:rPr lang="de-DE" sz="700" dirty="0">
                <a:solidFill>
                  <a:schemeClr val="tx1"/>
                </a:solidFill>
                <a:latin typeface="Arial" panose="020B0604020202020204" pitchFamily="34" charset="0"/>
                <a:cs typeface="Arial" panose="020B0604020202020204" pitchFamily="34" charset="0"/>
              </a:rPr>
              <a:t>(mit und ohne Leistungen mit pflegerischen Charakter)</a:t>
            </a:r>
            <a:endParaRPr lang="de-DE" sz="1400" dirty="0">
              <a:solidFill>
                <a:schemeClr val="tx1"/>
              </a:solidFill>
              <a:latin typeface="Arial" panose="020B0604020202020204" pitchFamily="34" charset="0"/>
              <a:cs typeface="Arial" panose="020B0604020202020204" pitchFamily="34" charset="0"/>
            </a:endParaRPr>
          </a:p>
        </p:txBody>
      </p:sp>
      <p:cxnSp>
        <p:nvCxnSpPr>
          <p:cNvPr id="30" name="Gerade Verbindung mit Pfeil 29" descr="Pfeil nach unten: Assistenzleistungen zu qualifizierten Assistenz">
            <a:extLst>
              <a:ext uri="{FF2B5EF4-FFF2-40B4-BE49-F238E27FC236}">
                <a16:creationId xmlns:a16="http://schemas.microsoft.com/office/drawing/2014/main" id="{449854AE-5966-4202-8032-3A0E53AE4754}"/>
              </a:ext>
            </a:extLst>
          </p:cNvPr>
          <p:cNvCxnSpPr>
            <a:cxnSpLocks/>
            <a:stCxn id="23" idx="2"/>
            <a:endCxn id="28" idx="0"/>
          </p:cNvCxnSpPr>
          <p:nvPr/>
        </p:nvCxnSpPr>
        <p:spPr>
          <a:xfrm flipH="1">
            <a:off x="797150" y="3297093"/>
            <a:ext cx="791267" cy="201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descr="Pfeil nach unten: Assistenzleistungen zur unterstützenden Assistenz">
            <a:extLst>
              <a:ext uri="{FF2B5EF4-FFF2-40B4-BE49-F238E27FC236}">
                <a16:creationId xmlns:a16="http://schemas.microsoft.com/office/drawing/2014/main" id="{8461CB8C-0A8C-429A-9DDF-D4C38CF257DF}"/>
              </a:ext>
            </a:extLst>
          </p:cNvPr>
          <p:cNvCxnSpPr>
            <a:cxnSpLocks/>
            <a:stCxn id="23" idx="2"/>
            <a:endCxn id="29" idx="0"/>
          </p:cNvCxnSpPr>
          <p:nvPr/>
        </p:nvCxnSpPr>
        <p:spPr>
          <a:xfrm>
            <a:off x="1588417" y="3297093"/>
            <a:ext cx="1132983" cy="162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descr="Pfeil nach unten: Kontextbezogene Unterstützungsmaßnahmen  zu Fachmodul">
            <a:extLst>
              <a:ext uri="{FF2B5EF4-FFF2-40B4-BE49-F238E27FC236}">
                <a16:creationId xmlns:a16="http://schemas.microsoft.com/office/drawing/2014/main" id="{BED4154B-C734-4264-814B-F1D0181C98FB}"/>
              </a:ext>
            </a:extLst>
          </p:cNvPr>
          <p:cNvCxnSpPr>
            <a:cxnSpLocks/>
            <a:stCxn id="5" idx="2"/>
            <a:endCxn id="42" idx="0"/>
          </p:cNvCxnSpPr>
          <p:nvPr/>
        </p:nvCxnSpPr>
        <p:spPr>
          <a:xfrm flipH="1">
            <a:off x="5040587" y="2988257"/>
            <a:ext cx="743148" cy="173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Flussdiagramm: Alternativer Prozess 41">
            <a:extLst>
              <a:ext uri="{FF2B5EF4-FFF2-40B4-BE49-F238E27FC236}">
                <a16:creationId xmlns:a16="http://schemas.microsoft.com/office/drawing/2014/main" id="{EEADE923-3AE7-4936-9715-EFE46160D518}"/>
              </a:ext>
            </a:extLst>
          </p:cNvPr>
          <p:cNvSpPr/>
          <p:nvPr/>
        </p:nvSpPr>
        <p:spPr>
          <a:xfrm>
            <a:off x="4352039" y="3161918"/>
            <a:ext cx="1377096" cy="63159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Fachmodul</a:t>
            </a:r>
          </a:p>
        </p:txBody>
      </p:sp>
      <p:sp>
        <p:nvSpPr>
          <p:cNvPr id="43" name="Flussdiagramm: Alternativer Prozess 42">
            <a:extLst>
              <a:ext uri="{FF2B5EF4-FFF2-40B4-BE49-F238E27FC236}">
                <a16:creationId xmlns:a16="http://schemas.microsoft.com/office/drawing/2014/main" id="{2A13A7FE-98EA-47D1-B60F-34AC66DED5D8}"/>
              </a:ext>
            </a:extLst>
          </p:cNvPr>
          <p:cNvSpPr/>
          <p:nvPr/>
        </p:nvSpPr>
        <p:spPr>
          <a:xfrm>
            <a:off x="5780400" y="3144135"/>
            <a:ext cx="1377096" cy="631596"/>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Organisations-modul</a:t>
            </a:r>
          </a:p>
        </p:txBody>
      </p:sp>
      <p:cxnSp>
        <p:nvCxnSpPr>
          <p:cNvPr id="45" name="Gerade Verbindung mit Pfeil 44" descr="Pfeil nach unten: Kontextbezogene Unterstützungsmaßnahmen  zu Organisationsmodul">
            <a:extLst>
              <a:ext uri="{FF2B5EF4-FFF2-40B4-BE49-F238E27FC236}">
                <a16:creationId xmlns:a16="http://schemas.microsoft.com/office/drawing/2014/main" id="{1652FE10-3B7F-46D1-B094-A26758B4C7D7}"/>
              </a:ext>
            </a:extLst>
          </p:cNvPr>
          <p:cNvCxnSpPr>
            <a:cxnSpLocks/>
            <a:stCxn id="5" idx="2"/>
            <a:endCxn id="43" idx="0"/>
          </p:cNvCxnSpPr>
          <p:nvPr/>
        </p:nvCxnSpPr>
        <p:spPr>
          <a:xfrm>
            <a:off x="5783735" y="2988257"/>
            <a:ext cx="685213" cy="155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hteck 65">
            <a:extLst>
              <a:ext uri="{FF2B5EF4-FFF2-40B4-BE49-F238E27FC236}">
                <a16:creationId xmlns:a16="http://schemas.microsoft.com/office/drawing/2014/main" id="{1B9A68BD-2454-4454-B253-A78816914F02}"/>
              </a:ext>
            </a:extLst>
          </p:cNvPr>
          <p:cNvSpPr/>
          <p:nvPr/>
        </p:nvSpPr>
        <p:spPr>
          <a:xfrm>
            <a:off x="7881202" y="1538655"/>
            <a:ext cx="3715729" cy="4247317"/>
          </a:xfrm>
          <a:prstGeom prst="rect">
            <a:avLst/>
          </a:prstGeom>
          <a:solidFill>
            <a:schemeClr val="bg1">
              <a:lumMod val="95000"/>
            </a:schemeClr>
          </a:solidFill>
        </p:spPr>
        <p:txBody>
          <a:bodyPr wrap="square">
            <a:spAutoFit/>
          </a:bodyPr>
          <a:lstStyle/>
          <a:p>
            <a:r>
              <a:rPr lang="de-DE" i="1" dirty="0">
                <a:latin typeface="Arial" panose="020B0604020202020204" pitchFamily="34" charset="0"/>
                <a:cs typeface="Arial" panose="020B0604020202020204" pitchFamily="34" charset="0"/>
              </a:rPr>
              <a:t>„Die sachgerechte und notwendige Gesamtleistung und -vergütung setzt sich aus den verschiedenen Komponenten zusammen und wird aus dem jeweiligen Fachkonzept abgeleitet. … Die </a:t>
            </a:r>
            <a:r>
              <a:rPr lang="de-DE" i="1" dirty="0">
                <a:solidFill>
                  <a:srgbClr val="FF0000"/>
                </a:solidFill>
                <a:latin typeface="Arial" panose="020B0604020202020204" pitchFamily="34" charset="0"/>
                <a:cs typeface="Arial" panose="020B0604020202020204" pitchFamily="34" charset="0"/>
              </a:rPr>
              <a:t>Gesamtvergütung </a:t>
            </a:r>
            <a:r>
              <a:rPr lang="de-DE" i="1" dirty="0">
                <a:latin typeface="Arial" panose="020B0604020202020204" pitchFamily="34" charset="0"/>
                <a:cs typeface="Arial" panose="020B0604020202020204" pitchFamily="34" charset="0"/>
              </a:rPr>
              <a:t>setzt sich regelmäßig zusammen aus den Leistungspauschalen für die zeitbasierten Assistenzleistungen (hier sind nur die Personal- und Personalnebenkosten enthalten) und den Tagespauschalen nach dem jeweiligen Fachmodul und dem Organisationsmodul.“</a:t>
            </a:r>
          </a:p>
        </p:txBody>
      </p:sp>
      <p:sp>
        <p:nvSpPr>
          <p:cNvPr id="70" name="Textfeld 69">
            <a:extLst>
              <a:ext uri="{FF2B5EF4-FFF2-40B4-BE49-F238E27FC236}">
                <a16:creationId xmlns:a16="http://schemas.microsoft.com/office/drawing/2014/main" id="{ED41ED16-7CE2-4124-B345-36EF0A288DF1}"/>
              </a:ext>
            </a:extLst>
          </p:cNvPr>
          <p:cNvSpPr txBox="1"/>
          <p:nvPr/>
        </p:nvSpPr>
        <p:spPr>
          <a:xfrm flipH="1">
            <a:off x="4303137" y="3832414"/>
            <a:ext cx="3129310" cy="600164"/>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„fixieren Leistungen, die allen Leistungs- berechtigten, die das jeweilige Leistungs- </a:t>
            </a:r>
            <a:r>
              <a:rPr lang="de-DE" sz="1100" dirty="0" err="1">
                <a:latin typeface="Arial" panose="020B0604020202020204" pitchFamily="34" charset="0"/>
                <a:cs typeface="Arial" panose="020B0604020202020204" pitchFamily="34" charset="0"/>
              </a:rPr>
              <a:t>angebot</a:t>
            </a:r>
            <a:r>
              <a:rPr lang="de-DE" sz="1100" dirty="0">
                <a:latin typeface="Arial" panose="020B0604020202020204" pitchFamily="34" charset="0"/>
                <a:cs typeface="Arial" panose="020B0604020202020204" pitchFamily="34" charset="0"/>
              </a:rPr>
              <a:t> nutzen, zur Verfügung stehen“. </a:t>
            </a:r>
          </a:p>
        </p:txBody>
      </p:sp>
      <p:sp>
        <p:nvSpPr>
          <p:cNvPr id="75" name="Textfeld 74">
            <a:extLst>
              <a:ext uri="{FF2B5EF4-FFF2-40B4-BE49-F238E27FC236}">
                <a16:creationId xmlns:a16="http://schemas.microsoft.com/office/drawing/2014/main" id="{1B6995CE-E450-4AC8-B8C0-FC797675F698}"/>
              </a:ext>
            </a:extLst>
          </p:cNvPr>
          <p:cNvSpPr txBox="1"/>
          <p:nvPr/>
        </p:nvSpPr>
        <p:spPr>
          <a:xfrm flipH="1">
            <a:off x="0" y="4004254"/>
            <a:ext cx="3854382" cy="769441"/>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„Die personenzentrierte Leistungserbringung erfolgt durch Assistenzleistungen. … Notwendige Assistenzleistungen werden einzelfallbezogen im Gesamtplanverfahren festgestellt.“</a:t>
            </a:r>
          </a:p>
        </p:txBody>
      </p:sp>
      <p:grpSp>
        <p:nvGrpSpPr>
          <p:cNvPr id="113" name="Gruppieren 112" descr="Hervorhebung: zeitbasiert, Stundensätze">
            <a:extLst>
              <a:ext uri="{FF2B5EF4-FFF2-40B4-BE49-F238E27FC236}">
                <a16:creationId xmlns:a16="http://schemas.microsoft.com/office/drawing/2014/main" id="{C1C25E77-C27D-4403-A6DA-7B482922FCF2}"/>
              </a:ext>
            </a:extLst>
          </p:cNvPr>
          <p:cNvGrpSpPr/>
          <p:nvPr/>
        </p:nvGrpSpPr>
        <p:grpSpPr>
          <a:xfrm>
            <a:off x="78158" y="4772320"/>
            <a:ext cx="3715729" cy="563729"/>
            <a:chOff x="8239808" y="2611225"/>
            <a:chExt cx="3113990" cy="707010"/>
          </a:xfrm>
        </p:grpSpPr>
        <p:sp>
          <p:nvSpPr>
            <p:cNvPr id="114" name="Pfeil: nach rechts 113">
              <a:extLst>
                <a:ext uri="{FF2B5EF4-FFF2-40B4-BE49-F238E27FC236}">
                  <a16:creationId xmlns:a16="http://schemas.microsoft.com/office/drawing/2014/main" id="{70E7B687-2A96-4E2C-8B3B-9A5ACF2B5B38}"/>
                </a:ext>
              </a:extLst>
            </p:cNvPr>
            <p:cNvSpPr/>
            <p:nvPr/>
          </p:nvSpPr>
          <p:spPr>
            <a:xfrm>
              <a:off x="8239808" y="2611225"/>
              <a:ext cx="851557" cy="7070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solidFill>
                  <a:srgbClr val="FF0000"/>
                </a:solidFill>
              </a:endParaRPr>
            </a:p>
          </p:txBody>
        </p:sp>
        <p:sp>
          <p:nvSpPr>
            <p:cNvPr id="115" name="Textfeld 114">
              <a:extLst>
                <a:ext uri="{FF2B5EF4-FFF2-40B4-BE49-F238E27FC236}">
                  <a16:creationId xmlns:a16="http://schemas.microsoft.com/office/drawing/2014/main" id="{3F93041B-C062-477F-8DF7-F94ACCB4CAC8}"/>
                </a:ext>
              </a:extLst>
            </p:cNvPr>
            <p:cNvSpPr txBox="1"/>
            <p:nvPr/>
          </p:nvSpPr>
          <p:spPr>
            <a:xfrm>
              <a:off x="9091365" y="2611225"/>
              <a:ext cx="2262433" cy="646331"/>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Zeitbasiert, Stundensätze !</a:t>
              </a:r>
            </a:p>
          </p:txBody>
        </p:sp>
      </p:grpSp>
      <p:grpSp>
        <p:nvGrpSpPr>
          <p:cNvPr id="116" name="Gruppieren 115" descr="Hervorhebung: Tagesgleicher Entgeltsatz">
            <a:extLst>
              <a:ext uri="{FF2B5EF4-FFF2-40B4-BE49-F238E27FC236}">
                <a16:creationId xmlns:a16="http://schemas.microsoft.com/office/drawing/2014/main" id="{BB0E002E-0EFF-4648-B959-4774B2F4149E}"/>
              </a:ext>
            </a:extLst>
          </p:cNvPr>
          <p:cNvGrpSpPr/>
          <p:nvPr/>
        </p:nvGrpSpPr>
        <p:grpSpPr>
          <a:xfrm>
            <a:off x="4377176" y="4772320"/>
            <a:ext cx="2813117" cy="646331"/>
            <a:chOff x="8239808" y="2611225"/>
            <a:chExt cx="2357550" cy="810607"/>
          </a:xfrm>
        </p:grpSpPr>
        <p:sp>
          <p:nvSpPr>
            <p:cNvPr id="117" name="Pfeil: nach rechts 116">
              <a:extLst>
                <a:ext uri="{FF2B5EF4-FFF2-40B4-BE49-F238E27FC236}">
                  <a16:creationId xmlns:a16="http://schemas.microsoft.com/office/drawing/2014/main" id="{333302B2-A0BA-4DB9-9080-6357DB1C9860}"/>
                </a:ext>
              </a:extLst>
            </p:cNvPr>
            <p:cNvSpPr/>
            <p:nvPr/>
          </p:nvSpPr>
          <p:spPr>
            <a:xfrm>
              <a:off x="8239808" y="2611225"/>
              <a:ext cx="851557" cy="7070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solidFill>
                  <a:srgbClr val="FF0000"/>
                </a:solidFill>
              </a:endParaRPr>
            </a:p>
          </p:txBody>
        </p:sp>
        <p:sp>
          <p:nvSpPr>
            <p:cNvPr id="118" name="Textfeld 117">
              <a:extLst>
                <a:ext uri="{FF2B5EF4-FFF2-40B4-BE49-F238E27FC236}">
                  <a16:creationId xmlns:a16="http://schemas.microsoft.com/office/drawing/2014/main" id="{8485A55F-6BB4-4BAD-81A8-F0CB7511919C}"/>
                </a:ext>
              </a:extLst>
            </p:cNvPr>
            <p:cNvSpPr txBox="1"/>
            <p:nvPr/>
          </p:nvSpPr>
          <p:spPr>
            <a:xfrm>
              <a:off x="9091365" y="2611225"/>
              <a:ext cx="1505993" cy="810607"/>
            </a:xfrm>
            <a:prstGeom prst="rect">
              <a:avLst/>
            </a:prstGeom>
            <a:noFill/>
          </p:spPr>
          <p:txBody>
            <a:bodyPr wrap="square" rtlCol="0">
              <a:spAutoFit/>
            </a:bodyPr>
            <a:lstStyle/>
            <a:p>
              <a:r>
                <a:rPr lang="de-DE" dirty="0">
                  <a:solidFill>
                    <a:srgbClr val="FF0000"/>
                  </a:solidFill>
                  <a:latin typeface="Arial" panose="020B0604020202020204" pitchFamily="34" charset="0"/>
                  <a:cs typeface="Arial" panose="020B0604020202020204" pitchFamily="34" charset="0"/>
                </a:rPr>
                <a:t>Tagesgleicher Entgeltsatz</a:t>
              </a:r>
            </a:p>
          </p:txBody>
        </p:sp>
      </p:grpSp>
      <p:sp>
        <p:nvSpPr>
          <p:cNvPr id="31" name="Titel 1">
            <a:extLst>
              <a:ext uri="{FF2B5EF4-FFF2-40B4-BE49-F238E27FC236}">
                <a16:creationId xmlns:a16="http://schemas.microsoft.com/office/drawing/2014/main" id="{2F0CE129-DB6E-4E05-9516-056A37EE562D}"/>
              </a:ext>
            </a:extLst>
          </p:cNvPr>
          <p:cNvSpPr>
            <a:spLocks noGrp="1"/>
          </p:cNvSpPr>
          <p:nvPr>
            <p:ph type="title"/>
          </p:nvPr>
        </p:nvSpPr>
        <p:spPr>
          <a:xfrm>
            <a:off x="371364" y="754804"/>
            <a:ext cx="11449272" cy="433671"/>
          </a:xfrm>
        </p:spPr>
        <p:txBody>
          <a:bodyPr anchor="ctr"/>
          <a:lstStyle/>
          <a:p>
            <a:r>
              <a:rPr lang="de-DE" sz="2400" b="0" dirty="0"/>
              <a:t>Änderungen des Leistungsrechtes: Landesrahmenvertrag Nordrhein-Westfalen</a:t>
            </a:r>
          </a:p>
        </p:txBody>
      </p:sp>
      <p:sp>
        <p:nvSpPr>
          <p:cNvPr id="32" name="Datumsplatzhalter 3">
            <a:extLst>
              <a:ext uri="{FF2B5EF4-FFF2-40B4-BE49-F238E27FC236}">
                <a16:creationId xmlns:a16="http://schemas.microsoft.com/office/drawing/2014/main" id="{AC360AC5-DE1C-44F9-92A5-239C8D196062}"/>
              </a:ext>
            </a:extLst>
          </p:cNvPr>
          <p:cNvSpPr>
            <a:spLocks noGrp="1"/>
          </p:cNvSpPr>
          <p:nvPr>
            <p:ph type="dt" sz="half" idx="10"/>
          </p:nvPr>
        </p:nvSpPr>
        <p:spPr>
          <a:xfrm>
            <a:off x="10202779" y="6259597"/>
            <a:ext cx="1287380" cy="365125"/>
          </a:xfrm>
        </p:spPr>
        <p:txBody>
          <a:bodyPr/>
          <a:lstStyle/>
          <a:p>
            <a:r>
              <a:rPr lang="de-DE" dirty="0"/>
              <a:t>Oktober 2020</a:t>
            </a:r>
          </a:p>
        </p:txBody>
      </p:sp>
      <p:sp>
        <p:nvSpPr>
          <p:cNvPr id="34" name="Fußzeilenplatzhalter 4">
            <a:extLst>
              <a:ext uri="{FF2B5EF4-FFF2-40B4-BE49-F238E27FC236}">
                <a16:creationId xmlns:a16="http://schemas.microsoft.com/office/drawing/2014/main" id="{4B55D2E3-EC88-418D-8297-5ABB8B1B1595}"/>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spTree>
    <p:extLst>
      <p:ext uri="{BB962C8B-B14F-4D97-AF65-F5344CB8AC3E}">
        <p14:creationId xmlns:p14="http://schemas.microsoft.com/office/powerpoint/2010/main" val="215728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graphicFrame>
        <p:nvGraphicFramePr>
          <p:cNvPr id="2" name="Tabelle 4">
            <a:extLst>
              <a:ext uri="{FF2B5EF4-FFF2-40B4-BE49-F238E27FC236}">
                <a16:creationId xmlns:a16="http://schemas.microsoft.com/office/drawing/2014/main" id="{796042C7-8FE4-46CB-88AB-5E86DB6B897F}"/>
              </a:ext>
            </a:extLst>
          </p:cNvPr>
          <p:cNvGraphicFramePr>
            <a:graphicFrameLocks noGrp="1"/>
          </p:cNvGraphicFramePr>
          <p:nvPr>
            <p:extLst>
              <p:ext uri="{D42A27DB-BD31-4B8C-83A1-F6EECF244321}">
                <p14:modId xmlns:p14="http://schemas.microsoft.com/office/powerpoint/2010/main" val="1532420299"/>
              </p:ext>
            </p:extLst>
          </p:nvPr>
        </p:nvGraphicFramePr>
        <p:xfrm>
          <a:off x="704941" y="1269681"/>
          <a:ext cx="10785218" cy="4684397"/>
        </p:xfrm>
        <a:graphic>
          <a:graphicData uri="http://schemas.openxmlformats.org/drawingml/2006/table">
            <a:tbl>
              <a:tblPr firstRow="1" bandRow="1">
                <a:tableStyleId>{5C22544A-7EE6-4342-B048-85BDC9FD1C3A}</a:tableStyleId>
              </a:tblPr>
              <a:tblGrid>
                <a:gridCol w="10785218">
                  <a:extLst>
                    <a:ext uri="{9D8B030D-6E8A-4147-A177-3AD203B41FA5}">
                      <a16:colId xmlns:a16="http://schemas.microsoft.com/office/drawing/2014/main" val="3077041939"/>
                    </a:ext>
                  </a:extLst>
                </a:gridCol>
              </a:tblGrid>
              <a:tr h="630557">
                <a:tc>
                  <a:txBody>
                    <a:bodyPr/>
                    <a:lstStyle/>
                    <a:p>
                      <a:pPr>
                        <a:spcBef>
                          <a:spcPts val="300"/>
                        </a:spcBef>
                        <a:spcAft>
                          <a:spcPts val="300"/>
                        </a:spcAft>
                      </a:pPr>
                      <a:r>
                        <a:rPr lang="de-DE" sz="2800" dirty="0">
                          <a:solidFill>
                            <a:schemeClr val="tx1"/>
                          </a:solidFill>
                        </a:rPr>
                        <a:t>Fazit III</a:t>
                      </a:r>
                    </a:p>
                  </a:txBody>
                  <a:tcPr/>
                </a:tc>
                <a:extLst>
                  <a:ext uri="{0D108BD9-81ED-4DB2-BD59-A6C34878D82A}">
                    <a16:rowId xmlns:a16="http://schemas.microsoft.com/office/drawing/2014/main" val="2561107683"/>
                  </a:ext>
                </a:extLst>
              </a:tr>
              <a:tr h="862379">
                <a:tc>
                  <a:txBody>
                    <a:bodyPr/>
                    <a:lstStyle/>
                    <a:p>
                      <a:pPr marL="457200" indent="-457200" algn="l" defTabSz="685800" rtl="0" eaLnBrk="1" latinLnBrk="0" hangingPunct="1">
                        <a:spcBef>
                          <a:spcPts val="300"/>
                        </a:spcBef>
                        <a:spcAft>
                          <a:spcPts val="300"/>
                        </a:spcAft>
                        <a:buFont typeface="+mj-lt"/>
                        <a:buAutoNum type="arabicPeriod"/>
                      </a:pPr>
                      <a:r>
                        <a:rPr lang="de-DE" sz="2400" kern="1200" dirty="0">
                          <a:solidFill>
                            <a:schemeClr val="dk1"/>
                          </a:solidFill>
                          <a:latin typeface="+mn-lt"/>
                          <a:ea typeface="+mn-ea"/>
                          <a:cs typeface="+mn-cs"/>
                        </a:rPr>
                        <a:t>Das neue Leistungsrecht, insbesondere die Assistenzleistungen bewirken [sollen bewirken] eine inhaltlich-konzeptionelle Neuausrichtung der Leistungen.</a:t>
                      </a:r>
                    </a:p>
                    <a:p>
                      <a:pPr marL="457200" indent="-457200" algn="l" defTabSz="685800" rtl="0" eaLnBrk="1" latinLnBrk="0" hangingPunct="1">
                        <a:spcBef>
                          <a:spcPts val="300"/>
                        </a:spcBef>
                        <a:spcAft>
                          <a:spcPts val="300"/>
                        </a:spcAft>
                        <a:buFont typeface="+mj-lt"/>
                        <a:buAutoNum type="arabicPeriod"/>
                      </a:pPr>
                      <a:r>
                        <a:rPr lang="de-DE" sz="2400" kern="1200" dirty="0">
                          <a:solidFill>
                            <a:schemeClr val="dk1"/>
                          </a:solidFill>
                          <a:latin typeface="+mn-lt"/>
                          <a:ea typeface="+mn-ea"/>
                          <a:cs typeface="+mn-cs"/>
                        </a:rPr>
                        <a:t>Damit ist eine Veränderung der Finanzierung verbunden: Die Tage des einheitlichen, tagesgleichen Pflegesatzes sind vorbei.</a:t>
                      </a:r>
                    </a:p>
                    <a:p>
                      <a:pPr marL="457200" indent="-457200" algn="l" defTabSz="685800" rtl="0" eaLnBrk="1" latinLnBrk="0" hangingPunct="1">
                        <a:spcBef>
                          <a:spcPts val="300"/>
                        </a:spcBef>
                        <a:spcAft>
                          <a:spcPts val="300"/>
                        </a:spcAft>
                        <a:buFont typeface="+mj-lt"/>
                        <a:buAutoNum type="arabicPeriod"/>
                      </a:pPr>
                      <a:r>
                        <a:rPr lang="de-DE" sz="2400" kern="1200" dirty="0">
                          <a:solidFill>
                            <a:schemeClr val="dk1"/>
                          </a:solidFill>
                          <a:latin typeface="+mn-lt"/>
                          <a:ea typeface="+mn-ea"/>
                          <a:cs typeface="+mn-cs"/>
                        </a:rPr>
                        <a:t>Die zukünftige Vergütung besteht aus einer  -länderspezifischen- Kombination von a.) nach Stunden und b.) tagesgleich abzurechnenden Leistungen. </a:t>
                      </a:r>
                    </a:p>
                    <a:p>
                      <a:pPr marL="457200" indent="-457200" algn="l" defTabSz="685800" rtl="0" eaLnBrk="1" latinLnBrk="0" hangingPunct="1">
                        <a:spcBef>
                          <a:spcPts val="300"/>
                        </a:spcBef>
                        <a:spcAft>
                          <a:spcPts val="300"/>
                        </a:spcAft>
                        <a:buFont typeface="+mj-lt"/>
                        <a:buAutoNum type="arabicPeriod"/>
                      </a:pPr>
                      <a:r>
                        <a:rPr lang="de-DE" sz="2400" kern="1200" dirty="0">
                          <a:solidFill>
                            <a:schemeClr val="dk1"/>
                          </a:solidFill>
                          <a:latin typeface="+mn-lt"/>
                          <a:ea typeface="+mn-ea"/>
                          <a:cs typeface="+mn-cs"/>
                        </a:rPr>
                        <a:t>Die bisherigen Leistungstypen und Bedarfsgruppen in der stationären Welt gibt es nicht mehr.</a:t>
                      </a:r>
                    </a:p>
                    <a:p>
                      <a:pPr marL="457200" marR="0" lvl="0" indent="-457200" algn="l" defTabSz="685800" rtl="0" eaLnBrk="1" fontAlgn="auto" latinLnBrk="0" hangingPunct="1">
                        <a:lnSpc>
                          <a:spcPct val="100000"/>
                        </a:lnSpc>
                        <a:spcBef>
                          <a:spcPts val="300"/>
                        </a:spcBef>
                        <a:spcAft>
                          <a:spcPts val="300"/>
                        </a:spcAft>
                        <a:buClrTx/>
                        <a:buSzTx/>
                        <a:buFont typeface="+mj-lt"/>
                        <a:buAutoNum type="arabicPeriod"/>
                        <a:tabLst/>
                        <a:defRPr/>
                      </a:pPr>
                      <a:r>
                        <a:rPr lang="de-DE" sz="2400" kern="1200" dirty="0">
                          <a:solidFill>
                            <a:schemeClr val="dk1"/>
                          </a:solidFill>
                          <a:latin typeface="+mn-lt"/>
                          <a:ea typeface="+mn-ea"/>
                          <a:cs typeface="+mn-cs"/>
                        </a:rPr>
                        <a:t>Damit gibt es die bisherige stationäre Welt nicht mehr.</a:t>
                      </a:r>
                    </a:p>
                  </a:txBody>
                  <a:tcPr/>
                </a:tc>
                <a:extLst>
                  <a:ext uri="{0D108BD9-81ED-4DB2-BD59-A6C34878D82A}">
                    <a16:rowId xmlns:a16="http://schemas.microsoft.com/office/drawing/2014/main" val="3486010024"/>
                  </a:ext>
                </a:extLst>
              </a:tr>
            </a:tbl>
          </a:graphicData>
        </a:graphic>
      </p:graphicFrame>
      <p:sp>
        <p:nvSpPr>
          <p:cNvPr id="8" name="Datumsplatzhalter 3">
            <a:extLst>
              <a:ext uri="{FF2B5EF4-FFF2-40B4-BE49-F238E27FC236}">
                <a16:creationId xmlns:a16="http://schemas.microsoft.com/office/drawing/2014/main" id="{C53134B4-64BC-4BCD-BC8B-822496550CEC}"/>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0" name="Titel 1">
            <a:extLst>
              <a:ext uri="{FF2B5EF4-FFF2-40B4-BE49-F238E27FC236}">
                <a16:creationId xmlns:a16="http://schemas.microsoft.com/office/drawing/2014/main" id="{72407C34-5179-4512-BF8D-14EB9BA8A8E4}"/>
              </a:ext>
            </a:extLst>
          </p:cNvPr>
          <p:cNvSpPr>
            <a:spLocks noGrp="1"/>
          </p:cNvSpPr>
          <p:nvPr>
            <p:ph type="title"/>
          </p:nvPr>
        </p:nvSpPr>
        <p:spPr>
          <a:xfrm>
            <a:off x="711199" y="620689"/>
            <a:ext cx="8280000" cy="533682"/>
          </a:xfrm>
        </p:spPr>
        <p:txBody>
          <a:bodyPr anchor="b"/>
          <a:lstStyle/>
          <a:p>
            <a:r>
              <a:rPr lang="de-DE" sz="2800" dirty="0"/>
              <a:t>Neue Rolle der Leistungserbringer ?</a:t>
            </a:r>
          </a:p>
        </p:txBody>
      </p:sp>
    </p:spTree>
    <p:extLst>
      <p:ext uri="{BB962C8B-B14F-4D97-AF65-F5344CB8AC3E}">
        <p14:creationId xmlns:p14="http://schemas.microsoft.com/office/powerpoint/2010/main" val="171995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a:spLocks noGrp="1"/>
          </p:cNvSpPr>
          <p:nvPr>
            <p:ph type="title"/>
          </p:nvPr>
        </p:nvSpPr>
        <p:spPr>
          <a:xfrm>
            <a:off x="711199" y="620689"/>
            <a:ext cx="8280000" cy="533682"/>
          </a:xfrm>
        </p:spPr>
        <p:txBody>
          <a:bodyPr anchor="b"/>
          <a:lstStyle/>
          <a:p>
            <a:r>
              <a:rPr lang="de-DE" sz="2800" dirty="0"/>
              <a:t>Neue Rolle der Leistungserbringer ?</a:t>
            </a:r>
          </a:p>
        </p:txBody>
      </p:sp>
      <p:sp>
        <p:nvSpPr>
          <p:cNvPr id="4" name="Datumsplatzhalter 3"/>
          <p:cNvSpPr>
            <a:spLocks noGrp="1"/>
          </p:cNvSpPr>
          <p:nvPr>
            <p:ph type="dt" sz="half" idx="10"/>
          </p:nvPr>
        </p:nvSpPr>
        <p:spPr/>
        <p:txBody>
          <a:bodyPr/>
          <a:lstStyle/>
          <a:p>
            <a:r>
              <a:rPr lang="de-DE" dirty="0"/>
              <a:t> Oktober 2020</a:t>
            </a:r>
          </a:p>
        </p:txBody>
      </p:sp>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pic>
        <p:nvPicPr>
          <p:cNvPr id="6" name="Grafik 5" descr="Tabelle zu den Inhalten des § 13 und § 37 SGB IX">
            <a:extLst>
              <a:ext uri="{FF2B5EF4-FFF2-40B4-BE49-F238E27FC236}">
                <a16:creationId xmlns:a16="http://schemas.microsoft.com/office/drawing/2014/main" id="{AFF5C231-B3A7-4850-9E40-6E0F225ACDBE}"/>
              </a:ext>
            </a:extLst>
          </p:cNvPr>
          <p:cNvPicPr>
            <a:picLocks noChangeAspect="1"/>
          </p:cNvPicPr>
          <p:nvPr/>
        </p:nvPicPr>
        <p:blipFill>
          <a:blip r:embed="rId3"/>
          <a:stretch>
            <a:fillRect/>
          </a:stretch>
        </p:blipFill>
        <p:spPr>
          <a:xfrm>
            <a:off x="711199" y="1478991"/>
            <a:ext cx="10778960" cy="3894225"/>
          </a:xfrm>
          <a:prstGeom prst="rect">
            <a:avLst/>
          </a:prstGeom>
        </p:spPr>
      </p:pic>
    </p:spTree>
    <p:extLst>
      <p:ext uri="{BB962C8B-B14F-4D97-AF65-F5344CB8AC3E}">
        <p14:creationId xmlns:p14="http://schemas.microsoft.com/office/powerpoint/2010/main" val="219498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graphicFrame>
        <p:nvGraphicFramePr>
          <p:cNvPr id="2" name="Tabelle 4">
            <a:extLst>
              <a:ext uri="{FF2B5EF4-FFF2-40B4-BE49-F238E27FC236}">
                <a16:creationId xmlns:a16="http://schemas.microsoft.com/office/drawing/2014/main" id="{796042C7-8FE4-46CB-88AB-5E86DB6B897F}"/>
              </a:ext>
            </a:extLst>
          </p:cNvPr>
          <p:cNvGraphicFramePr>
            <a:graphicFrameLocks noGrp="1"/>
          </p:cNvGraphicFramePr>
          <p:nvPr>
            <p:extLst>
              <p:ext uri="{D42A27DB-BD31-4B8C-83A1-F6EECF244321}">
                <p14:modId xmlns:p14="http://schemas.microsoft.com/office/powerpoint/2010/main" val="1128083520"/>
              </p:ext>
            </p:extLst>
          </p:nvPr>
        </p:nvGraphicFramePr>
        <p:xfrm>
          <a:off x="704941" y="1269681"/>
          <a:ext cx="10785218" cy="630557"/>
        </p:xfrm>
        <a:graphic>
          <a:graphicData uri="http://schemas.openxmlformats.org/drawingml/2006/table">
            <a:tbl>
              <a:tblPr firstRow="1" bandRow="1">
                <a:tableStyleId>{5C22544A-7EE6-4342-B048-85BDC9FD1C3A}</a:tableStyleId>
              </a:tblPr>
              <a:tblGrid>
                <a:gridCol w="10785218">
                  <a:extLst>
                    <a:ext uri="{9D8B030D-6E8A-4147-A177-3AD203B41FA5}">
                      <a16:colId xmlns:a16="http://schemas.microsoft.com/office/drawing/2014/main" val="3077041939"/>
                    </a:ext>
                  </a:extLst>
                </a:gridCol>
              </a:tblGrid>
              <a:tr h="630557">
                <a:tc>
                  <a:txBody>
                    <a:bodyPr/>
                    <a:lstStyle/>
                    <a:p>
                      <a:pPr>
                        <a:spcBef>
                          <a:spcPts val="300"/>
                        </a:spcBef>
                        <a:spcAft>
                          <a:spcPts val="300"/>
                        </a:spcAft>
                      </a:pPr>
                      <a:r>
                        <a:rPr lang="de-DE" sz="2800" dirty="0">
                          <a:solidFill>
                            <a:schemeClr val="tx1"/>
                          </a:solidFill>
                        </a:rPr>
                        <a:t>Fazit III</a:t>
                      </a:r>
                    </a:p>
                  </a:txBody>
                  <a:tcPr/>
                </a:tc>
                <a:extLst>
                  <a:ext uri="{0D108BD9-81ED-4DB2-BD59-A6C34878D82A}">
                    <a16:rowId xmlns:a16="http://schemas.microsoft.com/office/drawing/2014/main" val="2561107683"/>
                  </a:ext>
                </a:extLst>
              </a:tr>
            </a:tbl>
          </a:graphicData>
        </a:graphic>
      </p:graphicFrame>
      <p:sp>
        <p:nvSpPr>
          <p:cNvPr id="8" name="Datumsplatzhalter 3">
            <a:extLst>
              <a:ext uri="{FF2B5EF4-FFF2-40B4-BE49-F238E27FC236}">
                <a16:creationId xmlns:a16="http://schemas.microsoft.com/office/drawing/2014/main" id="{C53134B4-64BC-4BCD-BC8B-822496550CEC}"/>
              </a:ext>
            </a:extLst>
          </p:cNvPr>
          <p:cNvSpPr>
            <a:spLocks noGrp="1"/>
          </p:cNvSpPr>
          <p:nvPr>
            <p:ph type="dt" sz="half" idx="10"/>
          </p:nvPr>
        </p:nvSpPr>
        <p:spPr>
          <a:xfrm>
            <a:off x="10202779" y="6259597"/>
            <a:ext cx="1287380" cy="365125"/>
          </a:xfrm>
        </p:spPr>
        <p:txBody>
          <a:bodyPr/>
          <a:lstStyle/>
          <a:p>
            <a:r>
              <a:rPr lang="de-DE" dirty="0"/>
              <a:t> Oktober 2020</a:t>
            </a:r>
          </a:p>
        </p:txBody>
      </p:sp>
      <p:sp>
        <p:nvSpPr>
          <p:cNvPr id="10" name="Titel 1">
            <a:extLst>
              <a:ext uri="{FF2B5EF4-FFF2-40B4-BE49-F238E27FC236}">
                <a16:creationId xmlns:a16="http://schemas.microsoft.com/office/drawing/2014/main" id="{72407C34-5179-4512-BF8D-14EB9BA8A8E4}"/>
              </a:ext>
            </a:extLst>
          </p:cNvPr>
          <p:cNvSpPr>
            <a:spLocks noGrp="1"/>
          </p:cNvSpPr>
          <p:nvPr>
            <p:ph type="title"/>
          </p:nvPr>
        </p:nvSpPr>
        <p:spPr>
          <a:xfrm>
            <a:off x="711199" y="620689"/>
            <a:ext cx="8280000" cy="533682"/>
          </a:xfrm>
        </p:spPr>
        <p:txBody>
          <a:bodyPr anchor="b"/>
          <a:lstStyle/>
          <a:p>
            <a:r>
              <a:rPr lang="de-DE" sz="2800" dirty="0"/>
              <a:t>Neue Rolle der Leistungserbringer ?</a:t>
            </a:r>
          </a:p>
        </p:txBody>
      </p:sp>
      <p:sp>
        <p:nvSpPr>
          <p:cNvPr id="3" name="Rechteck 2">
            <a:extLst>
              <a:ext uri="{FF2B5EF4-FFF2-40B4-BE49-F238E27FC236}">
                <a16:creationId xmlns:a16="http://schemas.microsoft.com/office/drawing/2014/main" id="{C3378B70-EA19-4236-969E-0281DC69B7A1}"/>
              </a:ext>
            </a:extLst>
          </p:cNvPr>
          <p:cNvSpPr/>
          <p:nvPr/>
        </p:nvSpPr>
        <p:spPr>
          <a:xfrm>
            <a:off x="703391" y="2132856"/>
            <a:ext cx="10785217" cy="1569660"/>
          </a:xfrm>
          <a:prstGeom prst="rect">
            <a:avLst/>
          </a:prstGeom>
        </p:spPr>
        <p:txBody>
          <a:bodyPr wrap="square">
            <a:spAutoFit/>
          </a:bodyPr>
          <a:lstStyle/>
          <a:p>
            <a:pPr defTabSz="685800">
              <a:spcBef>
                <a:spcPts val="300"/>
              </a:spcBef>
              <a:spcAft>
                <a:spcPts val="300"/>
              </a:spcAft>
            </a:pPr>
            <a:r>
              <a:rPr lang="de-DE" sz="2400" dirty="0">
                <a:solidFill>
                  <a:schemeClr val="dk1"/>
                </a:solidFill>
              </a:rPr>
              <a:t>„Nach meiner Einschätzung wäre es sinnvoll, wenn Sie … konkrete Verbindungen zwischen SGB IX und LRV herstellen könnten. Denn bei der Vorstellung des LRV durch die Liga ging es nur um Letzteren und es ist für die einzelnen Mitglieder sicher nicht leicht, beides zusammenzubringen.„  Aus einer Anfrage vom </a:t>
            </a:r>
            <a:r>
              <a:rPr lang="de-DE" sz="2400" b="1" dirty="0">
                <a:solidFill>
                  <a:schemeClr val="dk1"/>
                </a:solidFill>
              </a:rPr>
              <a:t>10. August 2020</a:t>
            </a:r>
          </a:p>
        </p:txBody>
      </p:sp>
    </p:spTree>
    <p:extLst>
      <p:ext uri="{BB962C8B-B14F-4D97-AF65-F5344CB8AC3E}">
        <p14:creationId xmlns:p14="http://schemas.microsoft.com/office/powerpoint/2010/main" val="3451610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5E32C643-997A-410B-B360-F99060506369}"/>
              </a:ext>
            </a:extLst>
          </p:cNvPr>
          <p:cNvSpPr>
            <a:spLocks noGrp="1"/>
          </p:cNvSpPr>
          <p:nvPr>
            <p:ph type="dt" sz="half" idx="10"/>
          </p:nvPr>
        </p:nvSpPr>
        <p:spPr/>
        <p:txBody>
          <a:bodyPr/>
          <a:lstStyle/>
          <a:p>
            <a:r>
              <a:rPr lang="de-DE"/>
              <a:t>Mai 2020</a:t>
            </a:r>
            <a:endParaRPr lang="de-DE" dirty="0"/>
          </a:p>
        </p:txBody>
      </p:sp>
      <p:sp>
        <p:nvSpPr>
          <p:cNvPr id="6" name="Fußzeilenplatzhalter 5">
            <a:extLst>
              <a:ext uri="{FF2B5EF4-FFF2-40B4-BE49-F238E27FC236}">
                <a16:creationId xmlns:a16="http://schemas.microsoft.com/office/drawing/2014/main" id="{41CFD12D-76DB-4C1C-90F5-3882B011221F}"/>
              </a:ext>
            </a:extLst>
          </p:cNvPr>
          <p:cNvSpPr>
            <a:spLocks noGrp="1"/>
          </p:cNvSpPr>
          <p:nvPr>
            <p:ph type="ftr" sz="quarter" idx="11"/>
          </p:nvPr>
        </p:nvSpPr>
        <p:spPr/>
        <p:txBody>
          <a:bodyPr/>
          <a:lstStyle/>
          <a:p>
            <a:r>
              <a:rPr lang="de-DE"/>
              <a:t>Leistungsgruppen in der Eingliederungshilfe</a:t>
            </a:r>
            <a:endParaRPr lang="de-DE" dirty="0"/>
          </a:p>
        </p:txBody>
      </p:sp>
      <p:sp>
        <p:nvSpPr>
          <p:cNvPr id="7" name="Inhaltsplatzhalter 2">
            <a:extLst>
              <a:ext uri="{FF2B5EF4-FFF2-40B4-BE49-F238E27FC236}">
                <a16:creationId xmlns:a16="http://schemas.microsoft.com/office/drawing/2014/main" id="{E52DECA2-BF07-4B57-BA1D-8BEB1321E821}"/>
              </a:ext>
            </a:extLst>
          </p:cNvPr>
          <p:cNvSpPr txBox="1">
            <a:spLocks/>
          </p:cNvSpPr>
          <p:nvPr/>
        </p:nvSpPr>
        <p:spPr>
          <a:xfrm>
            <a:off x="838200" y="1772817"/>
            <a:ext cx="7562056" cy="4079344"/>
          </a:xfrm>
          <a:prstGeom prst="rect">
            <a:avLst/>
          </a:prstGeom>
        </p:spPr>
        <p:txBody>
          <a:bodyPr/>
          <a:lstStyle>
            <a:lvl1pPr marL="0" indent="0" algn="l" defTabSz="685800" rtl="0" eaLnBrk="1" latinLnBrk="0" hangingPunct="1">
              <a:lnSpc>
                <a:spcPts val="1875"/>
              </a:lnSpc>
              <a:spcBef>
                <a:spcPts val="0"/>
              </a:spcBef>
              <a:spcAft>
                <a:spcPts val="1063"/>
              </a:spcAft>
              <a:buFontTx/>
              <a:buNone/>
              <a:defRPr sz="1500" kern="1200">
                <a:solidFill>
                  <a:schemeClr val="tx2"/>
                </a:solidFill>
                <a:latin typeface="+mn-lt"/>
                <a:ea typeface="+mn-ea"/>
                <a:cs typeface="+mn-cs"/>
              </a:defRPr>
            </a:lvl1pPr>
            <a:lvl2pPr marL="135000" indent="-135000" algn="l" defTabSz="685800" rtl="0" eaLnBrk="1" latinLnBrk="0" hangingPunct="1">
              <a:lnSpc>
                <a:spcPts val="1875"/>
              </a:lnSpc>
              <a:spcBef>
                <a:spcPts val="0"/>
              </a:spcBef>
              <a:spcAft>
                <a:spcPts val="1063"/>
              </a:spcAft>
              <a:buClr>
                <a:schemeClr val="accent1"/>
              </a:buClr>
              <a:buSzPct val="100000"/>
              <a:buFont typeface="Arial" panose="020B0604020202020204" pitchFamily="34" charset="0"/>
              <a:buChar char="•"/>
              <a:defRPr sz="1500" kern="1200">
                <a:solidFill>
                  <a:schemeClr val="tx2"/>
                </a:solidFill>
                <a:latin typeface="+mn-lt"/>
                <a:ea typeface="+mn-ea"/>
                <a:cs typeface="+mn-cs"/>
              </a:defRPr>
            </a:lvl2pPr>
            <a:lvl3pPr marL="270000" indent="-135000" algn="l" defTabSz="685800" rtl="0" eaLnBrk="1" latinLnBrk="0" hangingPunct="1">
              <a:lnSpc>
                <a:spcPts val="1875"/>
              </a:lnSpc>
              <a:spcBef>
                <a:spcPts val="0"/>
              </a:spcBef>
              <a:spcAft>
                <a:spcPts val="1063"/>
              </a:spcAft>
              <a:buClr>
                <a:schemeClr val="tx2"/>
              </a:buClr>
              <a:buFont typeface="Arial" panose="020B0604020202020204" pitchFamily="34" charset="0"/>
              <a:buChar char="•"/>
              <a:defRPr sz="1500" kern="1200">
                <a:solidFill>
                  <a:schemeClr val="tx2"/>
                </a:solidFill>
                <a:latin typeface="+mn-lt"/>
                <a:ea typeface="+mn-ea"/>
                <a:cs typeface="+mn-cs"/>
              </a:defRPr>
            </a:lvl3pPr>
            <a:lvl4pPr marL="0" indent="0" algn="l" defTabSz="685800" rtl="0" eaLnBrk="1" latinLnBrk="0" hangingPunct="1">
              <a:lnSpc>
                <a:spcPts val="1650"/>
              </a:lnSpc>
              <a:spcBef>
                <a:spcPts val="0"/>
              </a:spcBef>
              <a:spcAft>
                <a:spcPts val="851"/>
              </a:spcAft>
              <a:buFontTx/>
              <a:buNone/>
              <a:defRPr sz="1200" kern="1200">
                <a:solidFill>
                  <a:schemeClr val="tx2"/>
                </a:solidFill>
                <a:latin typeface="+mn-lt"/>
                <a:ea typeface="+mn-ea"/>
                <a:cs typeface="+mn-cs"/>
              </a:defRPr>
            </a:lvl4pPr>
            <a:lvl5pPr marL="405000" indent="-135000" algn="l" defTabSz="685800" rtl="0" eaLnBrk="1" latinLnBrk="0" hangingPunct="1">
              <a:lnSpc>
                <a:spcPts val="1650"/>
              </a:lnSpc>
              <a:spcBef>
                <a:spcPts val="0"/>
              </a:spcBef>
              <a:spcAft>
                <a:spcPts val="851"/>
              </a:spcAft>
              <a:buSzPct val="90000"/>
              <a:buFont typeface="Arial" panose="020B0604020202020204" pitchFamily="34" charset="0"/>
              <a:buChar char="•"/>
              <a:defRPr sz="1200" kern="1200">
                <a:solidFill>
                  <a:schemeClr val="tx2"/>
                </a:solidFill>
                <a:latin typeface="+mn-lt"/>
                <a:ea typeface="+mn-ea"/>
                <a:cs typeface="+mn-cs"/>
              </a:defRPr>
            </a:lvl5pPr>
            <a:lvl6pPr marL="540000" indent="-135000" algn="l" defTabSz="685800" rtl="0" eaLnBrk="1" latinLnBrk="0" hangingPunct="1">
              <a:lnSpc>
                <a:spcPts val="1650"/>
              </a:lnSpc>
              <a:spcBef>
                <a:spcPts val="0"/>
              </a:spcBef>
              <a:spcAft>
                <a:spcPts val="851"/>
              </a:spcAft>
              <a:buSzPct val="90000"/>
              <a:buFont typeface="Arial" panose="020B0604020202020204" pitchFamily="34" charset="0"/>
              <a:buChar char="•"/>
              <a:defRPr sz="1200" kern="1200" baseline="0">
                <a:solidFill>
                  <a:schemeClr val="tx2"/>
                </a:solidFill>
                <a:latin typeface="+mn-lt"/>
                <a:ea typeface="+mn-ea"/>
                <a:cs typeface="+mn-cs"/>
              </a:defRPr>
            </a:lvl6pPr>
            <a:lvl7pPr marL="0" indent="0" algn="l" defTabSz="685800" rtl="0" eaLnBrk="1" latinLnBrk="0" hangingPunct="1">
              <a:lnSpc>
                <a:spcPts val="1275"/>
              </a:lnSpc>
              <a:spcBef>
                <a:spcPts val="0"/>
              </a:spcBef>
              <a:spcAft>
                <a:spcPts val="638"/>
              </a:spcAft>
              <a:buFontTx/>
              <a:buNone/>
              <a:defRPr sz="975" kern="1200">
                <a:solidFill>
                  <a:schemeClr val="tx2"/>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3200" dirty="0"/>
              <a:t>Vielen Dank für Ihre Aufmerksamkeit!</a:t>
            </a:r>
          </a:p>
        </p:txBody>
      </p:sp>
      <p:pic>
        <p:nvPicPr>
          <p:cNvPr id="8" name="Picture 2" descr="lachende Sonne: Danke für die Aufmerksamkeit">
            <a:extLst>
              <a:ext uri="{FF2B5EF4-FFF2-40B4-BE49-F238E27FC236}">
                <a16:creationId xmlns:a16="http://schemas.microsoft.com/office/drawing/2014/main" id="{B8D26279-88A3-40B0-87DD-60A3968827E0}"/>
              </a:ext>
            </a:extLst>
          </p:cNvPr>
          <p:cNvPicPr>
            <a:picLocks noChangeAspect="1" noChangeArrowheads="1"/>
          </p:cNvPicPr>
          <p:nvPr/>
        </p:nvPicPr>
        <p:blipFill>
          <a:blip r:embed="rId2" cstate="print"/>
          <a:srcRect/>
          <a:stretch>
            <a:fillRect/>
          </a:stretch>
        </p:blipFill>
        <p:spPr bwMode="auto">
          <a:xfrm>
            <a:off x="7320136" y="1974086"/>
            <a:ext cx="3240360" cy="3499738"/>
          </a:xfrm>
          <a:prstGeom prst="rect">
            <a:avLst/>
          </a:prstGeom>
          <a:noFill/>
        </p:spPr>
      </p:pic>
    </p:spTree>
    <p:extLst>
      <p:ext uri="{BB962C8B-B14F-4D97-AF65-F5344CB8AC3E}">
        <p14:creationId xmlns:p14="http://schemas.microsoft.com/office/powerpoint/2010/main" val="66467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a:spLocks noGrp="1"/>
          </p:cNvSpPr>
          <p:nvPr>
            <p:ph type="title"/>
          </p:nvPr>
        </p:nvSpPr>
        <p:spPr>
          <a:xfrm>
            <a:off x="711199" y="620689"/>
            <a:ext cx="8280000" cy="533682"/>
          </a:xfrm>
        </p:spPr>
        <p:txBody>
          <a:bodyPr anchor="b"/>
          <a:lstStyle/>
          <a:p>
            <a:r>
              <a:rPr lang="de-DE" sz="2800" dirty="0"/>
              <a:t>Neue Rolle der Leistungserbringer ?</a:t>
            </a:r>
          </a:p>
        </p:txBody>
      </p:sp>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graphicFrame>
        <p:nvGraphicFramePr>
          <p:cNvPr id="2" name="Tabelle 4">
            <a:extLst>
              <a:ext uri="{FF2B5EF4-FFF2-40B4-BE49-F238E27FC236}">
                <a16:creationId xmlns:a16="http://schemas.microsoft.com/office/drawing/2014/main" id="{796042C7-8FE4-46CB-88AB-5E86DB6B897F}"/>
              </a:ext>
            </a:extLst>
          </p:cNvPr>
          <p:cNvGraphicFramePr>
            <a:graphicFrameLocks noGrp="1"/>
          </p:cNvGraphicFramePr>
          <p:nvPr>
            <p:extLst>
              <p:ext uri="{D42A27DB-BD31-4B8C-83A1-F6EECF244321}">
                <p14:modId xmlns:p14="http://schemas.microsoft.com/office/powerpoint/2010/main" val="2205888877"/>
              </p:ext>
            </p:extLst>
          </p:nvPr>
        </p:nvGraphicFramePr>
        <p:xfrm>
          <a:off x="704941" y="1340768"/>
          <a:ext cx="10713393" cy="4471037"/>
        </p:xfrm>
        <a:graphic>
          <a:graphicData uri="http://schemas.openxmlformats.org/drawingml/2006/table">
            <a:tbl>
              <a:tblPr firstRow="1" bandRow="1">
                <a:tableStyleId>{5C22544A-7EE6-4342-B048-85BDC9FD1C3A}</a:tableStyleId>
              </a:tblPr>
              <a:tblGrid>
                <a:gridCol w="8913194">
                  <a:extLst>
                    <a:ext uri="{9D8B030D-6E8A-4147-A177-3AD203B41FA5}">
                      <a16:colId xmlns:a16="http://schemas.microsoft.com/office/drawing/2014/main" val="3077041939"/>
                    </a:ext>
                  </a:extLst>
                </a:gridCol>
                <a:gridCol w="1800199">
                  <a:extLst>
                    <a:ext uri="{9D8B030D-6E8A-4147-A177-3AD203B41FA5}">
                      <a16:colId xmlns:a16="http://schemas.microsoft.com/office/drawing/2014/main" val="1368872399"/>
                    </a:ext>
                  </a:extLst>
                </a:gridCol>
              </a:tblGrid>
              <a:tr h="630557">
                <a:tc>
                  <a:txBody>
                    <a:bodyPr/>
                    <a:lstStyle/>
                    <a:p>
                      <a:r>
                        <a:rPr lang="de-DE" sz="2800" dirty="0">
                          <a:solidFill>
                            <a:schemeClr val="tx1"/>
                          </a:solidFill>
                        </a:rPr>
                        <a:t>Inhalte des Bundesteilhabegesetzes</a:t>
                      </a:r>
                    </a:p>
                  </a:txBody>
                  <a:tcPr/>
                </a:tc>
                <a:tc>
                  <a:txBody>
                    <a:bodyPr/>
                    <a:lstStyle/>
                    <a:p>
                      <a:endParaRPr lang="de-DE" dirty="0"/>
                    </a:p>
                  </a:txBody>
                  <a:tcPr/>
                </a:tc>
                <a:extLst>
                  <a:ext uri="{0D108BD9-81ED-4DB2-BD59-A6C34878D82A}">
                    <a16:rowId xmlns:a16="http://schemas.microsoft.com/office/drawing/2014/main" val="2561107683"/>
                  </a:ext>
                </a:extLst>
              </a:tr>
              <a:tr h="862379">
                <a:tc>
                  <a:txBody>
                    <a:bodyPr/>
                    <a:lstStyle/>
                    <a:p>
                      <a:r>
                        <a:rPr lang="de-DE" sz="2400" dirty="0"/>
                        <a:t>Der Träger der Eingliederungshilfe darf Leistungen der Eingliederungshilfe …. nur bewilligen, soweit eine </a:t>
                      </a:r>
                      <a:r>
                        <a:rPr lang="de-DE" sz="2400" b="1" dirty="0"/>
                        <a:t>schriftliche Vereinbarung </a:t>
                      </a:r>
                      <a:r>
                        <a:rPr lang="de-DE" sz="2400" dirty="0"/>
                        <a:t>zwischen dem Träger des Leistungserbringers und dem für den Ort der Leistungserbringung zuständigen Träger der Eingliederungshilfe besteht. </a:t>
                      </a:r>
                    </a:p>
                  </a:txBody>
                  <a:tcPr/>
                </a:tc>
                <a:tc>
                  <a:txBody>
                    <a:bodyPr/>
                    <a:lstStyle/>
                    <a:p>
                      <a:pPr algn="ctr"/>
                      <a:r>
                        <a:rPr lang="de-DE" sz="2400" dirty="0"/>
                        <a:t>§ 123 Abs. 1 SGB IX</a:t>
                      </a:r>
                    </a:p>
                  </a:txBody>
                  <a:tcPr anchor="ctr"/>
                </a:tc>
                <a:extLst>
                  <a:ext uri="{0D108BD9-81ED-4DB2-BD59-A6C34878D82A}">
                    <a16:rowId xmlns:a16="http://schemas.microsoft.com/office/drawing/2014/main" val="3486010024"/>
                  </a:ext>
                </a:extLst>
              </a:tr>
              <a:tr h="0">
                <a:tc>
                  <a:txBody>
                    <a:bodyPr/>
                    <a:lstStyle/>
                    <a:p>
                      <a:pPr marL="0" algn="l" defTabSz="685800" rtl="0" eaLnBrk="1" latinLnBrk="0" hangingPunct="1"/>
                      <a:r>
                        <a:rPr lang="de-DE" sz="2400" kern="1200" dirty="0">
                          <a:solidFill>
                            <a:schemeClr val="dk1"/>
                          </a:solidFill>
                          <a:latin typeface="+mn-lt"/>
                          <a:ea typeface="+mn-ea"/>
                          <a:cs typeface="+mn-cs"/>
                        </a:rPr>
                        <a:t>Besteht eine schriftliche Vereinbarung, so ist der Leistungserbringer, …, im Rahmen des vereinbarten Leistungsangebotes </a:t>
                      </a:r>
                      <a:r>
                        <a:rPr lang="de-DE" sz="2400" b="1" kern="1200" dirty="0">
                          <a:solidFill>
                            <a:schemeClr val="dk1"/>
                          </a:solidFill>
                          <a:latin typeface="+mn-lt"/>
                          <a:ea typeface="+mn-ea"/>
                          <a:cs typeface="+mn-cs"/>
                        </a:rPr>
                        <a:t>verpflichtet</a:t>
                      </a:r>
                      <a:r>
                        <a:rPr lang="de-DE" sz="2400" kern="1200" dirty="0">
                          <a:solidFill>
                            <a:schemeClr val="dk1"/>
                          </a:solidFill>
                          <a:latin typeface="+mn-lt"/>
                          <a:ea typeface="+mn-ea"/>
                          <a:cs typeface="+mn-cs"/>
                        </a:rPr>
                        <a:t>, </a:t>
                      </a:r>
                      <a:r>
                        <a:rPr lang="de-DE" sz="2400" b="1" kern="1200" dirty="0">
                          <a:solidFill>
                            <a:schemeClr val="dk1"/>
                          </a:solidFill>
                          <a:latin typeface="+mn-lt"/>
                          <a:ea typeface="+mn-ea"/>
                          <a:cs typeface="+mn-cs"/>
                        </a:rPr>
                        <a:t>Leistungsberechtigte aufzunehmen </a:t>
                      </a:r>
                      <a:r>
                        <a:rPr lang="de-DE" sz="2400" kern="1200" dirty="0">
                          <a:solidFill>
                            <a:schemeClr val="dk1"/>
                          </a:solidFill>
                          <a:latin typeface="+mn-lt"/>
                          <a:ea typeface="+mn-ea"/>
                          <a:cs typeface="+mn-cs"/>
                        </a:rPr>
                        <a:t>und Leistungen der Eingliederungshilfe </a:t>
                      </a:r>
                      <a:r>
                        <a:rPr lang="de-DE" sz="2400" b="1" kern="1200" dirty="0">
                          <a:solidFill>
                            <a:schemeClr val="dk1"/>
                          </a:solidFill>
                          <a:latin typeface="+mn-lt"/>
                          <a:ea typeface="+mn-ea"/>
                          <a:cs typeface="+mn-cs"/>
                        </a:rPr>
                        <a:t>unter Beachtung der Inhalte des Gesamtplanes nach § 121 zu erbringen.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2400" kern="1200" dirty="0">
                          <a:solidFill>
                            <a:schemeClr val="dk1"/>
                          </a:solidFill>
                          <a:latin typeface="+mn-lt"/>
                          <a:ea typeface="+mn-ea"/>
                          <a:cs typeface="+mn-cs"/>
                        </a:rPr>
                        <a:t>§ 123 Abs. 1 SGB IX</a:t>
                      </a:r>
                    </a:p>
                    <a:p>
                      <a:pPr marL="0" algn="ctr" defTabSz="685800" rtl="0" eaLnBrk="1" latinLnBrk="0" hangingPunct="1"/>
                      <a:endParaRPr lang="de-DE" sz="2400" kern="1200" dirty="0">
                        <a:solidFill>
                          <a:schemeClr val="dk1"/>
                        </a:solidFill>
                        <a:latin typeface="+mn-lt"/>
                        <a:ea typeface="+mn-ea"/>
                        <a:cs typeface="+mn-cs"/>
                      </a:endParaRPr>
                    </a:p>
                  </a:txBody>
                  <a:tcPr/>
                </a:tc>
                <a:extLst>
                  <a:ext uri="{0D108BD9-81ED-4DB2-BD59-A6C34878D82A}">
                    <a16:rowId xmlns:a16="http://schemas.microsoft.com/office/drawing/2014/main" val="9604706"/>
                  </a:ext>
                </a:extLst>
              </a:tr>
            </a:tbl>
          </a:graphicData>
        </a:graphic>
      </p:graphicFrame>
      <p:sp>
        <p:nvSpPr>
          <p:cNvPr id="10" name="Datumsplatzhalter 3">
            <a:extLst>
              <a:ext uri="{FF2B5EF4-FFF2-40B4-BE49-F238E27FC236}">
                <a16:creationId xmlns:a16="http://schemas.microsoft.com/office/drawing/2014/main" id="{F32AF997-3F8F-464D-B9B4-C0CB95B26F7A}"/>
              </a:ext>
            </a:extLst>
          </p:cNvPr>
          <p:cNvSpPr>
            <a:spLocks noGrp="1"/>
          </p:cNvSpPr>
          <p:nvPr>
            <p:ph type="dt" sz="half" idx="10"/>
          </p:nvPr>
        </p:nvSpPr>
        <p:spPr>
          <a:xfrm>
            <a:off x="10202779" y="6259597"/>
            <a:ext cx="1287380" cy="365125"/>
          </a:xfrm>
        </p:spPr>
        <p:txBody>
          <a:bodyPr/>
          <a:lstStyle/>
          <a:p>
            <a:r>
              <a:rPr lang="de-DE" dirty="0"/>
              <a:t> Oktober 2020</a:t>
            </a:r>
          </a:p>
        </p:txBody>
      </p:sp>
    </p:spTree>
    <p:extLst>
      <p:ext uri="{BB962C8B-B14F-4D97-AF65-F5344CB8AC3E}">
        <p14:creationId xmlns:p14="http://schemas.microsoft.com/office/powerpoint/2010/main" val="267792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a:spLocks noGrp="1"/>
          </p:cNvSpPr>
          <p:nvPr>
            <p:ph type="title"/>
          </p:nvPr>
        </p:nvSpPr>
        <p:spPr>
          <a:xfrm>
            <a:off x="711199" y="620689"/>
            <a:ext cx="8280000" cy="533682"/>
          </a:xfrm>
        </p:spPr>
        <p:txBody>
          <a:bodyPr anchor="b"/>
          <a:lstStyle/>
          <a:p>
            <a:r>
              <a:rPr lang="de-DE" sz="2800" dirty="0"/>
              <a:t>Neue Rolle der Leistungserbringer ?</a:t>
            </a:r>
          </a:p>
        </p:txBody>
      </p:sp>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graphicFrame>
        <p:nvGraphicFramePr>
          <p:cNvPr id="2" name="Tabelle 4">
            <a:extLst>
              <a:ext uri="{FF2B5EF4-FFF2-40B4-BE49-F238E27FC236}">
                <a16:creationId xmlns:a16="http://schemas.microsoft.com/office/drawing/2014/main" id="{796042C7-8FE4-46CB-88AB-5E86DB6B897F}"/>
              </a:ext>
            </a:extLst>
          </p:cNvPr>
          <p:cNvGraphicFramePr>
            <a:graphicFrameLocks noGrp="1"/>
          </p:cNvGraphicFramePr>
          <p:nvPr>
            <p:extLst>
              <p:ext uri="{D42A27DB-BD31-4B8C-83A1-F6EECF244321}">
                <p14:modId xmlns:p14="http://schemas.microsoft.com/office/powerpoint/2010/main" val="299818968"/>
              </p:ext>
            </p:extLst>
          </p:nvPr>
        </p:nvGraphicFramePr>
        <p:xfrm>
          <a:off x="704941" y="1340768"/>
          <a:ext cx="10713393" cy="2185037"/>
        </p:xfrm>
        <a:graphic>
          <a:graphicData uri="http://schemas.openxmlformats.org/drawingml/2006/table">
            <a:tbl>
              <a:tblPr firstRow="1" bandRow="1">
                <a:tableStyleId>{5C22544A-7EE6-4342-B048-85BDC9FD1C3A}</a:tableStyleId>
              </a:tblPr>
              <a:tblGrid>
                <a:gridCol w="8913194">
                  <a:extLst>
                    <a:ext uri="{9D8B030D-6E8A-4147-A177-3AD203B41FA5}">
                      <a16:colId xmlns:a16="http://schemas.microsoft.com/office/drawing/2014/main" val="3077041939"/>
                    </a:ext>
                  </a:extLst>
                </a:gridCol>
                <a:gridCol w="1800199">
                  <a:extLst>
                    <a:ext uri="{9D8B030D-6E8A-4147-A177-3AD203B41FA5}">
                      <a16:colId xmlns:a16="http://schemas.microsoft.com/office/drawing/2014/main" val="1368872399"/>
                    </a:ext>
                  </a:extLst>
                </a:gridCol>
              </a:tblGrid>
              <a:tr h="630557">
                <a:tc>
                  <a:txBody>
                    <a:bodyPr/>
                    <a:lstStyle/>
                    <a:p>
                      <a:r>
                        <a:rPr lang="de-DE" sz="2800" dirty="0">
                          <a:solidFill>
                            <a:schemeClr val="tx1"/>
                          </a:solidFill>
                        </a:rPr>
                        <a:t>Inhalte des Bundesteilhabegesetzes</a:t>
                      </a:r>
                    </a:p>
                  </a:txBody>
                  <a:tcPr/>
                </a:tc>
                <a:tc>
                  <a:txBody>
                    <a:bodyPr/>
                    <a:lstStyle/>
                    <a:p>
                      <a:endParaRPr lang="de-DE" dirty="0"/>
                    </a:p>
                  </a:txBody>
                  <a:tcPr/>
                </a:tc>
                <a:extLst>
                  <a:ext uri="{0D108BD9-81ED-4DB2-BD59-A6C34878D82A}">
                    <a16:rowId xmlns:a16="http://schemas.microsoft.com/office/drawing/2014/main" val="2561107683"/>
                  </a:ext>
                </a:extLst>
              </a:tr>
              <a:tr h="862379">
                <a:tc>
                  <a:txBody>
                    <a:bodyPr/>
                    <a:lstStyle/>
                    <a:p>
                      <a:pPr marL="0" algn="l" defTabSz="685800" rtl="0" eaLnBrk="1" latinLnBrk="0" hangingPunct="1"/>
                      <a:r>
                        <a:rPr lang="de-DE" sz="2400" kern="1200" dirty="0">
                          <a:solidFill>
                            <a:schemeClr val="dk1"/>
                          </a:solidFill>
                          <a:latin typeface="+mn-lt"/>
                          <a:ea typeface="+mn-ea"/>
                          <a:cs typeface="+mn-cs"/>
                        </a:rPr>
                        <a:t>Der Leistungserbringer hat gegen den Träger der Eingliederungshilfe einen Anspruch auf Vergütung der gegenüber dem Leistungsberechtigten erbrachten Leistungen der Eingliederungshilfe.</a:t>
                      </a:r>
                    </a:p>
                  </a:txBody>
                  <a:tcPr/>
                </a:tc>
                <a:tc>
                  <a:txBody>
                    <a:bodyPr/>
                    <a:lstStyle/>
                    <a:p>
                      <a:pPr algn="ctr"/>
                      <a:r>
                        <a:rPr lang="de-DE" sz="2400" dirty="0"/>
                        <a:t>§ 123 Abs. 6 SGB IX</a:t>
                      </a:r>
                    </a:p>
                  </a:txBody>
                  <a:tcPr anchor="ctr"/>
                </a:tc>
                <a:extLst>
                  <a:ext uri="{0D108BD9-81ED-4DB2-BD59-A6C34878D82A}">
                    <a16:rowId xmlns:a16="http://schemas.microsoft.com/office/drawing/2014/main" val="3486010024"/>
                  </a:ext>
                </a:extLst>
              </a:tr>
            </a:tbl>
          </a:graphicData>
        </a:graphic>
      </p:graphicFrame>
      <p:sp>
        <p:nvSpPr>
          <p:cNvPr id="7" name="Datumsplatzhalter 3">
            <a:extLst>
              <a:ext uri="{FF2B5EF4-FFF2-40B4-BE49-F238E27FC236}">
                <a16:creationId xmlns:a16="http://schemas.microsoft.com/office/drawing/2014/main" id="{61E14BFD-6109-45D7-9C05-F6B3E6F1389C}"/>
              </a:ext>
            </a:extLst>
          </p:cNvPr>
          <p:cNvSpPr>
            <a:spLocks noGrp="1"/>
          </p:cNvSpPr>
          <p:nvPr>
            <p:ph type="dt" sz="half" idx="10"/>
          </p:nvPr>
        </p:nvSpPr>
        <p:spPr>
          <a:xfrm>
            <a:off x="10202779" y="6259597"/>
            <a:ext cx="1287380" cy="365125"/>
          </a:xfrm>
        </p:spPr>
        <p:txBody>
          <a:bodyPr/>
          <a:lstStyle/>
          <a:p>
            <a:r>
              <a:rPr lang="de-DE" dirty="0"/>
              <a:t> Oktober 2020</a:t>
            </a:r>
          </a:p>
        </p:txBody>
      </p:sp>
    </p:spTree>
    <p:extLst>
      <p:ext uri="{BB962C8B-B14F-4D97-AF65-F5344CB8AC3E}">
        <p14:creationId xmlns:p14="http://schemas.microsoft.com/office/powerpoint/2010/main" val="3697766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a:spLocks noGrp="1"/>
          </p:cNvSpPr>
          <p:nvPr>
            <p:ph type="title"/>
          </p:nvPr>
        </p:nvSpPr>
        <p:spPr>
          <a:xfrm>
            <a:off x="711199" y="620689"/>
            <a:ext cx="8280000" cy="533682"/>
          </a:xfrm>
        </p:spPr>
        <p:txBody>
          <a:bodyPr anchor="b"/>
          <a:lstStyle/>
          <a:p>
            <a:r>
              <a:rPr lang="de-DE" sz="2800" dirty="0"/>
              <a:t>Neue Rolle der Leistungserbringer ?</a:t>
            </a:r>
          </a:p>
        </p:txBody>
      </p:sp>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graphicFrame>
        <p:nvGraphicFramePr>
          <p:cNvPr id="2" name="Tabelle 4">
            <a:extLst>
              <a:ext uri="{FF2B5EF4-FFF2-40B4-BE49-F238E27FC236}">
                <a16:creationId xmlns:a16="http://schemas.microsoft.com/office/drawing/2014/main" id="{796042C7-8FE4-46CB-88AB-5E86DB6B897F}"/>
              </a:ext>
            </a:extLst>
          </p:cNvPr>
          <p:cNvGraphicFramePr>
            <a:graphicFrameLocks noGrp="1"/>
          </p:cNvGraphicFramePr>
          <p:nvPr>
            <p:extLst>
              <p:ext uri="{D42A27DB-BD31-4B8C-83A1-F6EECF244321}">
                <p14:modId xmlns:p14="http://schemas.microsoft.com/office/powerpoint/2010/main" val="2512744560"/>
              </p:ext>
            </p:extLst>
          </p:nvPr>
        </p:nvGraphicFramePr>
        <p:xfrm>
          <a:off x="704941" y="1340768"/>
          <a:ext cx="10713393" cy="1819277"/>
        </p:xfrm>
        <a:graphic>
          <a:graphicData uri="http://schemas.openxmlformats.org/drawingml/2006/table">
            <a:tbl>
              <a:tblPr firstRow="1" bandRow="1">
                <a:tableStyleId>{5C22544A-7EE6-4342-B048-85BDC9FD1C3A}</a:tableStyleId>
              </a:tblPr>
              <a:tblGrid>
                <a:gridCol w="8913194">
                  <a:extLst>
                    <a:ext uri="{9D8B030D-6E8A-4147-A177-3AD203B41FA5}">
                      <a16:colId xmlns:a16="http://schemas.microsoft.com/office/drawing/2014/main" val="3077041939"/>
                    </a:ext>
                  </a:extLst>
                </a:gridCol>
                <a:gridCol w="1800199">
                  <a:extLst>
                    <a:ext uri="{9D8B030D-6E8A-4147-A177-3AD203B41FA5}">
                      <a16:colId xmlns:a16="http://schemas.microsoft.com/office/drawing/2014/main" val="1368872399"/>
                    </a:ext>
                  </a:extLst>
                </a:gridCol>
              </a:tblGrid>
              <a:tr h="630557">
                <a:tc>
                  <a:txBody>
                    <a:bodyPr/>
                    <a:lstStyle/>
                    <a:p>
                      <a:r>
                        <a:rPr lang="de-DE" sz="2800" dirty="0">
                          <a:solidFill>
                            <a:schemeClr val="tx1"/>
                          </a:solidFill>
                        </a:rPr>
                        <a:t>Inhalte des Bundesteilhabegesetzes</a:t>
                      </a:r>
                    </a:p>
                  </a:txBody>
                  <a:tcPr/>
                </a:tc>
                <a:tc>
                  <a:txBody>
                    <a:bodyPr/>
                    <a:lstStyle/>
                    <a:p>
                      <a:endParaRPr lang="de-DE" dirty="0"/>
                    </a:p>
                  </a:txBody>
                  <a:tcPr/>
                </a:tc>
                <a:extLst>
                  <a:ext uri="{0D108BD9-81ED-4DB2-BD59-A6C34878D82A}">
                    <a16:rowId xmlns:a16="http://schemas.microsoft.com/office/drawing/2014/main" val="2561107683"/>
                  </a:ext>
                </a:extLst>
              </a:tr>
              <a:tr h="862379">
                <a:tc>
                  <a:txBody>
                    <a:bodyPr/>
                    <a:lstStyle/>
                    <a:p>
                      <a:pPr marL="0" algn="l" defTabSz="685800" rtl="0" eaLnBrk="1" latinLnBrk="0" hangingPunct="1"/>
                      <a:r>
                        <a:rPr lang="de-DE" sz="2400" kern="1200" dirty="0">
                          <a:solidFill>
                            <a:schemeClr val="dk1"/>
                          </a:solidFill>
                          <a:latin typeface="+mn-lt"/>
                          <a:ea typeface="+mn-ea"/>
                          <a:cs typeface="+mn-cs"/>
                        </a:rPr>
                        <a:t>Besteht eine schriftliche Vereinbarung, so ist der Leistungserbringer, … verpflichtet, … Leistungen der Eingliederungshilfe unter </a:t>
                      </a:r>
                      <a:r>
                        <a:rPr lang="de-DE" sz="2400" b="1" kern="1200" dirty="0">
                          <a:solidFill>
                            <a:schemeClr val="dk1"/>
                          </a:solidFill>
                          <a:latin typeface="+mn-lt"/>
                          <a:ea typeface="+mn-ea"/>
                          <a:cs typeface="+mn-cs"/>
                        </a:rPr>
                        <a:t>Beachtung der Inhalte </a:t>
                      </a:r>
                      <a:r>
                        <a:rPr lang="de-DE" sz="2400" kern="1200" dirty="0">
                          <a:solidFill>
                            <a:schemeClr val="dk1"/>
                          </a:solidFill>
                          <a:latin typeface="+mn-lt"/>
                          <a:ea typeface="+mn-ea"/>
                          <a:cs typeface="+mn-cs"/>
                        </a:rPr>
                        <a:t>des Gesamtplanes nach § 121 zu erbringen. </a:t>
                      </a:r>
                    </a:p>
                  </a:txBody>
                  <a:tcPr/>
                </a:tc>
                <a:tc>
                  <a:txBody>
                    <a:bodyPr/>
                    <a:lstStyle/>
                    <a:p>
                      <a:pPr algn="ctr"/>
                      <a:r>
                        <a:rPr lang="de-DE" sz="2400" dirty="0"/>
                        <a:t>§ 123 Abs. 6 SGB IX</a:t>
                      </a:r>
                    </a:p>
                  </a:txBody>
                  <a:tcPr anchor="ctr"/>
                </a:tc>
                <a:extLst>
                  <a:ext uri="{0D108BD9-81ED-4DB2-BD59-A6C34878D82A}">
                    <a16:rowId xmlns:a16="http://schemas.microsoft.com/office/drawing/2014/main" val="3486010024"/>
                  </a:ext>
                </a:extLst>
              </a:tr>
            </a:tbl>
          </a:graphicData>
        </a:graphic>
      </p:graphicFrame>
      <p:sp>
        <p:nvSpPr>
          <p:cNvPr id="3" name="Rechteck 2">
            <a:extLst>
              <a:ext uri="{FF2B5EF4-FFF2-40B4-BE49-F238E27FC236}">
                <a16:creationId xmlns:a16="http://schemas.microsoft.com/office/drawing/2014/main" id="{C1815CD4-6E01-47BC-9D4C-4E067B736177}"/>
              </a:ext>
            </a:extLst>
          </p:cNvPr>
          <p:cNvSpPr/>
          <p:nvPr/>
        </p:nvSpPr>
        <p:spPr>
          <a:xfrm>
            <a:off x="695069" y="4029135"/>
            <a:ext cx="10713393" cy="1477328"/>
          </a:xfrm>
          <a:prstGeom prst="rect">
            <a:avLst/>
          </a:prstGeom>
        </p:spPr>
        <p:txBody>
          <a:bodyPr wrap="square">
            <a:spAutoFit/>
          </a:bodyPr>
          <a:lstStyle/>
          <a:p>
            <a:r>
              <a:rPr lang="de-DE" dirty="0">
                <a:solidFill>
                  <a:srgbClr val="000000"/>
                </a:solidFill>
                <a:latin typeface="Arial" panose="020B0604020202020204" pitchFamily="34" charset="0"/>
              </a:rPr>
              <a:t>Die Leistung hat den Erfordernissen einer bedarfsgerechten, personenzentrierten Leistungserbringung und dem allgemein anerkannten Stand der fachlichen Erkenntnisse der Eingliederungshilfe zu entsprechen. Maßstab hierfür sind die jeweiligen Rahmenleistungsbeschreibungen. Darüber hinaus </a:t>
            </a:r>
            <a:r>
              <a:rPr lang="de-DE" b="1" dirty="0">
                <a:solidFill>
                  <a:srgbClr val="000000"/>
                </a:solidFill>
                <a:latin typeface="Arial" panose="020B0604020202020204" pitchFamily="34" charset="0"/>
              </a:rPr>
              <a:t>ist die Leistung entsprechend</a:t>
            </a:r>
            <a:r>
              <a:rPr lang="de-DE" dirty="0">
                <a:solidFill>
                  <a:srgbClr val="000000"/>
                </a:solidFill>
                <a:latin typeface="Arial" panose="020B0604020202020204" pitchFamily="34" charset="0"/>
              </a:rPr>
              <a:t> der Leistungsvereinbarung, dem Fachkonzept </a:t>
            </a:r>
            <a:r>
              <a:rPr lang="de-DE" b="1" dirty="0">
                <a:solidFill>
                  <a:srgbClr val="000000"/>
                </a:solidFill>
                <a:latin typeface="Arial" panose="020B0604020202020204" pitchFamily="34" charset="0"/>
              </a:rPr>
              <a:t>und dem Gesamtplan </a:t>
            </a:r>
            <a:r>
              <a:rPr lang="de-DE" dirty="0">
                <a:solidFill>
                  <a:srgbClr val="000000"/>
                </a:solidFill>
                <a:latin typeface="Arial" panose="020B0604020202020204" pitchFamily="34" charset="0"/>
              </a:rPr>
              <a:t>nach § 121 SGB IX unter Beachtung der Wünsche der leistungsberechtigten Person </a:t>
            </a:r>
            <a:r>
              <a:rPr lang="de-DE" b="1" dirty="0">
                <a:solidFill>
                  <a:srgbClr val="000000"/>
                </a:solidFill>
                <a:latin typeface="Arial" panose="020B0604020202020204" pitchFamily="34" charset="0"/>
              </a:rPr>
              <a:t>zu erbringen</a:t>
            </a:r>
            <a:r>
              <a:rPr lang="de-DE" dirty="0">
                <a:solidFill>
                  <a:srgbClr val="000000"/>
                </a:solidFill>
                <a:latin typeface="Arial" panose="020B0604020202020204" pitchFamily="34" charset="0"/>
              </a:rPr>
              <a:t>.</a:t>
            </a:r>
            <a:endParaRPr lang="de-DE" dirty="0"/>
          </a:p>
        </p:txBody>
      </p:sp>
      <p:sp>
        <p:nvSpPr>
          <p:cNvPr id="7" name="Rechteck 6">
            <a:extLst>
              <a:ext uri="{FF2B5EF4-FFF2-40B4-BE49-F238E27FC236}">
                <a16:creationId xmlns:a16="http://schemas.microsoft.com/office/drawing/2014/main" id="{B9851D4B-9FF5-42A7-8EE0-658A5F4B81D4}"/>
              </a:ext>
            </a:extLst>
          </p:cNvPr>
          <p:cNvSpPr/>
          <p:nvPr/>
        </p:nvSpPr>
        <p:spPr>
          <a:xfrm>
            <a:off x="739303" y="3515259"/>
            <a:ext cx="10713393" cy="461665"/>
          </a:xfrm>
          <a:prstGeom prst="rect">
            <a:avLst/>
          </a:prstGeom>
        </p:spPr>
        <p:txBody>
          <a:bodyPr wrap="square">
            <a:spAutoFit/>
          </a:bodyPr>
          <a:lstStyle/>
          <a:p>
            <a:r>
              <a:rPr lang="de-DE" sz="2400" dirty="0">
                <a:solidFill>
                  <a:srgbClr val="000000"/>
                </a:solidFill>
                <a:latin typeface="Arial" panose="020B0604020202020204" pitchFamily="34" charset="0"/>
              </a:rPr>
              <a:t>Pkt. 7.2 Landesrahmenvertrag Nordrhein-Westfalen</a:t>
            </a:r>
            <a:endParaRPr lang="de-DE" sz="2400" dirty="0"/>
          </a:p>
        </p:txBody>
      </p:sp>
      <p:sp>
        <p:nvSpPr>
          <p:cNvPr id="8" name="Datumsplatzhalter 3">
            <a:extLst>
              <a:ext uri="{FF2B5EF4-FFF2-40B4-BE49-F238E27FC236}">
                <a16:creationId xmlns:a16="http://schemas.microsoft.com/office/drawing/2014/main" id="{147D970D-EC6F-4CB7-A84B-8BB0D3E7B986}"/>
              </a:ext>
            </a:extLst>
          </p:cNvPr>
          <p:cNvSpPr>
            <a:spLocks noGrp="1"/>
          </p:cNvSpPr>
          <p:nvPr>
            <p:ph type="dt" sz="half" idx="10"/>
          </p:nvPr>
        </p:nvSpPr>
        <p:spPr>
          <a:xfrm>
            <a:off x="10202779" y="6259597"/>
            <a:ext cx="1287380" cy="365125"/>
          </a:xfrm>
        </p:spPr>
        <p:txBody>
          <a:bodyPr/>
          <a:lstStyle/>
          <a:p>
            <a:r>
              <a:rPr lang="de-DE" dirty="0"/>
              <a:t> Oktober 2020</a:t>
            </a:r>
          </a:p>
        </p:txBody>
      </p:sp>
    </p:spTree>
    <p:extLst>
      <p:ext uri="{BB962C8B-B14F-4D97-AF65-F5344CB8AC3E}">
        <p14:creationId xmlns:p14="http://schemas.microsoft.com/office/powerpoint/2010/main" val="344457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a:spLocks noGrp="1"/>
          </p:cNvSpPr>
          <p:nvPr>
            <p:ph type="title"/>
          </p:nvPr>
        </p:nvSpPr>
        <p:spPr>
          <a:xfrm>
            <a:off x="711199" y="620689"/>
            <a:ext cx="8280000" cy="533682"/>
          </a:xfrm>
        </p:spPr>
        <p:txBody>
          <a:bodyPr anchor="b"/>
          <a:lstStyle/>
          <a:p>
            <a:r>
              <a:rPr lang="de-DE" sz="2800" dirty="0"/>
              <a:t>Neue Rolle der Leistungserbringer ?</a:t>
            </a:r>
          </a:p>
        </p:txBody>
      </p:sp>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graphicFrame>
        <p:nvGraphicFramePr>
          <p:cNvPr id="2" name="Tabelle 4">
            <a:extLst>
              <a:ext uri="{FF2B5EF4-FFF2-40B4-BE49-F238E27FC236}">
                <a16:creationId xmlns:a16="http://schemas.microsoft.com/office/drawing/2014/main" id="{796042C7-8FE4-46CB-88AB-5E86DB6B897F}"/>
              </a:ext>
            </a:extLst>
          </p:cNvPr>
          <p:cNvGraphicFramePr>
            <a:graphicFrameLocks noGrp="1"/>
          </p:cNvGraphicFramePr>
          <p:nvPr/>
        </p:nvGraphicFramePr>
        <p:xfrm>
          <a:off x="704941" y="1340768"/>
          <a:ext cx="10713393" cy="1819277"/>
        </p:xfrm>
        <a:graphic>
          <a:graphicData uri="http://schemas.openxmlformats.org/drawingml/2006/table">
            <a:tbl>
              <a:tblPr firstRow="1" bandRow="1">
                <a:tableStyleId>{5C22544A-7EE6-4342-B048-85BDC9FD1C3A}</a:tableStyleId>
              </a:tblPr>
              <a:tblGrid>
                <a:gridCol w="8913194">
                  <a:extLst>
                    <a:ext uri="{9D8B030D-6E8A-4147-A177-3AD203B41FA5}">
                      <a16:colId xmlns:a16="http://schemas.microsoft.com/office/drawing/2014/main" val="3077041939"/>
                    </a:ext>
                  </a:extLst>
                </a:gridCol>
                <a:gridCol w="1800199">
                  <a:extLst>
                    <a:ext uri="{9D8B030D-6E8A-4147-A177-3AD203B41FA5}">
                      <a16:colId xmlns:a16="http://schemas.microsoft.com/office/drawing/2014/main" val="1368872399"/>
                    </a:ext>
                  </a:extLst>
                </a:gridCol>
              </a:tblGrid>
              <a:tr h="630557">
                <a:tc>
                  <a:txBody>
                    <a:bodyPr/>
                    <a:lstStyle/>
                    <a:p>
                      <a:r>
                        <a:rPr lang="de-DE" sz="2800" dirty="0">
                          <a:solidFill>
                            <a:schemeClr val="tx1"/>
                          </a:solidFill>
                        </a:rPr>
                        <a:t>Inhalte des Bundesteilhabegesetzes</a:t>
                      </a:r>
                    </a:p>
                  </a:txBody>
                  <a:tcPr/>
                </a:tc>
                <a:tc>
                  <a:txBody>
                    <a:bodyPr/>
                    <a:lstStyle/>
                    <a:p>
                      <a:endParaRPr lang="de-DE" dirty="0"/>
                    </a:p>
                  </a:txBody>
                  <a:tcPr/>
                </a:tc>
                <a:extLst>
                  <a:ext uri="{0D108BD9-81ED-4DB2-BD59-A6C34878D82A}">
                    <a16:rowId xmlns:a16="http://schemas.microsoft.com/office/drawing/2014/main" val="2561107683"/>
                  </a:ext>
                </a:extLst>
              </a:tr>
              <a:tr h="862379">
                <a:tc>
                  <a:txBody>
                    <a:bodyPr/>
                    <a:lstStyle/>
                    <a:p>
                      <a:pPr marL="0" algn="l" defTabSz="685800" rtl="0" eaLnBrk="1" latinLnBrk="0" hangingPunct="1"/>
                      <a:r>
                        <a:rPr lang="de-DE" sz="2400" kern="1200" dirty="0">
                          <a:solidFill>
                            <a:schemeClr val="dk1"/>
                          </a:solidFill>
                          <a:latin typeface="+mn-lt"/>
                          <a:ea typeface="+mn-ea"/>
                          <a:cs typeface="+mn-cs"/>
                        </a:rPr>
                        <a:t>Besteht eine schriftliche Vereinbarung, so ist der Leistungserbringer, … verpflichtet, … Leistungen der Eingliederungshilfe unter </a:t>
                      </a:r>
                      <a:r>
                        <a:rPr lang="de-DE" sz="2400" b="1" kern="1200" dirty="0">
                          <a:solidFill>
                            <a:schemeClr val="dk1"/>
                          </a:solidFill>
                          <a:latin typeface="+mn-lt"/>
                          <a:ea typeface="+mn-ea"/>
                          <a:cs typeface="+mn-cs"/>
                        </a:rPr>
                        <a:t>Beachtung der Inhalte </a:t>
                      </a:r>
                      <a:r>
                        <a:rPr lang="de-DE" sz="2400" kern="1200" dirty="0">
                          <a:solidFill>
                            <a:schemeClr val="dk1"/>
                          </a:solidFill>
                          <a:latin typeface="+mn-lt"/>
                          <a:ea typeface="+mn-ea"/>
                          <a:cs typeface="+mn-cs"/>
                        </a:rPr>
                        <a:t>des Gesamtplanes nach § 121 zu erbringen. </a:t>
                      </a:r>
                    </a:p>
                  </a:txBody>
                  <a:tcPr/>
                </a:tc>
                <a:tc>
                  <a:txBody>
                    <a:bodyPr/>
                    <a:lstStyle/>
                    <a:p>
                      <a:pPr algn="ctr"/>
                      <a:r>
                        <a:rPr lang="de-DE" sz="2400" dirty="0"/>
                        <a:t>§ 123 Abs. 6 SGB IX</a:t>
                      </a:r>
                    </a:p>
                  </a:txBody>
                  <a:tcPr anchor="ctr"/>
                </a:tc>
                <a:extLst>
                  <a:ext uri="{0D108BD9-81ED-4DB2-BD59-A6C34878D82A}">
                    <a16:rowId xmlns:a16="http://schemas.microsoft.com/office/drawing/2014/main" val="3486010024"/>
                  </a:ext>
                </a:extLst>
              </a:tr>
            </a:tbl>
          </a:graphicData>
        </a:graphic>
      </p:graphicFrame>
      <p:sp>
        <p:nvSpPr>
          <p:cNvPr id="3" name="Rechteck 2">
            <a:extLst>
              <a:ext uri="{FF2B5EF4-FFF2-40B4-BE49-F238E27FC236}">
                <a16:creationId xmlns:a16="http://schemas.microsoft.com/office/drawing/2014/main" id="{C1815CD4-6E01-47BC-9D4C-4E067B736177}"/>
              </a:ext>
            </a:extLst>
          </p:cNvPr>
          <p:cNvSpPr/>
          <p:nvPr/>
        </p:nvSpPr>
        <p:spPr>
          <a:xfrm>
            <a:off x="695069" y="4029135"/>
            <a:ext cx="10713393" cy="646331"/>
          </a:xfrm>
          <a:prstGeom prst="rect">
            <a:avLst/>
          </a:prstGeom>
        </p:spPr>
        <p:txBody>
          <a:bodyPr wrap="square">
            <a:spAutoFit/>
          </a:bodyPr>
          <a:lstStyle/>
          <a:p>
            <a:r>
              <a:rPr lang="de-DE" dirty="0">
                <a:solidFill>
                  <a:srgbClr val="000000"/>
                </a:solidFill>
                <a:latin typeface="Arial" panose="020B0604020202020204" pitchFamily="34" charset="0"/>
              </a:rPr>
              <a:t>Die vom Leistungserbringer zu erbringenden Leistungen ergeben sich aus dem Umfang des Auftrages der leistungsberechtigten Person, </a:t>
            </a:r>
            <a:r>
              <a:rPr lang="de-DE" b="1" dirty="0">
                <a:solidFill>
                  <a:srgbClr val="000000"/>
                </a:solidFill>
                <a:latin typeface="Arial" panose="020B0604020202020204" pitchFamily="34" charset="0"/>
              </a:rPr>
              <a:t>begrenzt durch die Feststellungen nach dem Gesamtplan</a:t>
            </a:r>
            <a:r>
              <a:rPr lang="de-DE" dirty="0">
                <a:solidFill>
                  <a:srgbClr val="000000"/>
                </a:solidFill>
                <a:latin typeface="Arial" panose="020B0604020202020204" pitchFamily="34" charset="0"/>
              </a:rPr>
              <a:t>.</a:t>
            </a:r>
            <a:endParaRPr lang="de-DE" dirty="0"/>
          </a:p>
        </p:txBody>
      </p:sp>
      <p:sp>
        <p:nvSpPr>
          <p:cNvPr id="7" name="Rechteck 6">
            <a:extLst>
              <a:ext uri="{FF2B5EF4-FFF2-40B4-BE49-F238E27FC236}">
                <a16:creationId xmlns:a16="http://schemas.microsoft.com/office/drawing/2014/main" id="{B9851D4B-9FF5-42A7-8EE0-658A5F4B81D4}"/>
              </a:ext>
            </a:extLst>
          </p:cNvPr>
          <p:cNvSpPr/>
          <p:nvPr/>
        </p:nvSpPr>
        <p:spPr>
          <a:xfrm>
            <a:off x="739303" y="3515259"/>
            <a:ext cx="10713393" cy="461665"/>
          </a:xfrm>
          <a:prstGeom prst="rect">
            <a:avLst/>
          </a:prstGeom>
        </p:spPr>
        <p:txBody>
          <a:bodyPr wrap="square">
            <a:spAutoFit/>
          </a:bodyPr>
          <a:lstStyle/>
          <a:p>
            <a:r>
              <a:rPr lang="de-DE" sz="2400" dirty="0">
                <a:solidFill>
                  <a:srgbClr val="000000"/>
                </a:solidFill>
                <a:latin typeface="Arial" panose="020B0604020202020204" pitchFamily="34" charset="0"/>
              </a:rPr>
              <a:t>§ 6 Abs. 3 Landesrahmenvertrag Mecklenburg-Vorpommern</a:t>
            </a:r>
            <a:endParaRPr lang="de-DE" sz="2400" dirty="0"/>
          </a:p>
        </p:txBody>
      </p:sp>
      <p:sp>
        <p:nvSpPr>
          <p:cNvPr id="9" name="Datumsplatzhalter 3">
            <a:extLst>
              <a:ext uri="{FF2B5EF4-FFF2-40B4-BE49-F238E27FC236}">
                <a16:creationId xmlns:a16="http://schemas.microsoft.com/office/drawing/2014/main" id="{AB16BDE1-6131-49A4-A0B1-9E56C9683E8F}"/>
              </a:ext>
            </a:extLst>
          </p:cNvPr>
          <p:cNvSpPr>
            <a:spLocks noGrp="1"/>
          </p:cNvSpPr>
          <p:nvPr>
            <p:ph type="dt" sz="half" idx="10"/>
          </p:nvPr>
        </p:nvSpPr>
        <p:spPr>
          <a:xfrm>
            <a:off x="10202779" y="6259597"/>
            <a:ext cx="1287380" cy="365125"/>
          </a:xfrm>
        </p:spPr>
        <p:txBody>
          <a:bodyPr/>
          <a:lstStyle/>
          <a:p>
            <a:r>
              <a:rPr lang="de-DE" dirty="0"/>
              <a:t> Oktober 2020</a:t>
            </a:r>
          </a:p>
        </p:txBody>
      </p:sp>
    </p:spTree>
    <p:extLst>
      <p:ext uri="{BB962C8B-B14F-4D97-AF65-F5344CB8AC3E}">
        <p14:creationId xmlns:p14="http://schemas.microsoft.com/office/powerpoint/2010/main" val="308121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a:spLocks noGrp="1"/>
          </p:cNvSpPr>
          <p:nvPr>
            <p:ph type="title"/>
          </p:nvPr>
        </p:nvSpPr>
        <p:spPr>
          <a:xfrm>
            <a:off x="711199" y="620689"/>
            <a:ext cx="8280000" cy="533682"/>
          </a:xfrm>
        </p:spPr>
        <p:txBody>
          <a:bodyPr anchor="b"/>
          <a:lstStyle/>
          <a:p>
            <a:r>
              <a:rPr lang="de-DE" sz="2800" dirty="0"/>
              <a:t>Neue Rolle der Leistungserbringer ?</a:t>
            </a:r>
          </a:p>
        </p:txBody>
      </p:sp>
      <p:sp>
        <p:nvSpPr>
          <p:cNvPr id="17" name="Fußzeilenplatzhalter 4">
            <a:extLst>
              <a:ext uri="{FF2B5EF4-FFF2-40B4-BE49-F238E27FC236}">
                <a16:creationId xmlns:a16="http://schemas.microsoft.com/office/drawing/2014/main" id="{76CF831C-123C-4A87-B4FC-9DF764150387}"/>
              </a:ext>
            </a:extLst>
          </p:cNvPr>
          <p:cNvSpPr>
            <a:spLocks noGrp="1"/>
          </p:cNvSpPr>
          <p:nvPr>
            <p:ph type="ftr" sz="quarter" idx="11"/>
          </p:nvPr>
        </p:nvSpPr>
        <p:spPr>
          <a:xfrm>
            <a:off x="1395663" y="6259597"/>
            <a:ext cx="8670760" cy="365125"/>
          </a:xfrm>
        </p:spPr>
        <p:txBody>
          <a:bodyPr/>
          <a:lstStyle>
            <a:lvl1pPr>
              <a:defRPr/>
            </a:lvl1pPr>
          </a:lstStyle>
          <a:p>
            <a:r>
              <a:rPr lang="de-DE" dirty="0"/>
              <a:t>Neue Rolle der Leistungserbringer durch das BTHG – Folgen der neuen Leistungsstruktur und Leistungstrennung</a:t>
            </a:r>
          </a:p>
        </p:txBody>
      </p:sp>
      <p:graphicFrame>
        <p:nvGraphicFramePr>
          <p:cNvPr id="2" name="Tabelle 4">
            <a:extLst>
              <a:ext uri="{FF2B5EF4-FFF2-40B4-BE49-F238E27FC236}">
                <a16:creationId xmlns:a16="http://schemas.microsoft.com/office/drawing/2014/main" id="{796042C7-8FE4-46CB-88AB-5E86DB6B897F}"/>
              </a:ext>
            </a:extLst>
          </p:cNvPr>
          <p:cNvGraphicFramePr>
            <a:graphicFrameLocks noGrp="1"/>
          </p:cNvGraphicFramePr>
          <p:nvPr>
            <p:extLst>
              <p:ext uri="{D42A27DB-BD31-4B8C-83A1-F6EECF244321}">
                <p14:modId xmlns:p14="http://schemas.microsoft.com/office/powerpoint/2010/main" val="744688308"/>
              </p:ext>
            </p:extLst>
          </p:nvPr>
        </p:nvGraphicFramePr>
        <p:xfrm>
          <a:off x="704941" y="1340768"/>
          <a:ext cx="10713393" cy="2185037"/>
        </p:xfrm>
        <a:graphic>
          <a:graphicData uri="http://schemas.openxmlformats.org/drawingml/2006/table">
            <a:tbl>
              <a:tblPr firstRow="1" bandRow="1">
                <a:tableStyleId>{5C22544A-7EE6-4342-B048-85BDC9FD1C3A}</a:tableStyleId>
              </a:tblPr>
              <a:tblGrid>
                <a:gridCol w="8913194">
                  <a:extLst>
                    <a:ext uri="{9D8B030D-6E8A-4147-A177-3AD203B41FA5}">
                      <a16:colId xmlns:a16="http://schemas.microsoft.com/office/drawing/2014/main" val="3077041939"/>
                    </a:ext>
                  </a:extLst>
                </a:gridCol>
                <a:gridCol w="1800199">
                  <a:extLst>
                    <a:ext uri="{9D8B030D-6E8A-4147-A177-3AD203B41FA5}">
                      <a16:colId xmlns:a16="http://schemas.microsoft.com/office/drawing/2014/main" val="1368872399"/>
                    </a:ext>
                  </a:extLst>
                </a:gridCol>
              </a:tblGrid>
              <a:tr h="630557">
                <a:tc>
                  <a:txBody>
                    <a:bodyPr/>
                    <a:lstStyle/>
                    <a:p>
                      <a:r>
                        <a:rPr lang="de-DE" sz="2800" dirty="0">
                          <a:solidFill>
                            <a:schemeClr val="tx1"/>
                          </a:solidFill>
                        </a:rPr>
                        <a:t>Inhalte des Bundesteilhabegesetzes</a:t>
                      </a:r>
                    </a:p>
                  </a:txBody>
                  <a:tcPr/>
                </a:tc>
                <a:tc>
                  <a:txBody>
                    <a:bodyPr/>
                    <a:lstStyle/>
                    <a:p>
                      <a:endParaRPr lang="de-DE" dirty="0"/>
                    </a:p>
                  </a:txBody>
                  <a:tcPr/>
                </a:tc>
                <a:extLst>
                  <a:ext uri="{0D108BD9-81ED-4DB2-BD59-A6C34878D82A}">
                    <a16:rowId xmlns:a16="http://schemas.microsoft.com/office/drawing/2014/main" val="2561107683"/>
                  </a:ext>
                </a:extLst>
              </a:tr>
              <a:tr h="862379">
                <a:tc>
                  <a:txBody>
                    <a:bodyPr/>
                    <a:lstStyle/>
                    <a:p>
                      <a:pPr marL="0" algn="l" defTabSz="685800" rtl="0" eaLnBrk="1" latinLnBrk="0" hangingPunct="1"/>
                      <a:r>
                        <a:rPr lang="de-DE" sz="2400" kern="1200" dirty="0">
                          <a:solidFill>
                            <a:schemeClr val="dk1"/>
                          </a:solidFill>
                          <a:latin typeface="+mn-lt"/>
                          <a:ea typeface="+mn-ea"/>
                          <a:cs typeface="+mn-cs"/>
                        </a:rPr>
                        <a:t>Hält ein Leistungserbringer seine gesetzlichen oder vertraglichen Verpflichtungen ganz oder teilweise nicht ein, </a:t>
                      </a:r>
                      <a:r>
                        <a:rPr lang="de-DE" sz="2400" b="1" kern="1200" dirty="0">
                          <a:solidFill>
                            <a:schemeClr val="dk1"/>
                          </a:solidFill>
                          <a:latin typeface="+mn-lt"/>
                          <a:ea typeface="+mn-ea"/>
                          <a:cs typeface="+mn-cs"/>
                        </a:rPr>
                        <a:t>ist die vereinbarte Vergütung für die Dauer der Pflichtverletzung entsprechend zu kürzen</a:t>
                      </a:r>
                      <a:r>
                        <a:rPr lang="de-DE" sz="2400" kern="1200" dirty="0">
                          <a:solidFill>
                            <a:schemeClr val="dk1"/>
                          </a:solidFill>
                          <a:latin typeface="+mn-lt"/>
                          <a:ea typeface="+mn-ea"/>
                          <a:cs typeface="+mn-cs"/>
                        </a:rPr>
                        <a:t>.</a:t>
                      </a:r>
                    </a:p>
                  </a:txBody>
                  <a:tcPr/>
                </a:tc>
                <a:tc>
                  <a:txBody>
                    <a:bodyPr/>
                    <a:lstStyle/>
                    <a:p>
                      <a:pPr algn="ctr"/>
                      <a:r>
                        <a:rPr lang="de-DE" sz="2400" dirty="0"/>
                        <a:t>§ 129 Abs. 1 SGB IX</a:t>
                      </a:r>
                    </a:p>
                  </a:txBody>
                  <a:tcPr anchor="ctr"/>
                </a:tc>
                <a:extLst>
                  <a:ext uri="{0D108BD9-81ED-4DB2-BD59-A6C34878D82A}">
                    <a16:rowId xmlns:a16="http://schemas.microsoft.com/office/drawing/2014/main" val="3486010024"/>
                  </a:ext>
                </a:extLst>
              </a:tr>
            </a:tbl>
          </a:graphicData>
        </a:graphic>
      </p:graphicFrame>
      <p:sp>
        <p:nvSpPr>
          <p:cNvPr id="8" name="Datumsplatzhalter 3">
            <a:extLst>
              <a:ext uri="{FF2B5EF4-FFF2-40B4-BE49-F238E27FC236}">
                <a16:creationId xmlns:a16="http://schemas.microsoft.com/office/drawing/2014/main" id="{C53134B4-64BC-4BCD-BC8B-822496550CEC}"/>
              </a:ext>
            </a:extLst>
          </p:cNvPr>
          <p:cNvSpPr>
            <a:spLocks noGrp="1"/>
          </p:cNvSpPr>
          <p:nvPr>
            <p:ph type="dt" sz="half" idx="10"/>
          </p:nvPr>
        </p:nvSpPr>
        <p:spPr>
          <a:xfrm>
            <a:off x="10202779" y="6259597"/>
            <a:ext cx="1287380" cy="365125"/>
          </a:xfrm>
        </p:spPr>
        <p:txBody>
          <a:bodyPr/>
          <a:lstStyle/>
          <a:p>
            <a:r>
              <a:rPr lang="de-DE" dirty="0"/>
              <a:t> Oktober 2020</a:t>
            </a:r>
          </a:p>
        </p:txBody>
      </p:sp>
    </p:spTree>
    <p:extLst>
      <p:ext uri="{BB962C8B-B14F-4D97-AF65-F5344CB8AC3E}">
        <p14:creationId xmlns:p14="http://schemas.microsoft.com/office/powerpoint/2010/main" val="1583589025"/>
      </p:ext>
    </p:extLst>
  </p:cSld>
  <p:clrMapOvr>
    <a:masterClrMapping/>
  </p:clrMapOvr>
</p:sld>
</file>

<file path=ppt/theme/theme1.xml><?xml version="1.0" encoding="utf-8"?>
<a:theme xmlns:a="http://schemas.openxmlformats.org/drawingml/2006/main" name="Bundesteilhabegesetz">
  <a:themeElements>
    <a:clrScheme name="DV Bundesteilhabe">
      <a:dk1>
        <a:sysClr val="windowText" lastClr="000000"/>
      </a:dk1>
      <a:lt1>
        <a:srgbClr val="FFFFFF"/>
      </a:lt1>
      <a:dk2>
        <a:srgbClr val="585851"/>
      </a:dk2>
      <a:lt2>
        <a:srgbClr val="DCDCCB"/>
      </a:lt2>
      <a:accent1>
        <a:srgbClr val="F29400"/>
      </a:accent1>
      <a:accent2>
        <a:srgbClr val="E2007A"/>
      </a:accent2>
      <a:accent3>
        <a:srgbClr val="585851"/>
      </a:accent3>
      <a:accent4>
        <a:srgbClr val="000000"/>
      </a:accent4>
      <a:accent5>
        <a:srgbClr val="B0B0A2"/>
      </a:accent5>
      <a:accent6>
        <a:srgbClr val="2B754F"/>
      </a:accent6>
      <a:hlink>
        <a:srgbClr val="B0B0A2"/>
      </a:hlink>
      <a:folHlink>
        <a:srgbClr val="E2007A"/>
      </a:folHlink>
    </a:clrScheme>
    <a:fontScheme name="DV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Vorlage Umsetzungsbegleitung BTHG" id="{70B31B71-E65C-4167-859E-D41676C8D1C8}" vid="{2E5CE7B2-F465-47E6-8866-E9AE503A4672}"/>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PPT-Vorlage Umsetzungsbegleitung BTHG</Template>
  <TotalTime>0</TotalTime>
  <Words>4006</Words>
  <Application>Microsoft Office PowerPoint</Application>
  <PresentationFormat>Breitbild</PresentationFormat>
  <Paragraphs>401</Paragraphs>
  <Slides>41</Slides>
  <Notes>29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41</vt:i4>
      </vt:variant>
    </vt:vector>
  </HeadingPairs>
  <TitlesOfParts>
    <vt:vector size="49" baseType="lpstr">
      <vt:lpstr>Arial</vt:lpstr>
      <vt:lpstr>Calibri</vt:lpstr>
      <vt:lpstr>Courier New</vt:lpstr>
      <vt:lpstr>Source Sans Pro</vt:lpstr>
      <vt:lpstr>Source Sans Pro Semibold</vt:lpstr>
      <vt:lpstr>Symbol</vt:lpstr>
      <vt:lpstr>Wingdings</vt:lpstr>
      <vt:lpstr>Bundesteilhabegesetz</vt:lpstr>
      <vt:lpstr>Neue Rolle der Leistungserbringer durch das BTHG – Folgen der neuen Leistungsstruktur und Leistungstrennung</vt:lpstr>
      <vt:lpstr>BTHG, eine Chance zur sozialen innovation</vt:lpstr>
      <vt:lpstr>Inhalte und Aufbau</vt:lpstr>
      <vt:lpstr>Neue Rolle der Leistungserbringer ?</vt:lpstr>
      <vt:lpstr>Neue Rolle der Leistungserbringer ?</vt:lpstr>
      <vt:lpstr>Neue Rolle der Leistungserbringer ?</vt:lpstr>
      <vt:lpstr>Neue Rolle der Leistungserbringer ?</vt:lpstr>
      <vt:lpstr>Neue Rolle der Leistungserbringer ?</vt:lpstr>
      <vt:lpstr>Neue Rolle der Leistungserbringer ?</vt:lpstr>
      <vt:lpstr>Neue Rolle der Leistungserbringer ?</vt:lpstr>
      <vt:lpstr>Bundesteilhabegesetz</vt:lpstr>
      <vt:lpstr>Änderungen der Stellung der leistungsberechtigten Person</vt:lpstr>
      <vt:lpstr>Änderungen der Stellung der leistungsberechtigten Person</vt:lpstr>
      <vt:lpstr>Änderungen der Stellung der leistungsberechtigten Person</vt:lpstr>
      <vt:lpstr>Änderungen der Stellung der leistungsberechtigten Person</vt:lpstr>
      <vt:lpstr>Änderungen der Stellung der leistungsberechtigten Person</vt:lpstr>
      <vt:lpstr>Änderungen der Stellung der leistungsberechtigten Person</vt:lpstr>
      <vt:lpstr>Änderungen der Stellung der leistungsberechtigten Person</vt:lpstr>
      <vt:lpstr>Änderungen der Stellung der leistungsberechtigten Person</vt:lpstr>
      <vt:lpstr>Änderungen des Leistungsrechtes</vt:lpstr>
      <vt:lpstr>Leistungsgruppen in der Eingliederungshilfe – Übersicht - </vt:lpstr>
      <vt:lpstr>Änderungen des Leistungsrechtes</vt:lpstr>
      <vt:lpstr>Änderungen des Leistungsrechtes</vt:lpstr>
      <vt:lpstr>Änderungen des Leistungsrechtes</vt:lpstr>
      <vt:lpstr>Änderungen des Leistungsrechtes</vt:lpstr>
      <vt:lpstr>Änderungen des Leistungsrechtes</vt:lpstr>
      <vt:lpstr>Änderungen des Leistungsrechtes</vt:lpstr>
      <vt:lpstr>Änderungen des Leistungsrechtes</vt:lpstr>
      <vt:lpstr>Änderungen des Leistungsrechtes</vt:lpstr>
      <vt:lpstr>Änderungen des Leistungsrechtes</vt:lpstr>
      <vt:lpstr>Änderungen des Leistungsrechtes</vt:lpstr>
      <vt:lpstr>Änderungen des Leistungsrechtes</vt:lpstr>
      <vt:lpstr>Änderungen des Leistungsrechtes: Landesrahmenvertrag NRW</vt:lpstr>
      <vt:lpstr>Änderungen des Leistungsrechtes: Landesrahmenvertrag Rheinland-Pfalz</vt:lpstr>
      <vt:lpstr>Änderungen des Leistungsrechtes: Landesrahmenvertrag Baden-Württemberg</vt:lpstr>
      <vt:lpstr>Änderungen des Leistungsrechtes: Landesrahmenvertrag Mecklenburg-Vorpommern</vt:lpstr>
      <vt:lpstr>Änderungen des Leistungsrechtes: Landesrahmenvertrag Nordrhein-Westfalen</vt:lpstr>
      <vt:lpstr>Änderungen des Leistungsrechtes: Landesrahmenvertrag Nordrhein-Westfalen</vt:lpstr>
      <vt:lpstr>Neue Rolle der Leistungserbringer ?</vt:lpstr>
      <vt:lpstr>Neue Rolle der Leistungserbringer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Kommunale Pflegestrukturplanung  Landkreis Südliche Weinstraße</dc:title>
  <dc:creator>User4</dc:creator>
  <cp:lastModifiedBy>Thomas Schmitt-Schäfer</cp:lastModifiedBy>
  <cp:revision>450</cp:revision>
  <cp:lastPrinted>2017-12-21T08:36:05Z</cp:lastPrinted>
  <dcterms:created xsi:type="dcterms:W3CDTF">2014-02-17T10:07:28Z</dcterms:created>
  <dcterms:modified xsi:type="dcterms:W3CDTF">2020-09-22T09:44:01Z</dcterms:modified>
</cp:coreProperties>
</file>