
<file path=[Content_Types].xml><?xml version="1.0" encoding="utf-8"?>
<Types xmlns="http://schemas.openxmlformats.org/package/2006/content-types">
  <Default Extension="png" ContentType="image/png"/>
  <Default Extension="jpeg" ContentType="image/jpeg"/>
  <Default Extension="emf" ContentType="image/x-emf"/>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7"/>
  </p:notesMasterIdLst>
  <p:handoutMasterIdLst>
    <p:handoutMasterId r:id="rId28"/>
  </p:handoutMasterIdLst>
  <p:sldIdLst>
    <p:sldId id="666" r:id="rId2"/>
    <p:sldId id="916" r:id="rId3"/>
    <p:sldId id="917" r:id="rId4"/>
    <p:sldId id="918" r:id="rId5"/>
    <p:sldId id="919" r:id="rId6"/>
    <p:sldId id="920" r:id="rId7"/>
    <p:sldId id="921" r:id="rId8"/>
    <p:sldId id="923" r:id="rId9"/>
    <p:sldId id="922" r:id="rId10"/>
    <p:sldId id="924" r:id="rId11"/>
    <p:sldId id="925" r:id="rId12"/>
    <p:sldId id="926" r:id="rId13"/>
    <p:sldId id="927" r:id="rId14"/>
    <p:sldId id="928" r:id="rId15"/>
    <p:sldId id="929" r:id="rId16"/>
    <p:sldId id="930" r:id="rId17"/>
    <p:sldId id="932" r:id="rId18"/>
    <p:sldId id="931" r:id="rId19"/>
    <p:sldId id="933" r:id="rId20"/>
    <p:sldId id="934" r:id="rId21"/>
    <p:sldId id="935" r:id="rId22"/>
    <p:sldId id="936" r:id="rId23"/>
    <p:sldId id="937" r:id="rId24"/>
    <p:sldId id="938" r:id="rId25"/>
    <p:sldId id="914" r:id="rId26"/>
  </p:sldIdLst>
  <p:sldSz cx="12192000" cy="6858000"/>
  <p:notesSz cx="7099300" cy="10234613"/>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03B8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Helle Formatvorlag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005" autoAdjust="0"/>
    <p:restoredTop sz="83224" autoAdjust="0"/>
  </p:normalViewPr>
  <p:slideViewPr>
    <p:cSldViewPr>
      <p:cViewPr>
        <p:scale>
          <a:sx n="105" d="100"/>
          <a:sy n="105" d="100"/>
        </p:scale>
        <p:origin x="-636" y="-44"/>
      </p:cViewPr>
      <p:guideLst>
        <p:guide orient="horz" pos="2160"/>
        <p:guide pos="3840"/>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p:cViewPr varScale="1">
        <p:scale>
          <a:sx n="77" d="100"/>
          <a:sy n="77" d="100"/>
        </p:scale>
        <p:origin x="3414" y="1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liennummernplatzhalter 4"/>
          <p:cNvSpPr>
            <a:spLocks noGrp="1"/>
          </p:cNvSpPr>
          <p:nvPr>
            <p:ph type="sldNum" sz="quarter" idx="3"/>
          </p:nvPr>
        </p:nvSpPr>
        <p:spPr>
          <a:xfrm>
            <a:off x="4021297" y="9721110"/>
            <a:ext cx="3076363" cy="513507"/>
          </a:xfrm>
          <a:prstGeom prst="rect">
            <a:avLst/>
          </a:prstGeom>
        </p:spPr>
        <p:txBody>
          <a:bodyPr vert="horz" lIns="94752" tIns="47376" rIns="94752" bIns="47376" rtlCol="0" anchor="b"/>
          <a:lstStyle>
            <a:lvl1pPr algn="r">
              <a:defRPr sz="1200"/>
            </a:lvl1pPr>
          </a:lstStyle>
          <a:p>
            <a:endParaRPr lang="de-DE" dirty="0"/>
          </a:p>
        </p:txBody>
      </p:sp>
      <p:sp>
        <p:nvSpPr>
          <p:cNvPr id="8" name="Rechteck 7">
            <a:extLst>
              <a:ext uri="{FF2B5EF4-FFF2-40B4-BE49-F238E27FC236}">
                <a16:creationId xmlns:a16="http://schemas.microsoft.com/office/drawing/2014/main" xmlns="" id="{5028568D-DE95-4142-A538-22C213C2C6CB}"/>
              </a:ext>
            </a:extLst>
          </p:cNvPr>
          <p:cNvSpPr/>
          <p:nvPr/>
        </p:nvSpPr>
        <p:spPr>
          <a:xfrm>
            <a:off x="4492938" y="9711194"/>
            <a:ext cx="3549650" cy="400110"/>
          </a:xfrm>
          <a:prstGeom prst="rect">
            <a:avLst/>
          </a:prstGeom>
        </p:spPr>
        <p:txBody>
          <a:bodyPr>
            <a:spAutoFit/>
          </a:bodyPr>
          <a:lstStyle/>
          <a:p>
            <a:pPr lvl="0"/>
            <a:r>
              <a:rPr lang="de-DE" sz="1000" dirty="0">
                <a:solidFill>
                  <a:prstClr val="black">
                    <a:lumMod val="50000"/>
                    <a:lumOff val="50000"/>
                  </a:prstClr>
                </a:solidFill>
                <a:latin typeface="Source Sans Pro" panose="020B0503030403020204" pitchFamily="34" charset="0"/>
              </a:rPr>
              <a:t>Projekt „Umsetzungsbegleitung BTHG“</a:t>
            </a:r>
          </a:p>
          <a:p>
            <a:pPr lvl="0"/>
            <a:r>
              <a:rPr lang="de-DE" sz="1000" dirty="0">
                <a:solidFill>
                  <a:prstClr val="black">
                    <a:lumMod val="50000"/>
                    <a:lumOff val="50000"/>
                  </a:prstClr>
                </a:solidFill>
                <a:latin typeface="Source Sans Pro" panose="020B0503030403020204" pitchFamily="34" charset="0"/>
              </a:rPr>
              <a:t>www.umsetzungsbegleitung-bthg.de</a:t>
            </a:r>
          </a:p>
        </p:txBody>
      </p:sp>
      <p:pic>
        <p:nvPicPr>
          <p:cNvPr id="9" name="Grafik 8">
            <a:extLst>
              <a:ext uri="{FF2B5EF4-FFF2-40B4-BE49-F238E27FC236}">
                <a16:creationId xmlns:a16="http://schemas.microsoft.com/office/drawing/2014/main" xmlns="" id="{C4808683-0BF2-403C-8FEE-9EDB5F3913F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9579148"/>
            <a:ext cx="1159020" cy="347490"/>
          </a:xfrm>
          <a:prstGeom prst="rect">
            <a:avLst/>
          </a:prstGeom>
        </p:spPr>
      </p:pic>
    </p:spTree>
    <p:extLst>
      <p:ext uri="{BB962C8B-B14F-4D97-AF65-F5344CB8AC3E}">
        <p14:creationId xmlns:p14="http://schemas.microsoft.com/office/powerpoint/2010/main" val="47353091"/>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Folienbildplatzhalter 3"/>
          <p:cNvSpPr>
            <a:spLocks noGrp="1" noRot="1" noChangeAspect="1"/>
          </p:cNvSpPr>
          <p:nvPr>
            <p:ph type="sldImg" idx="2"/>
          </p:nvPr>
        </p:nvSpPr>
        <p:spPr>
          <a:xfrm>
            <a:off x="139700" y="768350"/>
            <a:ext cx="6819900" cy="3836988"/>
          </a:xfrm>
          <a:prstGeom prst="rect">
            <a:avLst/>
          </a:prstGeom>
          <a:noFill/>
          <a:ln w="12700">
            <a:solidFill>
              <a:prstClr val="black"/>
            </a:solidFill>
          </a:ln>
        </p:spPr>
        <p:txBody>
          <a:bodyPr vert="horz" lIns="94752" tIns="47376" rIns="94752" bIns="47376" rtlCol="0" anchor="ctr"/>
          <a:lstStyle/>
          <a:p>
            <a:endParaRPr lang="de-DE"/>
          </a:p>
        </p:txBody>
      </p:sp>
      <p:sp>
        <p:nvSpPr>
          <p:cNvPr id="5" name="Notizenplatzhalter 4"/>
          <p:cNvSpPr>
            <a:spLocks noGrp="1"/>
          </p:cNvSpPr>
          <p:nvPr>
            <p:ph type="body" sz="quarter" idx="3"/>
          </p:nvPr>
        </p:nvSpPr>
        <p:spPr>
          <a:xfrm>
            <a:off x="709931" y="4861444"/>
            <a:ext cx="5679440" cy="4605576"/>
          </a:xfrm>
          <a:prstGeom prst="rect">
            <a:avLst/>
          </a:prstGeom>
        </p:spPr>
        <p:txBody>
          <a:bodyPr vert="horz" lIns="94752" tIns="47376" rIns="94752" bIns="47376" rtlCol="0">
            <a:normAutofit/>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3" y="9721108"/>
            <a:ext cx="3076363" cy="511731"/>
          </a:xfrm>
          <a:prstGeom prst="rect">
            <a:avLst/>
          </a:prstGeom>
        </p:spPr>
        <p:txBody>
          <a:bodyPr vert="horz" lIns="94752" tIns="47376" rIns="94752" bIns="47376" rtlCol="0" anchor="b"/>
          <a:lstStyle>
            <a:lvl1pPr algn="l">
              <a:defRPr sz="1200"/>
            </a:lvl1pPr>
          </a:lstStyle>
          <a:p>
            <a:r>
              <a:rPr lang="de-DE" dirty="0"/>
              <a:t>Protokoll Arbeitstreffen .02.2014</a:t>
            </a:r>
          </a:p>
        </p:txBody>
      </p:sp>
      <p:sp>
        <p:nvSpPr>
          <p:cNvPr id="7" name="Foliennummernplatzhalter 6"/>
          <p:cNvSpPr>
            <a:spLocks noGrp="1"/>
          </p:cNvSpPr>
          <p:nvPr>
            <p:ph type="sldNum" sz="quarter" idx="5"/>
          </p:nvPr>
        </p:nvSpPr>
        <p:spPr>
          <a:xfrm>
            <a:off x="4021297" y="9721108"/>
            <a:ext cx="3076363" cy="511731"/>
          </a:xfrm>
          <a:prstGeom prst="rect">
            <a:avLst/>
          </a:prstGeom>
        </p:spPr>
        <p:txBody>
          <a:bodyPr vert="horz" lIns="94752" tIns="47376" rIns="94752" bIns="47376" rtlCol="0" anchor="b"/>
          <a:lstStyle>
            <a:lvl1pPr algn="r">
              <a:defRPr sz="1200"/>
            </a:lvl1pPr>
          </a:lstStyle>
          <a:p>
            <a:fld id="{7DCE0FC2-2DD1-4408-94B8-7BA305C6AAEE}" type="slidenum">
              <a:rPr lang="de-DE" smtClean="0"/>
              <a:pPr/>
              <a:t>‹Nr.›</a:t>
            </a:fld>
            <a:endParaRPr lang="de-DE" dirty="0"/>
          </a:p>
        </p:txBody>
      </p:sp>
      <p:sp>
        <p:nvSpPr>
          <p:cNvPr id="8" name="Kopfzeilenplatzhalter 7"/>
          <p:cNvSpPr>
            <a:spLocks noGrp="1"/>
          </p:cNvSpPr>
          <p:nvPr>
            <p:ph type="hdr" sz="quarter"/>
          </p:nvPr>
        </p:nvSpPr>
        <p:spPr>
          <a:xfrm>
            <a:off x="3" y="0"/>
            <a:ext cx="3076363" cy="513508"/>
          </a:xfrm>
          <a:prstGeom prst="rect">
            <a:avLst/>
          </a:prstGeom>
        </p:spPr>
        <p:txBody>
          <a:bodyPr vert="horz" lIns="94752" tIns="47376" rIns="94752" bIns="47376" rtlCol="0"/>
          <a:lstStyle>
            <a:lvl1pPr algn="l">
              <a:defRPr sz="1200"/>
            </a:lvl1pPr>
          </a:lstStyle>
          <a:p>
            <a:r>
              <a:rPr lang="de-DE"/>
              <a:t>Leistungen zur Teilhabe</a:t>
            </a:r>
          </a:p>
        </p:txBody>
      </p:sp>
      <p:sp>
        <p:nvSpPr>
          <p:cNvPr id="9" name="Datumsplatzhalter 8"/>
          <p:cNvSpPr>
            <a:spLocks noGrp="1"/>
          </p:cNvSpPr>
          <p:nvPr>
            <p:ph type="dt" idx="1"/>
          </p:nvPr>
        </p:nvSpPr>
        <p:spPr>
          <a:xfrm>
            <a:off x="4021297" y="0"/>
            <a:ext cx="3076363" cy="513508"/>
          </a:xfrm>
          <a:prstGeom prst="rect">
            <a:avLst/>
          </a:prstGeom>
        </p:spPr>
        <p:txBody>
          <a:bodyPr vert="horz" lIns="94752" tIns="47376" rIns="94752" bIns="47376" rtlCol="0"/>
          <a:lstStyle>
            <a:lvl1pPr algn="r">
              <a:defRPr sz="1200"/>
            </a:lvl1pPr>
          </a:lstStyle>
          <a:p>
            <a:fld id="{D0722D30-5A35-4739-B400-68146DD317CF}" type="datetimeFigureOut">
              <a:rPr lang="de-DE" smtClean="0"/>
              <a:t>13.11.2020</a:t>
            </a:fld>
            <a:endParaRPr lang="de-DE"/>
          </a:p>
        </p:txBody>
      </p:sp>
    </p:spTree>
    <p:extLst>
      <p:ext uri="{BB962C8B-B14F-4D97-AF65-F5344CB8AC3E}">
        <p14:creationId xmlns:p14="http://schemas.microsoft.com/office/powerpoint/2010/main" val="1848861705"/>
      </p:ext>
    </p:extLst>
  </p:cSld>
  <p:clrMap bg1="lt1" tx1="dk1" bg2="lt2" tx2="dk2" accent1="accent1" accent2="accent2" accent3="accent3" accent4="accent4" accent5="accent5" accent6="accent6" hlink="hlink" folHlink="folHlink"/>
  <p:hf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
    <p:spTree>
      <p:nvGrpSpPr>
        <p:cNvPr id="1" name=""/>
        <p:cNvGrpSpPr/>
        <p:nvPr/>
      </p:nvGrpSpPr>
      <p:grpSpPr>
        <a:xfrm>
          <a:off x="0" y="0"/>
          <a:ext cx="0" cy="0"/>
          <a:chOff x="0" y="0"/>
          <a:chExt cx="0" cy="0"/>
        </a:xfrm>
      </p:grpSpPr>
      <p:sp>
        <p:nvSpPr>
          <p:cNvPr id="11" name="Rechteck 10"/>
          <p:cNvSpPr/>
          <p:nvPr/>
        </p:nvSpPr>
        <p:spPr>
          <a:xfrm>
            <a:off x="368489" y="1623876"/>
            <a:ext cx="11469600" cy="3550561"/>
          </a:xfrm>
          <a:prstGeom prst="rect">
            <a:avLst/>
          </a:prstGeom>
          <a:noFill/>
          <a:ln w="22225">
            <a:gradFill>
              <a:gsLst>
                <a:gs pos="0">
                  <a:schemeClr val="accent1"/>
                </a:gs>
                <a:gs pos="100000">
                  <a:schemeClr val="accent2"/>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350"/>
          </a:p>
        </p:txBody>
      </p:sp>
      <p:sp>
        <p:nvSpPr>
          <p:cNvPr id="2" name="Titel 1"/>
          <p:cNvSpPr>
            <a:spLocks noGrp="1"/>
          </p:cNvSpPr>
          <p:nvPr>
            <p:ph type="ctrTitle"/>
          </p:nvPr>
        </p:nvSpPr>
        <p:spPr>
          <a:xfrm>
            <a:off x="368487" y="1623874"/>
            <a:ext cx="11448000" cy="1267174"/>
          </a:xfrm>
        </p:spPr>
        <p:txBody>
          <a:bodyPr lIns="360000" tIns="360000" rIns="360000" anchor="b"/>
          <a:lstStyle>
            <a:lvl1pPr algn="l">
              <a:lnSpc>
                <a:spcPts val="2700"/>
              </a:lnSpc>
              <a:defRPr sz="2550">
                <a:solidFill>
                  <a:schemeClr val="tx2"/>
                </a:solidFill>
              </a:defRPr>
            </a:lvl1pPr>
          </a:lstStyle>
          <a:p>
            <a:r>
              <a:rPr lang="de-DE"/>
              <a:t>Titelmasterformat durch Klicken bearbeiten</a:t>
            </a:r>
            <a:endParaRPr lang="de-DE" dirty="0"/>
          </a:p>
        </p:txBody>
      </p:sp>
      <p:sp>
        <p:nvSpPr>
          <p:cNvPr id="3" name="Untertitel 2"/>
          <p:cNvSpPr>
            <a:spLocks noGrp="1"/>
          </p:cNvSpPr>
          <p:nvPr>
            <p:ph type="subTitle" idx="1"/>
          </p:nvPr>
        </p:nvSpPr>
        <p:spPr>
          <a:xfrm>
            <a:off x="368488" y="3025699"/>
            <a:ext cx="11448000" cy="1655762"/>
          </a:xfrm>
        </p:spPr>
        <p:txBody>
          <a:bodyPr lIns="360000" rIns="360000" bIns="0"/>
          <a:lstStyle>
            <a:lvl1pPr marL="0" indent="0" algn="l">
              <a:lnSpc>
                <a:spcPts val="1980"/>
              </a:lnSpc>
              <a:spcAft>
                <a:spcPts val="0"/>
              </a:spcAft>
              <a:buNone/>
              <a:defRPr sz="1650">
                <a:solidFill>
                  <a:schemeClr val="tx2"/>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de-DE"/>
              <a:t>Formatvorlage des Untertitelmasters durch Klicken bearbeiten</a:t>
            </a:r>
            <a:endParaRPr lang="de-DE" dirty="0"/>
          </a:p>
        </p:txBody>
      </p:sp>
      <p:sp>
        <p:nvSpPr>
          <p:cNvPr id="4" name="Datumsplatzhalter 3"/>
          <p:cNvSpPr>
            <a:spLocks noGrp="1"/>
          </p:cNvSpPr>
          <p:nvPr>
            <p:ph type="dt" sz="half" idx="10"/>
          </p:nvPr>
        </p:nvSpPr>
        <p:spPr>
          <a:xfrm>
            <a:off x="10134601" y="6173872"/>
            <a:ext cx="1662839" cy="365125"/>
          </a:xfrm>
        </p:spPr>
        <p:txBody>
          <a:bodyPr/>
          <a:lstStyle>
            <a:lvl1pPr>
              <a:defRPr sz="1050" b="1"/>
            </a:lvl1pPr>
          </a:lstStyle>
          <a:p>
            <a:r>
              <a:rPr lang="de-DE" dirty="0"/>
              <a:t>Mai 2020</a:t>
            </a:r>
          </a:p>
        </p:txBody>
      </p:sp>
      <p:sp>
        <p:nvSpPr>
          <p:cNvPr id="5" name="Fußzeilenplatzhalter 4"/>
          <p:cNvSpPr>
            <a:spLocks noGrp="1"/>
          </p:cNvSpPr>
          <p:nvPr>
            <p:ph type="ftr" sz="quarter" idx="11"/>
          </p:nvPr>
        </p:nvSpPr>
        <p:spPr>
          <a:xfrm>
            <a:off x="2120223" y="6173872"/>
            <a:ext cx="7921135" cy="365125"/>
          </a:xfrm>
        </p:spPr>
        <p:txBody>
          <a:bodyPr/>
          <a:lstStyle>
            <a:lvl1pPr>
              <a:defRPr sz="1050" b="1"/>
            </a:lvl1pPr>
          </a:lstStyle>
          <a:p>
            <a:r>
              <a:rPr lang="de-DE" dirty="0"/>
              <a:t>Leistungsgruppen in der Eingliederungshilfe</a:t>
            </a:r>
          </a:p>
        </p:txBody>
      </p:sp>
      <p:pic>
        <p:nvPicPr>
          <p:cNvPr id="10" name="Grafik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705606" y="356703"/>
            <a:ext cx="3030519" cy="910473"/>
          </a:xfrm>
          <a:prstGeom prst="rect">
            <a:avLst/>
          </a:prstGeom>
        </p:spPr>
      </p:pic>
      <p:pic>
        <p:nvPicPr>
          <p:cNvPr id="12" name="Grafik 1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36964" y="5327459"/>
            <a:ext cx="1563707" cy="1236750"/>
          </a:xfrm>
          <a:prstGeom prst="rect">
            <a:avLst/>
          </a:prstGeom>
        </p:spPr>
      </p:pic>
      <p:pic>
        <p:nvPicPr>
          <p:cNvPr id="13" name="Grafik 1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120224" y="5655433"/>
            <a:ext cx="1300465" cy="389154"/>
          </a:xfrm>
          <a:prstGeom prst="rect">
            <a:avLst/>
          </a:prstGeom>
        </p:spPr>
      </p:pic>
      <p:sp>
        <p:nvSpPr>
          <p:cNvPr id="14" name="Textfeld 13"/>
          <p:cNvSpPr txBox="1"/>
          <p:nvPr/>
        </p:nvSpPr>
        <p:spPr>
          <a:xfrm>
            <a:off x="2028110" y="5403011"/>
            <a:ext cx="1007985" cy="174343"/>
          </a:xfrm>
          <a:prstGeom prst="rect">
            <a:avLst/>
          </a:prstGeom>
          <a:noFill/>
        </p:spPr>
        <p:txBody>
          <a:bodyPr wrap="square" rtlCol="0">
            <a:spAutoFit/>
          </a:bodyPr>
          <a:lstStyle/>
          <a:p>
            <a:r>
              <a:rPr lang="de-DE" sz="533" dirty="0">
                <a:latin typeface="Arial" panose="020B0604020202020204" pitchFamily="34" charset="0"/>
                <a:cs typeface="Arial" panose="020B0604020202020204" pitchFamily="34" charset="0"/>
              </a:rPr>
              <a:t>In Trägerschaft</a:t>
            </a:r>
            <a:r>
              <a:rPr lang="de-DE" sz="533" baseline="0" dirty="0">
                <a:latin typeface="Arial" panose="020B0604020202020204" pitchFamily="34" charset="0"/>
                <a:cs typeface="Arial" panose="020B0604020202020204" pitchFamily="34" charset="0"/>
              </a:rPr>
              <a:t> von:</a:t>
            </a:r>
            <a:endParaRPr lang="de-DE" sz="533"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603262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7 Tabelle">
    <p:spTree>
      <p:nvGrpSpPr>
        <p:cNvPr id="1" name=""/>
        <p:cNvGrpSpPr/>
        <p:nvPr/>
      </p:nvGrpSpPr>
      <p:grpSpPr>
        <a:xfrm>
          <a:off x="0" y="0"/>
          <a:ext cx="0" cy="0"/>
          <a:chOff x="0" y="0"/>
          <a:chExt cx="0" cy="0"/>
        </a:xfrm>
      </p:grpSpPr>
      <p:sp>
        <p:nvSpPr>
          <p:cNvPr id="2" name="Titel 1"/>
          <p:cNvSpPr>
            <a:spLocks noGrp="1"/>
          </p:cNvSpPr>
          <p:nvPr>
            <p:ph type="title"/>
          </p:nvPr>
        </p:nvSpPr>
        <p:spPr>
          <a:xfrm>
            <a:off x="711199" y="398371"/>
            <a:ext cx="8280000" cy="756000"/>
          </a:xfrm>
        </p:spPr>
        <p:txBody>
          <a:bodyPr/>
          <a:lstStyle/>
          <a:p>
            <a:r>
              <a:rPr lang="de-DE"/>
              <a:t>Titelmasterformat durch Klicken bearbeiten</a:t>
            </a:r>
            <a:endParaRPr lang="de-DE" dirty="0"/>
          </a:p>
        </p:txBody>
      </p:sp>
      <p:sp>
        <p:nvSpPr>
          <p:cNvPr id="4" name="Datumsplatzhalter 3"/>
          <p:cNvSpPr>
            <a:spLocks noGrp="1"/>
          </p:cNvSpPr>
          <p:nvPr>
            <p:ph type="dt" sz="half" idx="10"/>
          </p:nvPr>
        </p:nvSpPr>
        <p:spPr/>
        <p:txBody>
          <a:bodyPr/>
          <a:lstStyle>
            <a:lvl1pPr>
              <a:defRPr/>
            </a:lvl1pPr>
          </a:lstStyle>
          <a:p>
            <a:r>
              <a:rPr lang="de-DE" dirty="0"/>
              <a:t>November 2020</a:t>
            </a:r>
          </a:p>
        </p:txBody>
      </p:sp>
      <p:sp>
        <p:nvSpPr>
          <p:cNvPr id="5" name="Fußzeilenplatzhalter 4"/>
          <p:cNvSpPr>
            <a:spLocks noGrp="1"/>
          </p:cNvSpPr>
          <p:nvPr>
            <p:ph type="ftr" sz="quarter" idx="11"/>
          </p:nvPr>
        </p:nvSpPr>
        <p:spPr/>
        <p:txBody>
          <a:bodyPr/>
          <a:lstStyle>
            <a:lvl1pPr>
              <a:defRPr/>
            </a:lvl1pPr>
          </a:lstStyle>
          <a:p>
            <a:r>
              <a:rPr lang="de-DE" dirty="0"/>
              <a:t>Eingliederungshilfe und Pflege</a:t>
            </a:r>
          </a:p>
        </p:txBody>
      </p:sp>
      <p:sp>
        <p:nvSpPr>
          <p:cNvPr id="6" name="Foliennummernplatzhalter 5"/>
          <p:cNvSpPr>
            <a:spLocks noGrp="1"/>
          </p:cNvSpPr>
          <p:nvPr>
            <p:ph type="sldNum" sz="quarter" idx="12"/>
          </p:nvPr>
        </p:nvSpPr>
        <p:spPr/>
        <p:txBody>
          <a:bodyPr/>
          <a:lstStyle/>
          <a:p>
            <a:fld id="{DFA99560-3930-4652-A717-295C961D9515}" type="slidenum">
              <a:rPr lang="de-DE" smtClean="0"/>
              <a:pPr/>
              <a:t>‹Nr.›</a:t>
            </a:fld>
            <a:endParaRPr lang="de-DE"/>
          </a:p>
        </p:txBody>
      </p:sp>
      <p:pic>
        <p:nvPicPr>
          <p:cNvPr id="7" name="Grafi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196343" y="328636"/>
            <a:ext cx="2209652" cy="663856"/>
          </a:xfrm>
          <a:prstGeom prst="rect">
            <a:avLst/>
          </a:prstGeom>
        </p:spPr>
      </p:pic>
      <p:cxnSp>
        <p:nvCxnSpPr>
          <p:cNvPr id="8" name="Gerader Verbinder 7"/>
          <p:cNvCxnSpPr/>
          <p:nvPr/>
        </p:nvCxnSpPr>
        <p:spPr>
          <a:xfrm>
            <a:off x="719804" y="1160137"/>
            <a:ext cx="10750797" cy="0"/>
          </a:xfrm>
          <a:prstGeom prst="line">
            <a:avLst/>
          </a:prstGeom>
          <a:ln w="19050">
            <a:gradFill>
              <a:gsLst>
                <a:gs pos="0">
                  <a:schemeClr val="accent1"/>
                </a:gs>
                <a:gs pos="100000">
                  <a:schemeClr val="accent2"/>
                </a:gs>
              </a:gsLst>
              <a:lin ang="0" scaled="0"/>
            </a:gradFill>
          </a:ln>
        </p:spPr>
        <p:style>
          <a:lnRef idx="1">
            <a:schemeClr val="accent1"/>
          </a:lnRef>
          <a:fillRef idx="0">
            <a:schemeClr val="accent1"/>
          </a:fillRef>
          <a:effectRef idx="0">
            <a:schemeClr val="accent1"/>
          </a:effectRef>
          <a:fontRef idx="minor">
            <a:schemeClr val="tx1"/>
          </a:fontRef>
        </p:style>
      </p:cxnSp>
      <p:sp>
        <p:nvSpPr>
          <p:cNvPr id="11" name="Textplatzhalter 10"/>
          <p:cNvSpPr>
            <a:spLocks noGrp="1"/>
          </p:cNvSpPr>
          <p:nvPr>
            <p:ph type="body" sz="quarter" idx="13" hasCustomPrompt="1"/>
          </p:nvPr>
        </p:nvSpPr>
        <p:spPr>
          <a:xfrm>
            <a:off x="711200" y="709703"/>
            <a:ext cx="8280000" cy="444669"/>
          </a:xfrm>
        </p:spPr>
        <p:txBody>
          <a:bodyPr bIns="0"/>
          <a:lstStyle>
            <a:lvl1pPr>
              <a:lnSpc>
                <a:spcPts val="1800"/>
              </a:lnSpc>
              <a:spcAft>
                <a:spcPts val="0"/>
              </a:spcAft>
              <a:defRPr baseline="0"/>
            </a:lvl1pPr>
          </a:lstStyle>
          <a:p>
            <a:pPr lvl="0"/>
            <a:r>
              <a:rPr lang="de-DE" dirty="0"/>
              <a:t>Subheadline durch Klicken bearbeiten</a:t>
            </a:r>
          </a:p>
        </p:txBody>
      </p:sp>
      <p:sp>
        <p:nvSpPr>
          <p:cNvPr id="13" name="Tabellenplatzhalter 12"/>
          <p:cNvSpPr>
            <a:spLocks noGrp="1"/>
          </p:cNvSpPr>
          <p:nvPr>
            <p:ph type="tbl" sz="quarter" idx="14"/>
          </p:nvPr>
        </p:nvSpPr>
        <p:spPr>
          <a:xfrm>
            <a:off x="711201" y="2198104"/>
            <a:ext cx="5773823" cy="3828212"/>
          </a:xfrm>
        </p:spPr>
        <p:txBody>
          <a:bodyPr/>
          <a:lstStyle/>
          <a:p>
            <a:r>
              <a:rPr lang="de-DE"/>
              <a:t>Tabelle durch Klicken auf Symbol hinzufügen</a:t>
            </a:r>
          </a:p>
        </p:txBody>
      </p:sp>
      <p:sp>
        <p:nvSpPr>
          <p:cNvPr id="15" name="Textplatzhalter 14"/>
          <p:cNvSpPr>
            <a:spLocks noGrp="1"/>
          </p:cNvSpPr>
          <p:nvPr>
            <p:ph type="body" sz="quarter" idx="15"/>
          </p:nvPr>
        </p:nvSpPr>
        <p:spPr>
          <a:xfrm>
            <a:off x="711201" y="1602427"/>
            <a:ext cx="10759401" cy="362399"/>
          </a:xfrm>
        </p:spPr>
        <p:txBody>
          <a:bodyPr bIns="0"/>
          <a:lstStyle>
            <a:lvl1pPr>
              <a:defRPr/>
            </a:lvl1pPr>
            <a:lvl2pPr marL="0" indent="0">
              <a:buNone/>
              <a:defRPr/>
            </a:lvl2pPr>
          </a:lstStyle>
          <a:p>
            <a:pPr lvl="0"/>
            <a:r>
              <a:rPr lang="de-DE"/>
              <a:t>Formatvorlagen des Textmasters bearbeiten</a:t>
            </a:r>
          </a:p>
        </p:txBody>
      </p:sp>
    </p:spTree>
    <p:extLst>
      <p:ext uri="{BB962C8B-B14F-4D97-AF65-F5344CB8AC3E}">
        <p14:creationId xmlns:p14="http://schemas.microsoft.com/office/powerpoint/2010/main" val="9957975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Ende">
    <p:spTree>
      <p:nvGrpSpPr>
        <p:cNvPr id="1" name=""/>
        <p:cNvGrpSpPr/>
        <p:nvPr/>
      </p:nvGrpSpPr>
      <p:grpSpPr>
        <a:xfrm>
          <a:off x="0" y="0"/>
          <a:ext cx="0" cy="0"/>
          <a:chOff x="0" y="0"/>
          <a:chExt cx="0" cy="0"/>
        </a:xfrm>
      </p:grpSpPr>
      <p:sp>
        <p:nvSpPr>
          <p:cNvPr id="11" name="Rechteck 10"/>
          <p:cNvSpPr/>
          <p:nvPr/>
        </p:nvSpPr>
        <p:spPr>
          <a:xfrm>
            <a:off x="368489" y="1623876"/>
            <a:ext cx="11469600" cy="3550561"/>
          </a:xfrm>
          <a:prstGeom prst="rect">
            <a:avLst/>
          </a:prstGeom>
          <a:noFill/>
          <a:ln w="22225">
            <a:gradFill>
              <a:gsLst>
                <a:gs pos="0">
                  <a:schemeClr val="accent1"/>
                </a:gs>
                <a:gs pos="100000">
                  <a:schemeClr val="accent2"/>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350"/>
          </a:p>
        </p:txBody>
      </p:sp>
      <p:sp>
        <p:nvSpPr>
          <p:cNvPr id="3" name="Untertitel 2"/>
          <p:cNvSpPr>
            <a:spLocks noGrp="1"/>
          </p:cNvSpPr>
          <p:nvPr>
            <p:ph type="subTitle" idx="1" hasCustomPrompt="1"/>
          </p:nvPr>
        </p:nvSpPr>
        <p:spPr>
          <a:xfrm>
            <a:off x="368488" y="2371257"/>
            <a:ext cx="11448000" cy="448145"/>
          </a:xfrm>
        </p:spPr>
        <p:txBody>
          <a:bodyPr lIns="360000" rIns="360000" bIns="0"/>
          <a:lstStyle>
            <a:lvl1pPr marL="0" indent="0" algn="l">
              <a:lnSpc>
                <a:spcPts val="1350"/>
              </a:lnSpc>
              <a:spcAft>
                <a:spcPts val="0"/>
              </a:spcAft>
              <a:buNone/>
              <a:defRPr sz="1050">
                <a:solidFill>
                  <a:schemeClr val="tx2"/>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de-DE" dirty="0"/>
              <a:t>Vorname Nachname</a:t>
            </a:r>
            <a:br>
              <a:rPr lang="de-DE" dirty="0"/>
            </a:br>
            <a:r>
              <a:rPr lang="de-DE" dirty="0"/>
              <a:t>Funktion</a:t>
            </a:r>
          </a:p>
        </p:txBody>
      </p:sp>
      <p:pic>
        <p:nvPicPr>
          <p:cNvPr id="10" name="Grafik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705606" y="356703"/>
            <a:ext cx="3030519" cy="910473"/>
          </a:xfrm>
          <a:prstGeom prst="rect">
            <a:avLst/>
          </a:prstGeom>
        </p:spPr>
      </p:pic>
      <p:pic>
        <p:nvPicPr>
          <p:cNvPr id="12" name="Grafik 1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36964" y="5327459"/>
            <a:ext cx="1563707" cy="1236750"/>
          </a:xfrm>
          <a:prstGeom prst="rect">
            <a:avLst/>
          </a:prstGeom>
        </p:spPr>
      </p:pic>
      <p:pic>
        <p:nvPicPr>
          <p:cNvPr id="13" name="Grafik 1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120224" y="5655433"/>
            <a:ext cx="1300465" cy="389154"/>
          </a:xfrm>
          <a:prstGeom prst="rect">
            <a:avLst/>
          </a:prstGeom>
        </p:spPr>
      </p:pic>
      <p:sp>
        <p:nvSpPr>
          <p:cNvPr id="14" name="Textfeld 13"/>
          <p:cNvSpPr txBox="1"/>
          <p:nvPr/>
        </p:nvSpPr>
        <p:spPr>
          <a:xfrm>
            <a:off x="2028110" y="5403011"/>
            <a:ext cx="1007985" cy="174343"/>
          </a:xfrm>
          <a:prstGeom prst="rect">
            <a:avLst/>
          </a:prstGeom>
          <a:noFill/>
        </p:spPr>
        <p:txBody>
          <a:bodyPr wrap="square" rtlCol="0">
            <a:spAutoFit/>
          </a:bodyPr>
          <a:lstStyle/>
          <a:p>
            <a:r>
              <a:rPr lang="de-DE" sz="533" dirty="0">
                <a:latin typeface="Arial" panose="020B0604020202020204" pitchFamily="34" charset="0"/>
                <a:cs typeface="Arial" panose="020B0604020202020204" pitchFamily="34" charset="0"/>
              </a:rPr>
              <a:t>In Trägerschaft</a:t>
            </a:r>
            <a:r>
              <a:rPr lang="de-DE" sz="533" baseline="0" dirty="0">
                <a:latin typeface="Arial" panose="020B0604020202020204" pitchFamily="34" charset="0"/>
                <a:cs typeface="Arial" panose="020B0604020202020204" pitchFamily="34" charset="0"/>
              </a:rPr>
              <a:t> von:</a:t>
            </a:r>
            <a:endParaRPr lang="de-DE" sz="533" dirty="0">
              <a:latin typeface="Arial" panose="020B0604020202020204" pitchFamily="34" charset="0"/>
              <a:cs typeface="Arial" panose="020B0604020202020204" pitchFamily="34" charset="0"/>
            </a:endParaRPr>
          </a:p>
        </p:txBody>
      </p:sp>
      <p:sp>
        <p:nvSpPr>
          <p:cNvPr id="7" name="Textfeld 6"/>
          <p:cNvSpPr txBox="1"/>
          <p:nvPr/>
        </p:nvSpPr>
        <p:spPr>
          <a:xfrm>
            <a:off x="725540" y="1942716"/>
            <a:ext cx="1385973" cy="285040"/>
          </a:xfrm>
          <a:prstGeom prst="rect">
            <a:avLst/>
          </a:prstGeom>
          <a:noFill/>
        </p:spPr>
        <p:txBody>
          <a:bodyPr wrap="square" lIns="0" tIns="0" rIns="0" bIns="0" rtlCol="0" anchor="ctr" anchorCtr="0">
            <a:noAutofit/>
          </a:bodyPr>
          <a:lstStyle/>
          <a:p>
            <a:pPr>
              <a:lnSpc>
                <a:spcPts val="2100"/>
              </a:lnSpc>
            </a:pPr>
            <a:r>
              <a:rPr lang="de-DE" sz="1800" b="1" cap="all" baseline="0" dirty="0">
                <a:solidFill>
                  <a:schemeClr val="tx2"/>
                </a:solidFill>
              </a:rPr>
              <a:t>Kontakt</a:t>
            </a:r>
          </a:p>
        </p:txBody>
      </p:sp>
      <p:sp>
        <p:nvSpPr>
          <p:cNvPr id="15" name="Textfeld 14"/>
          <p:cNvSpPr txBox="1"/>
          <p:nvPr/>
        </p:nvSpPr>
        <p:spPr>
          <a:xfrm>
            <a:off x="725541" y="4691299"/>
            <a:ext cx="2904011" cy="189348"/>
          </a:xfrm>
          <a:prstGeom prst="rect">
            <a:avLst/>
          </a:prstGeom>
          <a:noFill/>
        </p:spPr>
        <p:txBody>
          <a:bodyPr wrap="square" lIns="0" tIns="0" rIns="0" bIns="0" rtlCol="0" anchor="ctr" anchorCtr="0">
            <a:noAutofit/>
          </a:bodyPr>
          <a:lstStyle/>
          <a:p>
            <a:pPr>
              <a:lnSpc>
                <a:spcPts val="1350"/>
              </a:lnSpc>
            </a:pPr>
            <a:r>
              <a:rPr lang="de-DE" sz="1050" b="1" cap="none" baseline="0" dirty="0">
                <a:solidFill>
                  <a:schemeClr val="tx2"/>
                </a:solidFill>
                <a:latin typeface="Source Sans Pro Semibold" panose="020B0603030403020204" pitchFamily="34" charset="0"/>
              </a:rPr>
              <a:t>www.umsetzungsbegleitung-bthg.de</a:t>
            </a:r>
          </a:p>
        </p:txBody>
      </p:sp>
      <p:sp>
        <p:nvSpPr>
          <p:cNvPr id="8" name="Textfeld 7"/>
          <p:cNvSpPr txBox="1"/>
          <p:nvPr/>
        </p:nvSpPr>
        <p:spPr>
          <a:xfrm>
            <a:off x="2120223" y="6312796"/>
            <a:ext cx="9717867" cy="276999"/>
          </a:xfrm>
          <a:prstGeom prst="rect">
            <a:avLst/>
          </a:prstGeom>
          <a:noFill/>
        </p:spPr>
        <p:txBody>
          <a:bodyPr wrap="square" lIns="0" tIns="0" rIns="0" bIns="0" rtlCol="0" anchor="ctr" anchorCtr="0">
            <a:noAutofit/>
          </a:bodyPr>
          <a:lstStyle/>
          <a:p>
            <a:pPr lvl="0" algn="r">
              <a:lnSpc>
                <a:spcPts val="975"/>
              </a:lnSpc>
            </a:pPr>
            <a:r>
              <a:rPr lang="de-DE" sz="825" dirty="0">
                <a:solidFill>
                  <a:schemeClr val="tx2"/>
                </a:solidFill>
              </a:rPr>
              <a:t>© Deutscher Verein für öffentliche und private Fürsorge e. V. – Projekt »Umsetzungsbegleitung Bundesteilhabegesetz« 2020</a:t>
            </a:r>
          </a:p>
        </p:txBody>
      </p:sp>
      <p:sp>
        <p:nvSpPr>
          <p:cNvPr id="19" name="Textplatzhalter 18"/>
          <p:cNvSpPr>
            <a:spLocks noGrp="1"/>
          </p:cNvSpPr>
          <p:nvPr>
            <p:ph type="body" sz="quarter" idx="10" hasCustomPrompt="1"/>
          </p:nvPr>
        </p:nvSpPr>
        <p:spPr>
          <a:xfrm>
            <a:off x="368487" y="2914999"/>
            <a:ext cx="11448000" cy="1482511"/>
          </a:xfrm>
        </p:spPr>
        <p:txBody>
          <a:bodyPr lIns="360000" rIns="360000" bIns="0"/>
          <a:lstStyle>
            <a:lvl1pPr>
              <a:lnSpc>
                <a:spcPts val="1350"/>
              </a:lnSpc>
              <a:spcAft>
                <a:spcPts val="0"/>
              </a:spcAft>
              <a:defRPr sz="1050"/>
            </a:lvl1pPr>
          </a:lstStyle>
          <a:p>
            <a:r>
              <a:rPr lang="de-DE" dirty="0"/>
              <a:t>Telefon</a:t>
            </a:r>
            <a:br>
              <a:rPr lang="de-DE" dirty="0"/>
            </a:br>
            <a:r>
              <a:rPr lang="de-DE" dirty="0"/>
              <a:t>E-Mail</a:t>
            </a:r>
          </a:p>
        </p:txBody>
      </p:sp>
    </p:spTree>
    <p:extLst>
      <p:ext uri="{BB962C8B-B14F-4D97-AF65-F5344CB8AC3E}">
        <p14:creationId xmlns:p14="http://schemas.microsoft.com/office/powerpoint/2010/main" val="165275987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Titel und Inhalt">
    <p:spTree>
      <p:nvGrpSpPr>
        <p:cNvPr id="1" name=""/>
        <p:cNvGrpSpPr/>
        <p:nvPr/>
      </p:nvGrpSpPr>
      <p:grpSpPr>
        <a:xfrm>
          <a:off x="0" y="0"/>
          <a:ext cx="0" cy="0"/>
          <a:chOff x="0" y="0"/>
          <a:chExt cx="0" cy="0"/>
        </a:xfrm>
      </p:grpSpPr>
      <p:pic>
        <p:nvPicPr>
          <p:cNvPr id="12" name="Grafik 11" descr="transfer_Logo_PPP.jpg"/>
          <p:cNvPicPr preferRelativeResize="0">
            <a:picLocks/>
          </p:cNvPicPr>
          <p:nvPr userDrawn="1"/>
        </p:nvPicPr>
        <p:blipFill>
          <a:blip r:embed="rId2" cstate="print">
            <a:lum bright="18000"/>
          </a:blip>
          <a:stretch>
            <a:fillRect/>
          </a:stretch>
        </p:blipFill>
        <p:spPr>
          <a:xfrm>
            <a:off x="431371" y="5324400"/>
            <a:ext cx="5419200" cy="1537200"/>
          </a:xfrm>
          <a:prstGeom prst="rect">
            <a:avLst/>
          </a:prstGeom>
        </p:spPr>
      </p:pic>
      <p:sp>
        <p:nvSpPr>
          <p:cNvPr id="2" name="Titel 1"/>
          <p:cNvSpPr>
            <a:spLocks noGrp="1"/>
          </p:cNvSpPr>
          <p:nvPr>
            <p:ph type="title"/>
          </p:nvPr>
        </p:nvSpPr>
        <p:spPr>
          <a:xfrm>
            <a:off x="528000" y="274638"/>
            <a:ext cx="7488000" cy="850106"/>
          </a:xfrm>
        </p:spPr>
        <p:txBody>
          <a:bodyPr>
            <a:noAutofit/>
          </a:bodyPr>
          <a:lstStyle>
            <a:lvl1pPr algn="l">
              <a:defRPr sz="2000" cap="small" baseline="0">
                <a:solidFill>
                  <a:schemeClr val="tx1">
                    <a:lumMod val="50000"/>
                    <a:lumOff val="50000"/>
                  </a:schemeClr>
                </a:solidFill>
              </a:defRPr>
            </a:lvl1pPr>
          </a:lstStyle>
          <a:p>
            <a:r>
              <a:rPr lang="de-DE"/>
              <a:t>Titelmasterformat durch Klicken bearbeiten</a:t>
            </a:r>
            <a:endParaRPr lang="de-DE" dirty="0"/>
          </a:p>
        </p:txBody>
      </p:sp>
      <p:sp>
        <p:nvSpPr>
          <p:cNvPr id="3" name="Inhaltsplatzhalter 2"/>
          <p:cNvSpPr>
            <a:spLocks noGrp="1"/>
          </p:cNvSpPr>
          <p:nvPr>
            <p:ph idx="1"/>
          </p:nvPr>
        </p:nvSpPr>
        <p:spPr>
          <a:xfrm>
            <a:off x="528000" y="1556793"/>
            <a:ext cx="11136000" cy="4320479"/>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DE" dirty="0"/>
          </a:p>
        </p:txBody>
      </p:sp>
      <p:sp>
        <p:nvSpPr>
          <p:cNvPr id="21" name="Rechteck 20"/>
          <p:cNvSpPr/>
          <p:nvPr userDrawn="1"/>
        </p:nvSpPr>
        <p:spPr>
          <a:xfrm>
            <a:off x="335360" y="1268760"/>
            <a:ext cx="11521280" cy="90000"/>
          </a:xfrm>
          <a:prstGeom prst="rect">
            <a:avLst/>
          </a:prstGeom>
          <a:gradFill flip="none" rotWithShape="1">
            <a:gsLst>
              <a:gs pos="0">
                <a:srgbClr val="203B84"/>
              </a:gs>
              <a:gs pos="50000">
                <a:srgbClr val="203B84"/>
              </a:gs>
              <a:gs pos="100000">
                <a:srgbClr val="203B84"/>
              </a:gs>
              <a:gs pos="39999">
                <a:srgbClr val="85C2FF"/>
              </a:gs>
              <a:gs pos="70000">
                <a:srgbClr val="C4D6EB"/>
              </a:gs>
              <a:gs pos="100000">
                <a:srgbClr val="FFEBFA"/>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800"/>
          </a:p>
        </p:txBody>
      </p:sp>
      <p:sp>
        <p:nvSpPr>
          <p:cNvPr id="22" name="Rechteck 21"/>
          <p:cNvSpPr/>
          <p:nvPr userDrawn="1"/>
        </p:nvSpPr>
        <p:spPr>
          <a:xfrm>
            <a:off x="335360" y="1196752"/>
            <a:ext cx="11521280" cy="36000"/>
          </a:xfrm>
          <a:prstGeom prst="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800"/>
          </a:p>
        </p:txBody>
      </p:sp>
      <p:sp>
        <p:nvSpPr>
          <p:cNvPr id="23" name="Rechteck 22"/>
          <p:cNvSpPr/>
          <p:nvPr userDrawn="1"/>
        </p:nvSpPr>
        <p:spPr>
          <a:xfrm>
            <a:off x="335360" y="6273320"/>
            <a:ext cx="11521280" cy="36000"/>
          </a:xfrm>
          <a:prstGeom prst="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800"/>
          </a:p>
        </p:txBody>
      </p:sp>
      <p:sp>
        <p:nvSpPr>
          <p:cNvPr id="19" name="Datumsplatzhalter 3"/>
          <p:cNvSpPr>
            <a:spLocks noGrp="1"/>
          </p:cNvSpPr>
          <p:nvPr>
            <p:ph type="dt" sz="half" idx="10"/>
          </p:nvPr>
        </p:nvSpPr>
        <p:spPr>
          <a:xfrm>
            <a:off x="335360" y="6376244"/>
            <a:ext cx="1641141" cy="365125"/>
          </a:xfrm>
        </p:spPr>
        <p:txBody>
          <a:bodyPr/>
          <a:lstStyle>
            <a:lvl1pPr algn="ctr">
              <a:defRPr sz="1000">
                <a:solidFill>
                  <a:schemeClr val="tx1">
                    <a:lumMod val="50000"/>
                    <a:lumOff val="50000"/>
                  </a:schemeClr>
                </a:solidFill>
                <a:latin typeface="Arial" pitchFamily="34" charset="0"/>
                <a:cs typeface="Arial" pitchFamily="34" charset="0"/>
              </a:defRPr>
            </a:lvl1pPr>
          </a:lstStyle>
          <a:p>
            <a:r>
              <a:rPr lang="de-DE"/>
              <a:t>26.-28.06.2019</a:t>
            </a:r>
            <a:endParaRPr lang="de-DE" dirty="0"/>
          </a:p>
        </p:txBody>
      </p:sp>
      <p:sp>
        <p:nvSpPr>
          <p:cNvPr id="20" name="Fußzeilenplatzhalter 4"/>
          <p:cNvSpPr>
            <a:spLocks noGrp="1"/>
          </p:cNvSpPr>
          <p:nvPr>
            <p:ph type="ftr" sz="quarter" idx="11"/>
          </p:nvPr>
        </p:nvSpPr>
        <p:spPr>
          <a:xfrm>
            <a:off x="5880001" y="6375601"/>
            <a:ext cx="3816400" cy="365125"/>
          </a:xfrm>
        </p:spPr>
        <p:txBody>
          <a:bodyPr/>
          <a:lstStyle>
            <a:lvl1pPr marL="0" marR="0" indent="0" algn="ctr" defTabSz="914400" rtl="0" eaLnBrk="1" fontAlgn="auto" latinLnBrk="0" hangingPunct="1">
              <a:lnSpc>
                <a:spcPct val="100000"/>
              </a:lnSpc>
              <a:spcBef>
                <a:spcPts val="0"/>
              </a:spcBef>
              <a:spcAft>
                <a:spcPts val="0"/>
              </a:spcAft>
              <a:buClrTx/>
              <a:buSzTx/>
              <a:buFontTx/>
              <a:buNone/>
              <a:tabLst/>
              <a:defRPr sz="800">
                <a:solidFill>
                  <a:schemeClr val="tx1">
                    <a:lumMod val="50000"/>
                    <a:lumOff val="50000"/>
                  </a:schemeClr>
                </a:solidFill>
                <a:latin typeface="Arial" pitchFamily="34" charset="0"/>
                <a:cs typeface="Arial" pitchFamily="34" charset="0"/>
              </a:defRPr>
            </a:lvl1pPr>
          </a:lstStyle>
          <a:p>
            <a:r>
              <a:rPr lang="de-DE" dirty="0"/>
              <a:t>Eingliederungshilfe und Pflege</a:t>
            </a:r>
          </a:p>
        </p:txBody>
      </p:sp>
      <p:sp>
        <p:nvSpPr>
          <p:cNvPr id="10" name="Datumsplatzhalter 3">
            <a:extLst>
              <a:ext uri="{FF2B5EF4-FFF2-40B4-BE49-F238E27FC236}">
                <a16:creationId xmlns:a16="http://schemas.microsoft.com/office/drawing/2014/main" xmlns="" id="{AEF468B8-8594-4CB0-B4C0-73B81383BCBA}"/>
              </a:ext>
            </a:extLst>
          </p:cNvPr>
          <p:cNvSpPr txBox="1">
            <a:spLocks/>
          </p:cNvSpPr>
          <p:nvPr userDrawn="1"/>
        </p:nvSpPr>
        <p:spPr>
          <a:xfrm>
            <a:off x="10368215" y="6340243"/>
            <a:ext cx="1287380" cy="365125"/>
          </a:xfrm>
          <a:prstGeom prst="rect">
            <a:avLst/>
          </a:prstGeom>
        </p:spPr>
        <p:txBody>
          <a:bodyPr vert="horz" lIns="0" tIns="0" rIns="0" bIns="0" rtlCol="0" anchor="ctr"/>
          <a:lstStyle>
            <a:defPPr>
              <a:defRPr lang="de-DE"/>
            </a:defPPr>
            <a:lvl1pPr marL="0" algn="r" defTabSz="914400" rtl="0" eaLnBrk="1" latinLnBrk="0" hangingPunct="1">
              <a:defRPr sz="900" kern="1200">
                <a:solidFill>
                  <a:schemeClr val="tx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de-DE"/>
              <a:t>November 2020</a:t>
            </a:r>
            <a:endParaRPr lang="de-DE" dirty="0"/>
          </a:p>
        </p:txBody>
      </p:sp>
    </p:spTree>
    <p:extLst>
      <p:ext uri="{BB962C8B-B14F-4D97-AF65-F5344CB8AC3E}">
        <p14:creationId xmlns:p14="http://schemas.microsoft.com/office/powerpoint/2010/main" val="26608341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Kapitel Farbvariante">
    <p:spTree>
      <p:nvGrpSpPr>
        <p:cNvPr id="1" name=""/>
        <p:cNvGrpSpPr/>
        <p:nvPr/>
      </p:nvGrpSpPr>
      <p:grpSpPr>
        <a:xfrm>
          <a:off x="0" y="0"/>
          <a:ext cx="0" cy="0"/>
          <a:chOff x="0" y="0"/>
          <a:chExt cx="0" cy="0"/>
        </a:xfrm>
      </p:grpSpPr>
      <p:sp>
        <p:nvSpPr>
          <p:cNvPr id="7" name="Rechteck 6"/>
          <p:cNvSpPr/>
          <p:nvPr/>
        </p:nvSpPr>
        <p:spPr>
          <a:xfrm>
            <a:off x="0" y="0"/>
            <a:ext cx="12192000" cy="6858000"/>
          </a:xfrm>
          <a:prstGeom prst="rect">
            <a:avLst/>
          </a:prstGeom>
          <a:gradFill>
            <a:gsLst>
              <a:gs pos="90000">
                <a:schemeClr val="accent2"/>
              </a:gs>
              <a:gs pos="0">
                <a:schemeClr val="accent1"/>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350" dirty="0"/>
          </a:p>
        </p:txBody>
      </p:sp>
      <p:sp>
        <p:nvSpPr>
          <p:cNvPr id="12" name="Rechteck 11"/>
          <p:cNvSpPr/>
          <p:nvPr/>
        </p:nvSpPr>
        <p:spPr>
          <a:xfrm>
            <a:off x="368489" y="1623876"/>
            <a:ext cx="11469600" cy="3550561"/>
          </a:xfrm>
          <a:prstGeom prst="rect">
            <a:avLst/>
          </a:prstGeom>
          <a:solidFill>
            <a:schemeClr val="bg1"/>
          </a:solidFill>
          <a:ln w="222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350"/>
          </a:p>
        </p:txBody>
      </p:sp>
      <p:sp>
        <p:nvSpPr>
          <p:cNvPr id="9" name="Titel 1"/>
          <p:cNvSpPr>
            <a:spLocks noGrp="1"/>
          </p:cNvSpPr>
          <p:nvPr>
            <p:ph type="ctrTitle"/>
          </p:nvPr>
        </p:nvSpPr>
        <p:spPr>
          <a:xfrm>
            <a:off x="368487" y="1623874"/>
            <a:ext cx="9198595" cy="1267174"/>
          </a:xfrm>
        </p:spPr>
        <p:txBody>
          <a:bodyPr lIns="360000" tIns="360000" rIns="360000" anchor="b"/>
          <a:lstStyle>
            <a:lvl1pPr algn="l">
              <a:lnSpc>
                <a:spcPts val="2700"/>
              </a:lnSpc>
              <a:defRPr sz="2550">
                <a:solidFill>
                  <a:schemeClr val="tx2"/>
                </a:solidFill>
              </a:defRPr>
            </a:lvl1pPr>
          </a:lstStyle>
          <a:p>
            <a:r>
              <a:rPr lang="de-DE"/>
              <a:t>Titelmasterformat durch Klicken bearbeiten</a:t>
            </a:r>
            <a:endParaRPr lang="de-DE" dirty="0"/>
          </a:p>
        </p:txBody>
      </p:sp>
      <p:sp>
        <p:nvSpPr>
          <p:cNvPr id="10" name="Untertitel 2"/>
          <p:cNvSpPr>
            <a:spLocks noGrp="1"/>
          </p:cNvSpPr>
          <p:nvPr>
            <p:ph type="subTitle" idx="1"/>
          </p:nvPr>
        </p:nvSpPr>
        <p:spPr>
          <a:xfrm>
            <a:off x="368489" y="3025699"/>
            <a:ext cx="8077680" cy="1655762"/>
          </a:xfrm>
        </p:spPr>
        <p:txBody>
          <a:bodyPr lIns="360000" rIns="360000" bIns="0"/>
          <a:lstStyle>
            <a:lvl1pPr marL="0" indent="0" algn="l">
              <a:lnSpc>
                <a:spcPts val="1980"/>
              </a:lnSpc>
              <a:spcAft>
                <a:spcPts val="0"/>
              </a:spcAft>
              <a:buNone/>
              <a:defRPr sz="1650">
                <a:solidFill>
                  <a:schemeClr val="tx2"/>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de-DE"/>
              <a:t>Formatvorlage des Untertitelmasters durch Klicken bearbeiten</a:t>
            </a:r>
            <a:endParaRPr lang="de-DE" dirty="0"/>
          </a:p>
        </p:txBody>
      </p:sp>
      <p:pic>
        <p:nvPicPr>
          <p:cNvPr id="11" name="Grafik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693724" y="358194"/>
            <a:ext cx="3052891" cy="917949"/>
          </a:xfrm>
          <a:prstGeom prst="rect">
            <a:avLst/>
          </a:prstGeom>
        </p:spPr>
      </p:pic>
      <p:sp>
        <p:nvSpPr>
          <p:cNvPr id="14" name="Fußzeilenplatzhalter 4"/>
          <p:cNvSpPr>
            <a:spLocks noGrp="1"/>
          </p:cNvSpPr>
          <p:nvPr>
            <p:ph type="ftr" sz="quarter" idx="11"/>
          </p:nvPr>
        </p:nvSpPr>
        <p:spPr>
          <a:xfrm>
            <a:off x="2120223" y="6173872"/>
            <a:ext cx="7921135" cy="365125"/>
          </a:xfrm>
        </p:spPr>
        <p:txBody>
          <a:bodyPr/>
          <a:lstStyle>
            <a:lvl1pPr>
              <a:defRPr sz="1050" b="1">
                <a:solidFill>
                  <a:schemeClr val="bg1"/>
                </a:solidFill>
              </a:defRPr>
            </a:lvl1pPr>
          </a:lstStyle>
          <a:p>
            <a:r>
              <a:rPr lang="de-DE" dirty="0"/>
              <a:t>Eingliederungshilfe und Pflege</a:t>
            </a:r>
          </a:p>
        </p:txBody>
      </p:sp>
      <p:sp>
        <p:nvSpPr>
          <p:cNvPr id="16" name="Textplatzhalter 15"/>
          <p:cNvSpPr>
            <a:spLocks noGrp="1"/>
          </p:cNvSpPr>
          <p:nvPr>
            <p:ph type="body" sz="quarter" idx="12" hasCustomPrompt="1"/>
          </p:nvPr>
        </p:nvSpPr>
        <p:spPr>
          <a:xfrm>
            <a:off x="8566484" y="3025699"/>
            <a:ext cx="3271605" cy="2148736"/>
          </a:xfrm>
        </p:spPr>
        <p:txBody>
          <a:bodyPr tIns="36000" rIns="252000" bIns="0" anchor="ctr" anchorCtr="0"/>
          <a:lstStyle>
            <a:lvl1pPr algn="r">
              <a:lnSpc>
                <a:spcPts val="17250"/>
              </a:lnSpc>
              <a:spcAft>
                <a:spcPts val="0"/>
              </a:spcAft>
              <a:defRPr sz="16500" b="1">
                <a:ln w="22225">
                  <a:gradFill>
                    <a:gsLst>
                      <a:gs pos="0">
                        <a:schemeClr val="accent1"/>
                      </a:gs>
                      <a:gs pos="99000">
                        <a:schemeClr val="accent2"/>
                      </a:gs>
                    </a:gsLst>
                    <a:lin ang="5400000" scaled="1"/>
                  </a:gradFill>
                </a:ln>
                <a:noFill/>
                <a:latin typeface="Source Sans Pro" panose="020B0503030403020204" pitchFamily="34" charset="0"/>
              </a:defRPr>
            </a:lvl1pPr>
          </a:lstStyle>
          <a:p>
            <a:pPr lvl="0"/>
            <a:r>
              <a:rPr lang="de-DE" dirty="0"/>
              <a:t>1</a:t>
            </a:r>
          </a:p>
        </p:txBody>
      </p:sp>
      <p:sp>
        <p:nvSpPr>
          <p:cNvPr id="13" name="Datumsplatzhalter 3">
            <a:extLst>
              <a:ext uri="{FF2B5EF4-FFF2-40B4-BE49-F238E27FC236}">
                <a16:creationId xmlns:a16="http://schemas.microsoft.com/office/drawing/2014/main" xmlns="" id="{C6A82AE8-B0E3-4BBB-AE5E-BA6D4EB35AEC}"/>
              </a:ext>
            </a:extLst>
          </p:cNvPr>
          <p:cNvSpPr>
            <a:spLocks noGrp="1"/>
          </p:cNvSpPr>
          <p:nvPr>
            <p:ph type="dt" sz="half" idx="10"/>
          </p:nvPr>
        </p:nvSpPr>
        <p:spPr>
          <a:xfrm>
            <a:off x="10202286" y="6157033"/>
            <a:ext cx="1287380" cy="365125"/>
          </a:xfrm>
        </p:spPr>
        <p:txBody>
          <a:bodyPr/>
          <a:lstStyle>
            <a:lvl1pPr>
              <a:defRPr lang="de-DE" sz="1050" b="1" kern="1200" dirty="0" smtClean="0">
                <a:solidFill>
                  <a:schemeClr val="bg1"/>
                </a:solidFill>
                <a:latin typeface="+mn-lt"/>
                <a:ea typeface="+mn-ea"/>
                <a:cs typeface="+mn-cs"/>
              </a:defRPr>
            </a:lvl1pPr>
          </a:lstStyle>
          <a:p>
            <a:r>
              <a:rPr lang="de-DE" dirty="0"/>
              <a:t>November 2020</a:t>
            </a:r>
          </a:p>
        </p:txBody>
      </p:sp>
    </p:spTree>
    <p:extLst>
      <p:ext uri="{BB962C8B-B14F-4D97-AF65-F5344CB8AC3E}">
        <p14:creationId xmlns:p14="http://schemas.microsoft.com/office/powerpoint/2010/main" val="28852494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Kapitel Weißvariante">
    <p:spTree>
      <p:nvGrpSpPr>
        <p:cNvPr id="1" name=""/>
        <p:cNvGrpSpPr/>
        <p:nvPr/>
      </p:nvGrpSpPr>
      <p:grpSpPr>
        <a:xfrm>
          <a:off x="0" y="0"/>
          <a:ext cx="0" cy="0"/>
          <a:chOff x="0" y="0"/>
          <a:chExt cx="0" cy="0"/>
        </a:xfrm>
      </p:grpSpPr>
      <p:sp>
        <p:nvSpPr>
          <p:cNvPr id="11" name="Rechteck 10"/>
          <p:cNvSpPr/>
          <p:nvPr/>
        </p:nvSpPr>
        <p:spPr>
          <a:xfrm>
            <a:off x="368489" y="1623876"/>
            <a:ext cx="11469600" cy="3550561"/>
          </a:xfrm>
          <a:prstGeom prst="rect">
            <a:avLst/>
          </a:prstGeom>
          <a:noFill/>
          <a:ln w="22225">
            <a:gradFill>
              <a:gsLst>
                <a:gs pos="0">
                  <a:schemeClr val="accent1"/>
                </a:gs>
                <a:gs pos="100000">
                  <a:schemeClr val="accent2"/>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350"/>
          </a:p>
        </p:txBody>
      </p:sp>
      <p:sp>
        <p:nvSpPr>
          <p:cNvPr id="2" name="Titel 1"/>
          <p:cNvSpPr>
            <a:spLocks noGrp="1"/>
          </p:cNvSpPr>
          <p:nvPr>
            <p:ph type="ctrTitle"/>
          </p:nvPr>
        </p:nvSpPr>
        <p:spPr>
          <a:xfrm>
            <a:off x="368487" y="1623874"/>
            <a:ext cx="9196619" cy="1267174"/>
          </a:xfrm>
        </p:spPr>
        <p:txBody>
          <a:bodyPr lIns="360000" tIns="360000" rIns="360000" anchor="b"/>
          <a:lstStyle>
            <a:lvl1pPr algn="l">
              <a:lnSpc>
                <a:spcPts val="2700"/>
              </a:lnSpc>
              <a:defRPr sz="2550">
                <a:solidFill>
                  <a:schemeClr val="tx2"/>
                </a:solidFill>
              </a:defRPr>
            </a:lvl1pPr>
          </a:lstStyle>
          <a:p>
            <a:r>
              <a:rPr lang="de-DE"/>
              <a:t>Titelmasterformat durch Klicken bearbeiten</a:t>
            </a:r>
            <a:endParaRPr lang="de-DE" dirty="0"/>
          </a:p>
        </p:txBody>
      </p:sp>
      <p:sp>
        <p:nvSpPr>
          <p:cNvPr id="3" name="Untertitel 2"/>
          <p:cNvSpPr>
            <a:spLocks noGrp="1"/>
          </p:cNvSpPr>
          <p:nvPr>
            <p:ph type="subTitle" idx="1"/>
          </p:nvPr>
        </p:nvSpPr>
        <p:spPr>
          <a:xfrm>
            <a:off x="368488" y="3025699"/>
            <a:ext cx="8078400" cy="1655762"/>
          </a:xfrm>
        </p:spPr>
        <p:txBody>
          <a:bodyPr lIns="360000" rIns="360000" bIns="0"/>
          <a:lstStyle>
            <a:lvl1pPr marL="0" indent="0" algn="l">
              <a:lnSpc>
                <a:spcPts val="1980"/>
              </a:lnSpc>
              <a:spcAft>
                <a:spcPts val="0"/>
              </a:spcAft>
              <a:buNone/>
              <a:defRPr sz="1650">
                <a:solidFill>
                  <a:schemeClr val="tx2"/>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de-DE"/>
              <a:t>Formatvorlage des Untertitelmasters durch Klicken bearbeiten</a:t>
            </a:r>
            <a:endParaRPr lang="de-DE" dirty="0"/>
          </a:p>
        </p:txBody>
      </p:sp>
      <p:sp>
        <p:nvSpPr>
          <p:cNvPr id="5" name="Fußzeilenplatzhalter 4"/>
          <p:cNvSpPr>
            <a:spLocks noGrp="1"/>
          </p:cNvSpPr>
          <p:nvPr>
            <p:ph type="ftr" sz="quarter" idx="11"/>
          </p:nvPr>
        </p:nvSpPr>
        <p:spPr>
          <a:xfrm>
            <a:off x="2120223" y="6173872"/>
            <a:ext cx="7921135" cy="365125"/>
          </a:xfrm>
        </p:spPr>
        <p:txBody>
          <a:bodyPr/>
          <a:lstStyle>
            <a:lvl1pPr>
              <a:defRPr sz="1050" b="1"/>
            </a:lvl1pPr>
          </a:lstStyle>
          <a:p>
            <a:r>
              <a:rPr lang="de-DE" dirty="0"/>
              <a:t>Leistungsgruppen in der Eingliederungshilfe</a:t>
            </a:r>
          </a:p>
        </p:txBody>
      </p:sp>
      <p:pic>
        <p:nvPicPr>
          <p:cNvPr id="10" name="Grafik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705606" y="356703"/>
            <a:ext cx="3030519" cy="910473"/>
          </a:xfrm>
          <a:prstGeom prst="rect">
            <a:avLst/>
          </a:prstGeom>
        </p:spPr>
      </p:pic>
      <p:pic>
        <p:nvPicPr>
          <p:cNvPr id="12" name="Grafik 1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36964" y="5327459"/>
            <a:ext cx="1563707" cy="1236750"/>
          </a:xfrm>
          <a:prstGeom prst="rect">
            <a:avLst/>
          </a:prstGeom>
        </p:spPr>
      </p:pic>
      <p:pic>
        <p:nvPicPr>
          <p:cNvPr id="13" name="Grafik 1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120224" y="5655433"/>
            <a:ext cx="1300465" cy="389154"/>
          </a:xfrm>
          <a:prstGeom prst="rect">
            <a:avLst/>
          </a:prstGeom>
        </p:spPr>
      </p:pic>
      <p:sp>
        <p:nvSpPr>
          <p:cNvPr id="14" name="Textfeld 13"/>
          <p:cNvSpPr txBox="1"/>
          <p:nvPr/>
        </p:nvSpPr>
        <p:spPr>
          <a:xfrm>
            <a:off x="2028110" y="5403011"/>
            <a:ext cx="1007985" cy="174343"/>
          </a:xfrm>
          <a:prstGeom prst="rect">
            <a:avLst/>
          </a:prstGeom>
          <a:noFill/>
        </p:spPr>
        <p:txBody>
          <a:bodyPr wrap="square" rtlCol="0">
            <a:spAutoFit/>
          </a:bodyPr>
          <a:lstStyle/>
          <a:p>
            <a:r>
              <a:rPr lang="de-DE" sz="533" dirty="0">
                <a:latin typeface="Arial" panose="020B0604020202020204" pitchFamily="34" charset="0"/>
                <a:cs typeface="Arial" panose="020B0604020202020204" pitchFamily="34" charset="0"/>
              </a:rPr>
              <a:t>In Trägerschaft</a:t>
            </a:r>
            <a:r>
              <a:rPr lang="de-DE" sz="533" baseline="0" dirty="0">
                <a:latin typeface="Arial" panose="020B0604020202020204" pitchFamily="34" charset="0"/>
                <a:cs typeface="Arial" panose="020B0604020202020204" pitchFamily="34" charset="0"/>
              </a:rPr>
              <a:t> von:</a:t>
            </a:r>
            <a:endParaRPr lang="de-DE" sz="533" dirty="0">
              <a:latin typeface="Arial" panose="020B0604020202020204" pitchFamily="34" charset="0"/>
              <a:cs typeface="Arial" panose="020B0604020202020204" pitchFamily="34" charset="0"/>
            </a:endParaRPr>
          </a:p>
        </p:txBody>
      </p:sp>
      <p:sp>
        <p:nvSpPr>
          <p:cNvPr id="15" name="Textplatzhalter 15"/>
          <p:cNvSpPr>
            <a:spLocks noGrp="1"/>
          </p:cNvSpPr>
          <p:nvPr>
            <p:ph type="body" sz="quarter" idx="12" hasCustomPrompt="1"/>
          </p:nvPr>
        </p:nvSpPr>
        <p:spPr>
          <a:xfrm>
            <a:off x="8566484" y="3025699"/>
            <a:ext cx="3271605" cy="2148736"/>
          </a:xfrm>
        </p:spPr>
        <p:txBody>
          <a:bodyPr tIns="36000" rIns="252000" bIns="0" anchor="ctr" anchorCtr="0"/>
          <a:lstStyle>
            <a:lvl1pPr algn="r">
              <a:lnSpc>
                <a:spcPts val="17250"/>
              </a:lnSpc>
              <a:spcAft>
                <a:spcPts val="0"/>
              </a:spcAft>
              <a:defRPr sz="16500" b="1">
                <a:ln w="22225">
                  <a:noFill/>
                </a:ln>
                <a:gradFill>
                  <a:gsLst>
                    <a:gs pos="32000">
                      <a:schemeClr val="accent1"/>
                    </a:gs>
                    <a:gs pos="79000">
                      <a:schemeClr val="accent2"/>
                    </a:gs>
                  </a:gsLst>
                  <a:lin ang="5400000" scaled="1"/>
                </a:gradFill>
                <a:latin typeface="Source Sans Pro" panose="020B0503030403020204" pitchFamily="34" charset="0"/>
              </a:defRPr>
            </a:lvl1pPr>
          </a:lstStyle>
          <a:p>
            <a:pPr lvl="0"/>
            <a:r>
              <a:rPr lang="de-DE" dirty="0"/>
              <a:t>1</a:t>
            </a:r>
          </a:p>
        </p:txBody>
      </p:sp>
      <p:sp>
        <p:nvSpPr>
          <p:cNvPr id="16" name="Datumsplatzhalter 3">
            <a:extLst>
              <a:ext uri="{FF2B5EF4-FFF2-40B4-BE49-F238E27FC236}">
                <a16:creationId xmlns:a16="http://schemas.microsoft.com/office/drawing/2014/main" xmlns="" id="{4E2741E2-F18B-4340-B8B7-AC19321E44C2}"/>
              </a:ext>
            </a:extLst>
          </p:cNvPr>
          <p:cNvSpPr>
            <a:spLocks noGrp="1"/>
          </p:cNvSpPr>
          <p:nvPr>
            <p:ph type="dt" sz="half" idx="10"/>
          </p:nvPr>
        </p:nvSpPr>
        <p:spPr>
          <a:xfrm>
            <a:off x="10202779" y="6259597"/>
            <a:ext cx="1287380" cy="365125"/>
          </a:xfrm>
        </p:spPr>
        <p:txBody>
          <a:bodyPr/>
          <a:lstStyle>
            <a:lvl1pPr>
              <a:defRPr/>
            </a:lvl1pPr>
          </a:lstStyle>
          <a:p>
            <a:r>
              <a:rPr lang="de-DE" dirty="0"/>
              <a:t>November 2020</a:t>
            </a:r>
          </a:p>
        </p:txBody>
      </p:sp>
    </p:spTree>
    <p:extLst>
      <p:ext uri="{BB962C8B-B14F-4D97-AF65-F5344CB8AC3E}">
        <p14:creationId xmlns:p14="http://schemas.microsoft.com/office/powerpoint/2010/main" val="22509887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1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de-DE" dirty="0"/>
          </a:p>
        </p:txBody>
      </p:sp>
      <p:sp>
        <p:nvSpPr>
          <p:cNvPr id="4" name="Datumsplatzhalter 3"/>
          <p:cNvSpPr>
            <a:spLocks noGrp="1"/>
          </p:cNvSpPr>
          <p:nvPr>
            <p:ph type="dt" sz="half" idx="10"/>
          </p:nvPr>
        </p:nvSpPr>
        <p:spPr/>
        <p:txBody>
          <a:bodyPr/>
          <a:lstStyle>
            <a:lvl1pPr>
              <a:defRPr/>
            </a:lvl1pPr>
          </a:lstStyle>
          <a:p>
            <a:r>
              <a:rPr lang="de-DE" dirty="0"/>
              <a:t>November  2020</a:t>
            </a:r>
          </a:p>
        </p:txBody>
      </p:sp>
      <p:sp>
        <p:nvSpPr>
          <p:cNvPr id="6" name="Foliennummernplatzhalter 5"/>
          <p:cNvSpPr>
            <a:spLocks noGrp="1"/>
          </p:cNvSpPr>
          <p:nvPr>
            <p:ph type="sldNum" sz="quarter" idx="12"/>
          </p:nvPr>
        </p:nvSpPr>
        <p:spPr/>
        <p:txBody>
          <a:bodyPr/>
          <a:lstStyle/>
          <a:p>
            <a:fld id="{DFA99560-3930-4652-A717-295C961D9515}" type="slidenum">
              <a:rPr lang="de-DE" smtClean="0"/>
              <a:pPr/>
              <a:t>‹Nr.›</a:t>
            </a:fld>
            <a:endParaRPr lang="de-DE"/>
          </a:p>
        </p:txBody>
      </p:sp>
      <p:pic>
        <p:nvPicPr>
          <p:cNvPr id="7" name="Grafi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196343" y="328636"/>
            <a:ext cx="2209652" cy="663856"/>
          </a:xfrm>
          <a:prstGeom prst="rect">
            <a:avLst/>
          </a:prstGeom>
        </p:spPr>
      </p:pic>
      <p:cxnSp>
        <p:nvCxnSpPr>
          <p:cNvPr id="8" name="Gerader Verbinder 7"/>
          <p:cNvCxnSpPr/>
          <p:nvPr/>
        </p:nvCxnSpPr>
        <p:spPr>
          <a:xfrm>
            <a:off x="719804" y="1160137"/>
            <a:ext cx="10750797" cy="0"/>
          </a:xfrm>
          <a:prstGeom prst="line">
            <a:avLst/>
          </a:prstGeom>
          <a:ln w="19050">
            <a:gradFill>
              <a:gsLst>
                <a:gs pos="0">
                  <a:schemeClr val="accent1"/>
                </a:gs>
                <a:gs pos="100000">
                  <a:schemeClr val="accent2"/>
                </a:gs>
              </a:gsLst>
              <a:lin ang="0" scaled="0"/>
            </a:gradFill>
          </a:ln>
        </p:spPr>
        <p:style>
          <a:lnRef idx="1">
            <a:schemeClr val="accent1"/>
          </a:lnRef>
          <a:fillRef idx="0">
            <a:schemeClr val="accent1"/>
          </a:fillRef>
          <a:effectRef idx="0">
            <a:schemeClr val="accent1"/>
          </a:effectRef>
          <a:fontRef idx="minor">
            <a:schemeClr val="tx1"/>
          </a:fontRef>
        </p:style>
      </p:cxnSp>
      <p:sp>
        <p:nvSpPr>
          <p:cNvPr id="11" name="Textplatzhalter 10"/>
          <p:cNvSpPr>
            <a:spLocks noGrp="1"/>
          </p:cNvSpPr>
          <p:nvPr>
            <p:ph type="body" sz="quarter" idx="13" hasCustomPrompt="1"/>
          </p:nvPr>
        </p:nvSpPr>
        <p:spPr>
          <a:xfrm>
            <a:off x="711200" y="709703"/>
            <a:ext cx="8280000" cy="444669"/>
          </a:xfrm>
        </p:spPr>
        <p:txBody>
          <a:bodyPr bIns="0"/>
          <a:lstStyle>
            <a:lvl1pPr>
              <a:lnSpc>
                <a:spcPts val="1800"/>
              </a:lnSpc>
              <a:spcAft>
                <a:spcPts val="0"/>
              </a:spcAft>
              <a:defRPr baseline="0"/>
            </a:lvl1pPr>
          </a:lstStyle>
          <a:p>
            <a:pPr lvl="0"/>
            <a:r>
              <a:rPr lang="de-DE" dirty="0"/>
              <a:t>Subheadline durch Klicken bearbeiten</a:t>
            </a:r>
          </a:p>
        </p:txBody>
      </p:sp>
      <p:sp>
        <p:nvSpPr>
          <p:cNvPr id="16" name="Textplatzhalter 14"/>
          <p:cNvSpPr>
            <a:spLocks noGrp="1"/>
          </p:cNvSpPr>
          <p:nvPr>
            <p:ph type="body" sz="quarter" idx="14"/>
          </p:nvPr>
        </p:nvSpPr>
        <p:spPr>
          <a:xfrm>
            <a:off x="711201" y="1604965"/>
            <a:ext cx="10760075" cy="4384675"/>
          </a:xfrm>
        </p:spPr>
        <p:txBody>
          <a:bodyPr bIns="0"/>
          <a:lstStyle/>
          <a:p>
            <a:pPr lvl="0"/>
            <a:r>
              <a:rPr lang="de-DE" dirty="0"/>
              <a:t>Formatvorlagen des Textmasters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12" name="Fußzeilenplatzhalter 4">
            <a:extLst>
              <a:ext uri="{FF2B5EF4-FFF2-40B4-BE49-F238E27FC236}">
                <a16:creationId xmlns:a16="http://schemas.microsoft.com/office/drawing/2014/main" xmlns="" id="{73396BB0-A34C-4572-949C-99F7B79D2470}"/>
              </a:ext>
            </a:extLst>
          </p:cNvPr>
          <p:cNvSpPr>
            <a:spLocks noGrp="1"/>
          </p:cNvSpPr>
          <p:nvPr>
            <p:ph type="ftr" sz="quarter" idx="11"/>
          </p:nvPr>
        </p:nvSpPr>
        <p:spPr>
          <a:xfrm>
            <a:off x="1395663" y="6259597"/>
            <a:ext cx="8670760" cy="365125"/>
          </a:xfrm>
        </p:spPr>
        <p:txBody>
          <a:bodyPr/>
          <a:lstStyle>
            <a:lvl1pPr>
              <a:defRPr/>
            </a:lvl1pPr>
          </a:lstStyle>
          <a:p>
            <a:r>
              <a:rPr lang="de-DE" dirty="0"/>
              <a:t>Eingliederungshilfe und Pflege</a:t>
            </a:r>
          </a:p>
        </p:txBody>
      </p:sp>
    </p:spTree>
    <p:extLst>
      <p:ext uri="{BB962C8B-B14F-4D97-AF65-F5344CB8AC3E}">
        <p14:creationId xmlns:p14="http://schemas.microsoft.com/office/powerpoint/2010/main" val="17009334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2 Aufzählung Zahlen">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bIns="0"/>
          <a:lstStyle>
            <a:lvl2pPr marL="162000" indent="-162000" defTabSz="162000">
              <a:spcAft>
                <a:spcPts val="300"/>
              </a:spcAft>
              <a:buFontTx/>
              <a:buNone/>
              <a:defRPr/>
            </a:lvl2pPr>
            <a:lvl3pPr marL="486000" indent="-324000" defTabSz="162000">
              <a:spcAft>
                <a:spcPts val="300"/>
              </a:spcAft>
              <a:buFontTx/>
              <a:buNone/>
              <a:defRPr/>
            </a:lvl3pPr>
            <a:lvl4pPr marL="729000" indent="-405000" defTabSz="405000">
              <a:spcAft>
                <a:spcPts val="300"/>
              </a:spcAft>
              <a:defRPr/>
            </a:lvl4pPr>
            <a:lvl5pPr marL="527175" indent="-257175">
              <a:buFont typeface="+mj-lt"/>
              <a:buAutoNum type="arabicPeriod"/>
              <a:defRPr/>
            </a:lvl5pPr>
          </a:lstStyle>
          <a:p>
            <a:pPr lvl="0"/>
            <a:r>
              <a:rPr lang="de-DE" dirty="0"/>
              <a:t>Formatvorlagen des Textmasters bearbeiten</a:t>
            </a:r>
          </a:p>
          <a:p>
            <a:pPr lvl="1"/>
            <a:r>
              <a:rPr lang="de-DE" dirty="0"/>
              <a:t>Zweite Ebene</a:t>
            </a:r>
          </a:p>
          <a:p>
            <a:pPr lvl="2"/>
            <a:r>
              <a:rPr lang="de-DE" dirty="0"/>
              <a:t>Dritte Ebene</a:t>
            </a:r>
          </a:p>
          <a:p>
            <a:pPr lvl="3"/>
            <a:r>
              <a:rPr lang="de-DE" dirty="0"/>
              <a:t>Vierte Ebene</a:t>
            </a:r>
          </a:p>
        </p:txBody>
      </p:sp>
      <p:sp>
        <p:nvSpPr>
          <p:cNvPr id="5" name="Fußzeilenplatzhalter 4"/>
          <p:cNvSpPr>
            <a:spLocks noGrp="1"/>
          </p:cNvSpPr>
          <p:nvPr>
            <p:ph type="ftr" sz="quarter" idx="11"/>
          </p:nvPr>
        </p:nvSpPr>
        <p:spPr/>
        <p:txBody>
          <a:bodyPr/>
          <a:lstStyle>
            <a:lvl1pPr>
              <a:defRPr/>
            </a:lvl1pPr>
          </a:lstStyle>
          <a:p>
            <a:r>
              <a:rPr lang="de-DE" dirty="0"/>
              <a:t>Eingliederungshilfe und Pflege</a:t>
            </a:r>
          </a:p>
        </p:txBody>
      </p:sp>
      <p:sp>
        <p:nvSpPr>
          <p:cNvPr id="6" name="Foliennummernplatzhalter 5"/>
          <p:cNvSpPr>
            <a:spLocks noGrp="1"/>
          </p:cNvSpPr>
          <p:nvPr>
            <p:ph type="sldNum" sz="quarter" idx="12"/>
          </p:nvPr>
        </p:nvSpPr>
        <p:spPr/>
        <p:txBody>
          <a:bodyPr/>
          <a:lstStyle/>
          <a:p>
            <a:fld id="{DFA99560-3930-4652-A717-295C961D9515}" type="slidenum">
              <a:rPr lang="de-DE" smtClean="0"/>
              <a:pPr/>
              <a:t>‹Nr.›</a:t>
            </a:fld>
            <a:endParaRPr lang="de-DE"/>
          </a:p>
        </p:txBody>
      </p:sp>
      <p:pic>
        <p:nvPicPr>
          <p:cNvPr id="7" name="Grafi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196343" y="328636"/>
            <a:ext cx="2209652" cy="663856"/>
          </a:xfrm>
          <a:prstGeom prst="rect">
            <a:avLst/>
          </a:prstGeom>
        </p:spPr>
      </p:pic>
      <p:cxnSp>
        <p:nvCxnSpPr>
          <p:cNvPr id="8" name="Gerader Verbinder 7"/>
          <p:cNvCxnSpPr/>
          <p:nvPr/>
        </p:nvCxnSpPr>
        <p:spPr>
          <a:xfrm>
            <a:off x="719804" y="1160137"/>
            <a:ext cx="10750797" cy="0"/>
          </a:xfrm>
          <a:prstGeom prst="line">
            <a:avLst/>
          </a:prstGeom>
          <a:ln w="19050">
            <a:gradFill>
              <a:gsLst>
                <a:gs pos="0">
                  <a:schemeClr val="accent1"/>
                </a:gs>
                <a:gs pos="100000">
                  <a:schemeClr val="accent2"/>
                </a:gs>
              </a:gsLst>
              <a:lin ang="0" scaled="0"/>
            </a:gradFill>
          </a:ln>
        </p:spPr>
        <p:style>
          <a:lnRef idx="1">
            <a:schemeClr val="accent1"/>
          </a:lnRef>
          <a:fillRef idx="0">
            <a:schemeClr val="accent1"/>
          </a:fillRef>
          <a:effectRef idx="0">
            <a:schemeClr val="accent1"/>
          </a:effectRef>
          <a:fontRef idx="minor">
            <a:schemeClr val="tx1"/>
          </a:fontRef>
        </p:style>
      </p:cxnSp>
      <p:sp>
        <p:nvSpPr>
          <p:cNvPr id="9" name="Textplatzhalter 10"/>
          <p:cNvSpPr>
            <a:spLocks noGrp="1"/>
          </p:cNvSpPr>
          <p:nvPr>
            <p:ph type="body" sz="quarter" idx="13" hasCustomPrompt="1"/>
          </p:nvPr>
        </p:nvSpPr>
        <p:spPr>
          <a:xfrm>
            <a:off x="711200" y="709703"/>
            <a:ext cx="8280000" cy="444669"/>
          </a:xfrm>
        </p:spPr>
        <p:txBody>
          <a:bodyPr bIns="0"/>
          <a:lstStyle>
            <a:lvl1pPr>
              <a:lnSpc>
                <a:spcPts val="1800"/>
              </a:lnSpc>
              <a:spcAft>
                <a:spcPts val="0"/>
              </a:spcAft>
              <a:defRPr baseline="0"/>
            </a:lvl1pPr>
          </a:lstStyle>
          <a:p>
            <a:pPr lvl="0"/>
            <a:r>
              <a:rPr lang="de-DE" dirty="0"/>
              <a:t>Subheadline durch Klicken bearbeiten</a:t>
            </a:r>
          </a:p>
        </p:txBody>
      </p:sp>
      <p:sp>
        <p:nvSpPr>
          <p:cNvPr id="10" name="Datumsplatzhalter 3">
            <a:extLst>
              <a:ext uri="{FF2B5EF4-FFF2-40B4-BE49-F238E27FC236}">
                <a16:creationId xmlns:a16="http://schemas.microsoft.com/office/drawing/2014/main" xmlns="" id="{38635403-13CA-4845-B2F0-59DC8E312827}"/>
              </a:ext>
            </a:extLst>
          </p:cNvPr>
          <p:cNvSpPr>
            <a:spLocks noGrp="1"/>
          </p:cNvSpPr>
          <p:nvPr>
            <p:ph type="dt" sz="half" idx="10"/>
          </p:nvPr>
        </p:nvSpPr>
        <p:spPr>
          <a:xfrm>
            <a:off x="10202779" y="6259597"/>
            <a:ext cx="1287380" cy="365125"/>
          </a:xfrm>
        </p:spPr>
        <p:txBody>
          <a:bodyPr/>
          <a:lstStyle>
            <a:lvl1pPr>
              <a:defRPr/>
            </a:lvl1pPr>
          </a:lstStyle>
          <a:p>
            <a:r>
              <a:rPr lang="de-DE" dirty="0"/>
              <a:t>November 2020</a:t>
            </a:r>
          </a:p>
        </p:txBody>
      </p:sp>
    </p:spTree>
    <p:extLst>
      <p:ext uri="{BB962C8B-B14F-4D97-AF65-F5344CB8AC3E}">
        <p14:creationId xmlns:p14="http://schemas.microsoft.com/office/powerpoint/2010/main" val="14818217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3 schmales Bi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4" name="Fußzeilenplatzhalter 3"/>
          <p:cNvSpPr>
            <a:spLocks noGrp="1"/>
          </p:cNvSpPr>
          <p:nvPr>
            <p:ph type="ftr" sz="quarter" idx="11"/>
          </p:nvPr>
        </p:nvSpPr>
        <p:spPr/>
        <p:txBody>
          <a:bodyPr/>
          <a:lstStyle>
            <a:lvl1pPr>
              <a:defRPr/>
            </a:lvl1pPr>
          </a:lstStyle>
          <a:p>
            <a:r>
              <a:rPr lang="de-DE" dirty="0"/>
              <a:t>Eingliederungshilfe und Pflege</a:t>
            </a:r>
          </a:p>
        </p:txBody>
      </p:sp>
      <p:sp>
        <p:nvSpPr>
          <p:cNvPr id="5" name="Foliennummernplatzhalter 4"/>
          <p:cNvSpPr>
            <a:spLocks noGrp="1"/>
          </p:cNvSpPr>
          <p:nvPr>
            <p:ph type="sldNum" sz="quarter" idx="12"/>
          </p:nvPr>
        </p:nvSpPr>
        <p:spPr/>
        <p:txBody>
          <a:bodyPr/>
          <a:lstStyle/>
          <a:p>
            <a:fld id="{DFA99560-3930-4652-A717-295C961D9515}" type="slidenum">
              <a:rPr lang="de-DE" smtClean="0"/>
              <a:pPr/>
              <a:t>‹Nr.›</a:t>
            </a:fld>
            <a:endParaRPr lang="de-DE"/>
          </a:p>
        </p:txBody>
      </p:sp>
      <p:pic>
        <p:nvPicPr>
          <p:cNvPr id="6" name="Grafi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196343" y="328636"/>
            <a:ext cx="2209652" cy="663856"/>
          </a:xfrm>
          <a:prstGeom prst="rect">
            <a:avLst/>
          </a:prstGeom>
        </p:spPr>
      </p:pic>
      <p:cxnSp>
        <p:nvCxnSpPr>
          <p:cNvPr id="7" name="Gerader Verbinder 6"/>
          <p:cNvCxnSpPr/>
          <p:nvPr/>
        </p:nvCxnSpPr>
        <p:spPr>
          <a:xfrm>
            <a:off x="719804" y="1160137"/>
            <a:ext cx="10750797" cy="0"/>
          </a:xfrm>
          <a:prstGeom prst="line">
            <a:avLst/>
          </a:prstGeom>
          <a:ln w="19050">
            <a:gradFill>
              <a:gsLst>
                <a:gs pos="0">
                  <a:schemeClr val="accent1"/>
                </a:gs>
                <a:gs pos="100000">
                  <a:schemeClr val="accent2"/>
                </a:gs>
              </a:gsLst>
              <a:lin ang="0" scaled="0"/>
            </a:gradFill>
          </a:ln>
        </p:spPr>
        <p:style>
          <a:lnRef idx="1">
            <a:schemeClr val="accent1"/>
          </a:lnRef>
          <a:fillRef idx="0">
            <a:schemeClr val="accent1"/>
          </a:fillRef>
          <a:effectRef idx="0">
            <a:schemeClr val="accent1"/>
          </a:effectRef>
          <a:fontRef idx="minor">
            <a:schemeClr val="tx1"/>
          </a:fontRef>
        </p:style>
      </p:cxnSp>
      <p:sp>
        <p:nvSpPr>
          <p:cNvPr id="10" name="Bildplatzhalter 9"/>
          <p:cNvSpPr>
            <a:spLocks noGrp="1"/>
          </p:cNvSpPr>
          <p:nvPr>
            <p:ph type="pic" sz="quarter" idx="13"/>
          </p:nvPr>
        </p:nvSpPr>
        <p:spPr>
          <a:xfrm>
            <a:off x="719140" y="1647827"/>
            <a:ext cx="3335337" cy="4151313"/>
          </a:xfrm>
        </p:spPr>
        <p:txBody>
          <a:bodyPr bIns="0"/>
          <a:lstStyle/>
          <a:p>
            <a:r>
              <a:rPr lang="de-DE"/>
              <a:t>Bild durch Klicken auf Symbol hinzufügen</a:t>
            </a:r>
          </a:p>
        </p:txBody>
      </p:sp>
      <p:sp>
        <p:nvSpPr>
          <p:cNvPr id="12" name="Textplatzhalter 11"/>
          <p:cNvSpPr>
            <a:spLocks noGrp="1"/>
          </p:cNvSpPr>
          <p:nvPr>
            <p:ph type="body" sz="quarter" idx="14"/>
          </p:nvPr>
        </p:nvSpPr>
        <p:spPr>
          <a:xfrm>
            <a:off x="4415757" y="1614828"/>
            <a:ext cx="7086600" cy="4184310"/>
          </a:xfrm>
        </p:spPr>
        <p:txBody>
          <a:bodyPr bIns="0"/>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14" name="Textplatzhalter 13"/>
          <p:cNvSpPr>
            <a:spLocks noGrp="1"/>
          </p:cNvSpPr>
          <p:nvPr>
            <p:ph type="body" sz="quarter" idx="15" hasCustomPrompt="1"/>
          </p:nvPr>
        </p:nvSpPr>
        <p:spPr>
          <a:xfrm rot="16200000">
            <a:off x="-1492285" y="3635843"/>
            <a:ext cx="4151314" cy="175279"/>
          </a:xfrm>
        </p:spPr>
        <p:txBody>
          <a:bodyPr bIns="0" anchor="ctr" anchorCtr="0"/>
          <a:lstStyle>
            <a:lvl1pPr>
              <a:lnSpc>
                <a:spcPts val="750"/>
              </a:lnSpc>
              <a:spcAft>
                <a:spcPts val="0"/>
              </a:spcAft>
              <a:defRPr sz="675" cap="all" baseline="0">
                <a:solidFill>
                  <a:schemeClr val="tx2"/>
                </a:solidFill>
              </a:defRPr>
            </a:lvl1pPr>
          </a:lstStyle>
          <a:p>
            <a:pPr lvl="0"/>
            <a:r>
              <a:rPr lang="de-DE" dirty="0"/>
              <a:t>Bildnachweis</a:t>
            </a:r>
          </a:p>
        </p:txBody>
      </p:sp>
      <p:sp>
        <p:nvSpPr>
          <p:cNvPr id="15" name="Textplatzhalter 10"/>
          <p:cNvSpPr>
            <a:spLocks noGrp="1"/>
          </p:cNvSpPr>
          <p:nvPr>
            <p:ph type="body" sz="quarter" idx="16" hasCustomPrompt="1"/>
          </p:nvPr>
        </p:nvSpPr>
        <p:spPr>
          <a:xfrm>
            <a:off x="711200" y="709703"/>
            <a:ext cx="8280000" cy="444669"/>
          </a:xfrm>
        </p:spPr>
        <p:txBody>
          <a:bodyPr bIns="0"/>
          <a:lstStyle>
            <a:lvl1pPr>
              <a:lnSpc>
                <a:spcPts val="1800"/>
              </a:lnSpc>
              <a:spcAft>
                <a:spcPts val="0"/>
              </a:spcAft>
              <a:defRPr baseline="0"/>
            </a:lvl1pPr>
          </a:lstStyle>
          <a:p>
            <a:pPr lvl="0"/>
            <a:r>
              <a:rPr lang="de-DE" dirty="0"/>
              <a:t>Subheadline durch Klicken bearbeiten</a:t>
            </a:r>
          </a:p>
        </p:txBody>
      </p:sp>
      <p:sp>
        <p:nvSpPr>
          <p:cNvPr id="13" name="Datumsplatzhalter 3">
            <a:extLst>
              <a:ext uri="{FF2B5EF4-FFF2-40B4-BE49-F238E27FC236}">
                <a16:creationId xmlns:a16="http://schemas.microsoft.com/office/drawing/2014/main" xmlns="" id="{F6686621-4F56-4B53-80BE-5F5675262F9D}"/>
              </a:ext>
            </a:extLst>
          </p:cNvPr>
          <p:cNvSpPr>
            <a:spLocks noGrp="1"/>
          </p:cNvSpPr>
          <p:nvPr>
            <p:ph type="dt" sz="half" idx="10"/>
          </p:nvPr>
        </p:nvSpPr>
        <p:spPr>
          <a:xfrm>
            <a:off x="10202779" y="6259597"/>
            <a:ext cx="1287380" cy="365125"/>
          </a:xfrm>
        </p:spPr>
        <p:txBody>
          <a:bodyPr/>
          <a:lstStyle>
            <a:lvl1pPr>
              <a:defRPr/>
            </a:lvl1pPr>
          </a:lstStyle>
          <a:p>
            <a:r>
              <a:rPr lang="de-DE" dirty="0"/>
              <a:t>November 2020</a:t>
            </a:r>
          </a:p>
        </p:txBody>
      </p:sp>
    </p:spTree>
    <p:extLst>
      <p:ext uri="{BB962C8B-B14F-4D97-AF65-F5344CB8AC3E}">
        <p14:creationId xmlns:p14="http://schemas.microsoft.com/office/powerpoint/2010/main" val="41596444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4 zwei Bilder">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4" name="Fußzeilenplatzhalter 3"/>
          <p:cNvSpPr>
            <a:spLocks noGrp="1"/>
          </p:cNvSpPr>
          <p:nvPr>
            <p:ph type="ftr" sz="quarter" idx="11"/>
          </p:nvPr>
        </p:nvSpPr>
        <p:spPr/>
        <p:txBody>
          <a:bodyPr/>
          <a:lstStyle>
            <a:lvl1pPr>
              <a:defRPr/>
            </a:lvl1pPr>
          </a:lstStyle>
          <a:p>
            <a:r>
              <a:rPr lang="de-DE" dirty="0"/>
              <a:t>Eingliederungshilfe und Pflege</a:t>
            </a:r>
          </a:p>
        </p:txBody>
      </p:sp>
      <p:sp>
        <p:nvSpPr>
          <p:cNvPr id="5" name="Foliennummernplatzhalter 4"/>
          <p:cNvSpPr>
            <a:spLocks noGrp="1"/>
          </p:cNvSpPr>
          <p:nvPr>
            <p:ph type="sldNum" sz="quarter" idx="12"/>
          </p:nvPr>
        </p:nvSpPr>
        <p:spPr/>
        <p:txBody>
          <a:bodyPr/>
          <a:lstStyle/>
          <a:p>
            <a:fld id="{DFA99560-3930-4652-A717-295C961D9515}" type="slidenum">
              <a:rPr lang="de-DE" smtClean="0"/>
              <a:pPr/>
              <a:t>‹Nr.›</a:t>
            </a:fld>
            <a:endParaRPr lang="de-DE"/>
          </a:p>
        </p:txBody>
      </p:sp>
      <p:pic>
        <p:nvPicPr>
          <p:cNvPr id="6" name="Grafi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196343" y="328636"/>
            <a:ext cx="2209652" cy="663856"/>
          </a:xfrm>
          <a:prstGeom prst="rect">
            <a:avLst/>
          </a:prstGeom>
        </p:spPr>
      </p:pic>
      <p:cxnSp>
        <p:nvCxnSpPr>
          <p:cNvPr id="7" name="Gerader Verbinder 6"/>
          <p:cNvCxnSpPr/>
          <p:nvPr/>
        </p:nvCxnSpPr>
        <p:spPr>
          <a:xfrm>
            <a:off x="719804" y="1160137"/>
            <a:ext cx="10750797" cy="0"/>
          </a:xfrm>
          <a:prstGeom prst="line">
            <a:avLst/>
          </a:prstGeom>
          <a:ln w="19050">
            <a:gradFill>
              <a:gsLst>
                <a:gs pos="0">
                  <a:schemeClr val="accent1"/>
                </a:gs>
                <a:gs pos="100000">
                  <a:schemeClr val="accent2"/>
                </a:gs>
              </a:gsLst>
              <a:lin ang="0" scaled="0"/>
            </a:gradFill>
          </a:ln>
        </p:spPr>
        <p:style>
          <a:lnRef idx="1">
            <a:schemeClr val="accent1"/>
          </a:lnRef>
          <a:fillRef idx="0">
            <a:schemeClr val="accent1"/>
          </a:fillRef>
          <a:effectRef idx="0">
            <a:schemeClr val="accent1"/>
          </a:effectRef>
          <a:fontRef idx="minor">
            <a:schemeClr val="tx1"/>
          </a:fontRef>
        </p:style>
      </p:cxnSp>
      <p:sp>
        <p:nvSpPr>
          <p:cNvPr id="10" name="Bildplatzhalter 9"/>
          <p:cNvSpPr>
            <a:spLocks noGrp="1"/>
          </p:cNvSpPr>
          <p:nvPr>
            <p:ph type="pic" sz="quarter" idx="13"/>
          </p:nvPr>
        </p:nvSpPr>
        <p:spPr>
          <a:xfrm>
            <a:off x="719140" y="1647827"/>
            <a:ext cx="3335337" cy="4151313"/>
          </a:xfrm>
        </p:spPr>
        <p:txBody>
          <a:bodyPr/>
          <a:lstStyle/>
          <a:p>
            <a:r>
              <a:rPr lang="de-DE"/>
              <a:t>Bild durch Klicken auf Symbol hinzufügen</a:t>
            </a:r>
          </a:p>
        </p:txBody>
      </p:sp>
      <p:sp>
        <p:nvSpPr>
          <p:cNvPr id="12" name="Textplatzhalter 11"/>
          <p:cNvSpPr>
            <a:spLocks noGrp="1"/>
          </p:cNvSpPr>
          <p:nvPr>
            <p:ph type="body" sz="quarter" idx="14"/>
          </p:nvPr>
        </p:nvSpPr>
        <p:spPr>
          <a:xfrm>
            <a:off x="8109285" y="1614828"/>
            <a:ext cx="3393073" cy="4184310"/>
          </a:xfrm>
        </p:spPr>
        <p:txBody>
          <a:bodyPr bIns="0"/>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14" name="Textplatzhalter 13"/>
          <p:cNvSpPr>
            <a:spLocks noGrp="1"/>
          </p:cNvSpPr>
          <p:nvPr>
            <p:ph type="body" sz="quarter" idx="15" hasCustomPrompt="1"/>
          </p:nvPr>
        </p:nvSpPr>
        <p:spPr>
          <a:xfrm rot="16200000">
            <a:off x="-1492285" y="3635843"/>
            <a:ext cx="4151314" cy="175279"/>
          </a:xfrm>
        </p:spPr>
        <p:txBody>
          <a:bodyPr bIns="0" anchor="ctr" anchorCtr="0"/>
          <a:lstStyle>
            <a:lvl1pPr>
              <a:lnSpc>
                <a:spcPts val="750"/>
              </a:lnSpc>
              <a:spcAft>
                <a:spcPts val="0"/>
              </a:spcAft>
              <a:defRPr sz="675" cap="all" baseline="0">
                <a:solidFill>
                  <a:schemeClr val="tx2"/>
                </a:solidFill>
              </a:defRPr>
            </a:lvl1pPr>
          </a:lstStyle>
          <a:p>
            <a:pPr lvl="0"/>
            <a:r>
              <a:rPr lang="de-DE" dirty="0"/>
              <a:t>Bildnachweis</a:t>
            </a:r>
          </a:p>
        </p:txBody>
      </p:sp>
      <p:sp>
        <p:nvSpPr>
          <p:cNvPr id="15" name="Textplatzhalter 10"/>
          <p:cNvSpPr>
            <a:spLocks noGrp="1"/>
          </p:cNvSpPr>
          <p:nvPr>
            <p:ph type="body" sz="quarter" idx="16" hasCustomPrompt="1"/>
          </p:nvPr>
        </p:nvSpPr>
        <p:spPr>
          <a:xfrm>
            <a:off x="711200" y="709703"/>
            <a:ext cx="8280000" cy="444669"/>
          </a:xfrm>
        </p:spPr>
        <p:txBody>
          <a:bodyPr bIns="0"/>
          <a:lstStyle>
            <a:lvl1pPr>
              <a:lnSpc>
                <a:spcPts val="1800"/>
              </a:lnSpc>
              <a:spcAft>
                <a:spcPts val="0"/>
              </a:spcAft>
              <a:defRPr baseline="0"/>
            </a:lvl1pPr>
          </a:lstStyle>
          <a:p>
            <a:pPr lvl="0"/>
            <a:r>
              <a:rPr lang="de-DE" dirty="0"/>
              <a:t>Subheadline durch Klicken bearbeiten</a:t>
            </a:r>
          </a:p>
        </p:txBody>
      </p:sp>
      <p:sp>
        <p:nvSpPr>
          <p:cNvPr id="13" name="Bildplatzhalter 9"/>
          <p:cNvSpPr>
            <a:spLocks noGrp="1"/>
          </p:cNvSpPr>
          <p:nvPr>
            <p:ph type="pic" sz="quarter" idx="17"/>
          </p:nvPr>
        </p:nvSpPr>
        <p:spPr>
          <a:xfrm>
            <a:off x="4427534" y="1647827"/>
            <a:ext cx="3335337" cy="4151313"/>
          </a:xfrm>
        </p:spPr>
        <p:txBody>
          <a:bodyPr/>
          <a:lstStyle/>
          <a:p>
            <a:r>
              <a:rPr lang="de-DE"/>
              <a:t>Bild durch Klicken auf Symbol hinzufügen</a:t>
            </a:r>
          </a:p>
        </p:txBody>
      </p:sp>
      <p:sp>
        <p:nvSpPr>
          <p:cNvPr id="16" name="Textplatzhalter 13"/>
          <p:cNvSpPr>
            <a:spLocks noGrp="1"/>
          </p:cNvSpPr>
          <p:nvPr>
            <p:ph type="body" sz="quarter" idx="18" hasCustomPrompt="1"/>
          </p:nvPr>
        </p:nvSpPr>
        <p:spPr>
          <a:xfrm rot="16200000">
            <a:off x="2214767" y="3635843"/>
            <a:ext cx="4151314" cy="175279"/>
          </a:xfrm>
        </p:spPr>
        <p:txBody>
          <a:bodyPr bIns="0" anchor="ctr" anchorCtr="0"/>
          <a:lstStyle>
            <a:lvl1pPr>
              <a:lnSpc>
                <a:spcPts val="750"/>
              </a:lnSpc>
              <a:spcAft>
                <a:spcPts val="0"/>
              </a:spcAft>
              <a:defRPr sz="675" cap="all" baseline="0">
                <a:solidFill>
                  <a:schemeClr val="tx2"/>
                </a:solidFill>
              </a:defRPr>
            </a:lvl1pPr>
          </a:lstStyle>
          <a:p>
            <a:pPr lvl="0"/>
            <a:r>
              <a:rPr lang="de-DE" dirty="0"/>
              <a:t>Bildnachweis</a:t>
            </a:r>
          </a:p>
        </p:txBody>
      </p:sp>
      <p:sp>
        <p:nvSpPr>
          <p:cNvPr id="17" name="Datumsplatzhalter 3">
            <a:extLst>
              <a:ext uri="{FF2B5EF4-FFF2-40B4-BE49-F238E27FC236}">
                <a16:creationId xmlns:a16="http://schemas.microsoft.com/office/drawing/2014/main" xmlns="" id="{1078D552-D662-4A32-9904-37DE8BD8B541}"/>
              </a:ext>
            </a:extLst>
          </p:cNvPr>
          <p:cNvSpPr>
            <a:spLocks noGrp="1"/>
          </p:cNvSpPr>
          <p:nvPr>
            <p:ph type="dt" sz="half" idx="10"/>
          </p:nvPr>
        </p:nvSpPr>
        <p:spPr>
          <a:xfrm>
            <a:off x="10202779" y="6259597"/>
            <a:ext cx="1287380" cy="365125"/>
          </a:xfrm>
        </p:spPr>
        <p:txBody>
          <a:bodyPr/>
          <a:lstStyle>
            <a:lvl1pPr>
              <a:defRPr/>
            </a:lvl1pPr>
          </a:lstStyle>
          <a:p>
            <a:r>
              <a:rPr lang="de-DE" dirty="0"/>
              <a:t>November 2020</a:t>
            </a:r>
          </a:p>
        </p:txBody>
      </p:sp>
    </p:spTree>
    <p:extLst>
      <p:ext uri="{BB962C8B-B14F-4D97-AF65-F5344CB8AC3E}">
        <p14:creationId xmlns:p14="http://schemas.microsoft.com/office/powerpoint/2010/main" val="21335083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5 breites Bi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4" name="Fußzeilenplatzhalter 3"/>
          <p:cNvSpPr>
            <a:spLocks noGrp="1"/>
          </p:cNvSpPr>
          <p:nvPr>
            <p:ph type="ftr" sz="quarter" idx="11"/>
          </p:nvPr>
        </p:nvSpPr>
        <p:spPr/>
        <p:txBody>
          <a:bodyPr/>
          <a:lstStyle>
            <a:lvl1pPr>
              <a:defRPr/>
            </a:lvl1pPr>
          </a:lstStyle>
          <a:p>
            <a:r>
              <a:rPr lang="de-DE" dirty="0"/>
              <a:t>Eingliederungshilfe und Pflege</a:t>
            </a:r>
          </a:p>
        </p:txBody>
      </p:sp>
      <p:sp>
        <p:nvSpPr>
          <p:cNvPr id="5" name="Foliennummernplatzhalter 4"/>
          <p:cNvSpPr>
            <a:spLocks noGrp="1"/>
          </p:cNvSpPr>
          <p:nvPr>
            <p:ph type="sldNum" sz="quarter" idx="12"/>
          </p:nvPr>
        </p:nvSpPr>
        <p:spPr/>
        <p:txBody>
          <a:bodyPr/>
          <a:lstStyle/>
          <a:p>
            <a:fld id="{DFA99560-3930-4652-A717-295C961D9515}" type="slidenum">
              <a:rPr lang="de-DE" smtClean="0"/>
              <a:pPr/>
              <a:t>‹Nr.›</a:t>
            </a:fld>
            <a:endParaRPr lang="de-DE"/>
          </a:p>
        </p:txBody>
      </p:sp>
      <p:pic>
        <p:nvPicPr>
          <p:cNvPr id="6" name="Grafi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196343" y="328636"/>
            <a:ext cx="2209652" cy="663856"/>
          </a:xfrm>
          <a:prstGeom prst="rect">
            <a:avLst/>
          </a:prstGeom>
        </p:spPr>
      </p:pic>
      <p:cxnSp>
        <p:nvCxnSpPr>
          <p:cNvPr id="7" name="Gerader Verbinder 6"/>
          <p:cNvCxnSpPr/>
          <p:nvPr/>
        </p:nvCxnSpPr>
        <p:spPr>
          <a:xfrm>
            <a:off x="719804" y="1160137"/>
            <a:ext cx="10750797" cy="0"/>
          </a:xfrm>
          <a:prstGeom prst="line">
            <a:avLst/>
          </a:prstGeom>
          <a:ln w="19050">
            <a:gradFill>
              <a:gsLst>
                <a:gs pos="0">
                  <a:schemeClr val="accent1"/>
                </a:gs>
                <a:gs pos="100000">
                  <a:schemeClr val="accent2"/>
                </a:gs>
              </a:gsLst>
              <a:lin ang="0" scaled="0"/>
            </a:gradFill>
          </a:ln>
        </p:spPr>
        <p:style>
          <a:lnRef idx="1">
            <a:schemeClr val="accent1"/>
          </a:lnRef>
          <a:fillRef idx="0">
            <a:schemeClr val="accent1"/>
          </a:fillRef>
          <a:effectRef idx="0">
            <a:schemeClr val="accent1"/>
          </a:effectRef>
          <a:fontRef idx="minor">
            <a:schemeClr val="tx1"/>
          </a:fontRef>
        </p:style>
      </p:cxnSp>
      <p:sp>
        <p:nvSpPr>
          <p:cNvPr id="12" name="Textplatzhalter 11"/>
          <p:cNvSpPr>
            <a:spLocks noGrp="1"/>
          </p:cNvSpPr>
          <p:nvPr>
            <p:ph type="body" sz="quarter" idx="14"/>
          </p:nvPr>
        </p:nvSpPr>
        <p:spPr>
          <a:xfrm>
            <a:off x="6280485" y="1614828"/>
            <a:ext cx="5221873" cy="4184310"/>
          </a:xfrm>
        </p:spPr>
        <p:txBody>
          <a:bodyPr bIns="0"/>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de-DE" dirty="0"/>
          </a:p>
        </p:txBody>
      </p:sp>
      <p:sp>
        <p:nvSpPr>
          <p:cNvPr id="14" name="Textplatzhalter 13"/>
          <p:cNvSpPr>
            <a:spLocks noGrp="1"/>
          </p:cNvSpPr>
          <p:nvPr>
            <p:ph type="body" sz="quarter" idx="15" hasCustomPrompt="1"/>
          </p:nvPr>
        </p:nvSpPr>
        <p:spPr>
          <a:xfrm rot="16200000">
            <a:off x="-1492285" y="3635843"/>
            <a:ext cx="4151314" cy="175279"/>
          </a:xfrm>
        </p:spPr>
        <p:txBody>
          <a:bodyPr bIns="0" anchor="ctr" anchorCtr="0"/>
          <a:lstStyle>
            <a:lvl1pPr>
              <a:lnSpc>
                <a:spcPts val="750"/>
              </a:lnSpc>
              <a:spcAft>
                <a:spcPts val="0"/>
              </a:spcAft>
              <a:defRPr sz="675" cap="all" baseline="0">
                <a:solidFill>
                  <a:schemeClr val="tx2"/>
                </a:solidFill>
              </a:defRPr>
            </a:lvl1pPr>
          </a:lstStyle>
          <a:p>
            <a:pPr lvl="0"/>
            <a:r>
              <a:rPr lang="de-DE" dirty="0"/>
              <a:t>Bildnachweis</a:t>
            </a:r>
          </a:p>
        </p:txBody>
      </p:sp>
      <p:sp>
        <p:nvSpPr>
          <p:cNvPr id="15" name="Textplatzhalter 10"/>
          <p:cNvSpPr>
            <a:spLocks noGrp="1"/>
          </p:cNvSpPr>
          <p:nvPr>
            <p:ph type="body" sz="quarter" idx="16" hasCustomPrompt="1"/>
          </p:nvPr>
        </p:nvSpPr>
        <p:spPr>
          <a:xfrm>
            <a:off x="711200" y="709703"/>
            <a:ext cx="8280000" cy="444669"/>
          </a:xfrm>
        </p:spPr>
        <p:txBody>
          <a:bodyPr bIns="0"/>
          <a:lstStyle>
            <a:lvl1pPr>
              <a:lnSpc>
                <a:spcPts val="1800"/>
              </a:lnSpc>
              <a:spcAft>
                <a:spcPts val="0"/>
              </a:spcAft>
              <a:defRPr baseline="0"/>
            </a:lvl1pPr>
          </a:lstStyle>
          <a:p>
            <a:pPr lvl="0"/>
            <a:r>
              <a:rPr lang="de-DE" dirty="0"/>
              <a:t>Subheadline durch Klicken bearbeiten</a:t>
            </a:r>
          </a:p>
        </p:txBody>
      </p:sp>
      <p:sp>
        <p:nvSpPr>
          <p:cNvPr id="16" name="Inhaltsplatzhalter 10"/>
          <p:cNvSpPr>
            <a:spLocks noGrp="1"/>
          </p:cNvSpPr>
          <p:nvPr>
            <p:ph sz="quarter" idx="17"/>
          </p:nvPr>
        </p:nvSpPr>
        <p:spPr>
          <a:xfrm>
            <a:off x="719138" y="1647826"/>
            <a:ext cx="5188367" cy="4151313"/>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de-DE" dirty="0"/>
          </a:p>
        </p:txBody>
      </p:sp>
      <p:sp>
        <p:nvSpPr>
          <p:cNvPr id="13" name="Datumsplatzhalter 3">
            <a:extLst>
              <a:ext uri="{FF2B5EF4-FFF2-40B4-BE49-F238E27FC236}">
                <a16:creationId xmlns:a16="http://schemas.microsoft.com/office/drawing/2014/main" xmlns="" id="{FAAFA6E6-0B4A-41C7-8404-B16F439379DF}"/>
              </a:ext>
            </a:extLst>
          </p:cNvPr>
          <p:cNvSpPr>
            <a:spLocks noGrp="1"/>
          </p:cNvSpPr>
          <p:nvPr>
            <p:ph type="dt" sz="half" idx="10"/>
          </p:nvPr>
        </p:nvSpPr>
        <p:spPr>
          <a:xfrm>
            <a:off x="10202779" y="6259597"/>
            <a:ext cx="1287380" cy="365125"/>
          </a:xfrm>
        </p:spPr>
        <p:txBody>
          <a:bodyPr/>
          <a:lstStyle>
            <a:lvl1pPr>
              <a:defRPr/>
            </a:lvl1pPr>
          </a:lstStyle>
          <a:p>
            <a:r>
              <a:rPr lang="de-DE" dirty="0"/>
              <a:t>November 2020</a:t>
            </a:r>
          </a:p>
        </p:txBody>
      </p:sp>
    </p:spTree>
    <p:extLst>
      <p:ext uri="{BB962C8B-B14F-4D97-AF65-F5344CB8AC3E}">
        <p14:creationId xmlns:p14="http://schemas.microsoft.com/office/powerpoint/2010/main" val="19565351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6 großes Bi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4" name="Fußzeilenplatzhalter 3"/>
          <p:cNvSpPr>
            <a:spLocks noGrp="1"/>
          </p:cNvSpPr>
          <p:nvPr>
            <p:ph type="ftr" sz="quarter" idx="11"/>
          </p:nvPr>
        </p:nvSpPr>
        <p:spPr/>
        <p:txBody>
          <a:bodyPr/>
          <a:lstStyle>
            <a:lvl1pPr>
              <a:defRPr/>
            </a:lvl1pPr>
          </a:lstStyle>
          <a:p>
            <a:r>
              <a:rPr lang="de-DE" dirty="0"/>
              <a:t>Eingliederungshilfe und Pflege</a:t>
            </a:r>
          </a:p>
        </p:txBody>
      </p:sp>
      <p:sp>
        <p:nvSpPr>
          <p:cNvPr id="5" name="Foliennummernplatzhalter 4"/>
          <p:cNvSpPr>
            <a:spLocks noGrp="1"/>
          </p:cNvSpPr>
          <p:nvPr>
            <p:ph type="sldNum" sz="quarter" idx="12"/>
          </p:nvPr>
        </p:nvSpPr>
        <p:spPr/>
        <p:txBody>
          <a:bodyPr/>
          <a:lstStyle/>
          <a:p>
            <a:fld id="{DFA99560-3930-4652-A717-295C961D9515}" type="slidenum">
              <a:rPr lang="de-DE" smtClean="0"/>
              <a:pPr/>
              <a:t>‹Nr.›</a:t>
            </a:fld>
            <a:endParaRPr lang="de-DE"/>
          </a:p>
        </p:txBody>
      </p:sp>
      <p:pic>
        <p:nvPicPr>
          <p:cNvPr id="6" name="Grafi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196343" y="328636"/>
            <a:ext cx="2209652" cy="663856"/>
          </a:xfrm>
          <a:prstGeom prst="rect">
            <a:avLst/>
          </a:prstGeom>
        </p:spPr>
      </p:pic>
      <p:cxnSp>
        <p:nvCxnSpPr>
          <p:cNvPr id="7" name="Gerader Verbinder 6"/>
          <p:cNvCxnSpPr/>
          <p:nvPr/>
        </p:nvCxnSpPr>
        <p:spPr>
          <a:xfrm>
            <a:off x="719804" y="1160137"/>
            <a:ext cx="10750797" cy="0"/>
          </a:xfrm>
          <a:prstGeom prst="line">
            <a:avLst/>
          </a:prstGeom>
          <a:ln w="19050">
            <a:gradFill>
              <a:gsLst>
                <a:gs pos="0">
                  <a:schemeClr val="accent1"/>
                </a:gs>
                <a:gs pos="100000">
                  <a:schemeClr val="accent2"/>
                </a:gs>
              </a:gsLst>
              <a:lin ang="0" scaled="0"/>
            </a:gradFill>
          </a:ln>
        </p:spPr>
        <p:style>
          <a:lnRef idx="1">
            <a:schemeClr val="accent1"/>
          </a:lnRef>
          <a:fillRef idx="0">
            <a:schemeClr val="accent1"/>
          </a:fillRef>
          <a:effectRef idx="0">
            <a:schemeClr val="accent1"/>
          </a:effectRef>
          <a:fontRef idx="minor">
            <a:schemeClr val="tx1"/>
          </a:fontRef>
        </p:style>
      </p:cxnSp>
      <p:sp>
        <p:nvSpPr>
          <p:cNvPr id="14" name="Textplatzhalter 13"/>
          <p:cNvSpPr>
            <a:spLocks noGrp="1"/>
          </p:cNvSpPr>
          <p:nvPr>
            <p:ph type="body" sz="quarter" idx="15" hasCustomPrompt="1"/>
          </p:nvPr>
        </p:nvSpPr>
        <p:spPr>
          <a:xfrm rot="16200000">
            <a:off x="-1587825" y="3731384"/>
            <a:ext cx="4342397" cy="175279"/>
          </a:xfrm>
        </p:spPr>
        <p:txBody>
          <a:bodyPr bIns="0" anchor="ctr" anchorCtr="0"/>
          <a:lstStyle>
            <a:lvl1pPr>
              <a:lnSpc>
                <a:spcPts val="750"/>
              </a:lnSpc>
              <a:spcAft>
                <a:spcPts val="0"/>
              </a:spcAft>
              <a:defRPr sz="675" cap="all" baseline="0">
                <a:solidFill>
                  <a:schemeClr val="tx2"/>
                </a:solidFill>
              </a:defRPr>
            </a:lvl1pPr>
          </a:lstStyle>
          <a:p>
            <a:pPr lvl="0"/>
            <a:r>
              <a:rPr lang="de-DE" dirty="0"/>
              <a:t>Bildnachweis</a:t>
            </a:r>
          </a:p>
        </p:txBody>
      </p:sp>
      <p:sp>
        <p:nvSpPr>
          <p:cNvPr id="15" name="Textplatzhalter 10"/>
          <p:cNvSpPr>
            <a:spLocks noGrp="1"/>
          </p:cNvSpPr>
          <p:nvPr>
            <p:ph type="body" sz="quarter" idx="16" hasCustomPrompt="1"/>
          </p:nvPr>
        </p:nvSpPr>
        <p:spPr>
          <a:xfrm>
            <a:off x="711200" y="709703"/>
            <a:ext cx="8280000" cy="444669"/>
          </a:xfrm>
        </p:spPr>
        <p:txBody>
          <a:bodyPr bIns="0"/>
          <a:lstStyle>
            <a:lvl1pPr>
              <a:lnSpc>
                <a:spcPts val="1800"/>
              </a:lnSpc>
              <a:spcAft>
                <a:spcPts val="0"/>
              </a:spcAft>
              <a:defRPr baseline="0"/>
            </a:lvl1pPr>
          </a:lstStyle>
          <a:p>
            <a:pPr lvl="0"/>
            <a:r>
              <a:rPr lang="de-DE" dirty="0"/>
              <a:t>Subheadline durch Klicken bearbeiten</a:t>
            </a:r>
          </a:p>
        </p:txBody>
      </p:sp>
      <p:sp>
        <p:nvSpPr>
          <p:cNvPr id="11" name="Inhaltsplatzhalter 10"/>
          <p:cNvSpPr>
            <a:spLocks noGrp="1"/>
          </p:cNvSpPr>
          <p:nvPr>
            <p:ph sz="quarter" idx="17"/>
          </p:nvPr>
        </p:nvSpPr>
        <p:spPr>
          <a:xfrm>
            <a:off x="719139" y="1647826"/>
            <a:ext cx="10771021" cy="4341813"/>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12" name="Datumsplatzhalter 3">
            <a:extLst>
              <a:ext uri="{FF2B5EF4-FFF2-40B4-BE49-F238E27FC236}">
                <a16:creationId xmlns:a16="http://schemas.microsoft.com/office/drawing/2014/main" xmlns="" id="{32D2A8F8-5382-4DE1-B7CF-C934EBD7B447}"/>
              </a:ext>
            </a:extLst>
          </p:cNvPr>
          <p:cNvSpPr>
            <a:spLocks noGrp="1"/>
          </p:cNvSpPr>
          <p:nvPr>
            <p:ph type="dt" sz="half" idx="10"/>
          </p:nvPr>
        </p:nvSpPr>
        <p:spPr>
          <a:xfrm>
            <a:off x="10202779" y="6259597"/>
            <a:ext cx="1287380" cy="365125"/>
          </a:xfrm>
        </p:spPr>
        <p:txBody>
          <a:bodyPr/>
          <a:lstStyle>
            <a:lvl1pPr>
              <a:defRPr/>
            </a:lvl1pPr>
          </a:lstStyle>
          <a:p>
            <a:r>
              <a:rPr lang="de-DE" dirty="0"/>
              <a:t>November 2020</a:t>
            </a:r>
          </a:p>
        </p:txBody>
      </p:sp>
    </p:spTree>
    <p:extLst>
      <p:ext uri="{BB962C8B-B14F-4D97-AF65-F5344CB8AC3E}">
        <p14:creationId xmlns:p14="http://schemas.microsoft.com/office/powerpoint/2010/main" val="25158181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711199" y="398371"/>
            <a:ext cx="8280000" cy="756000"/>
          </a:xfrm>
          <a:prstGeom prst="rect">
            <a:avLst/>
          </a:prstGeom>
        </p:spPr>
        <p:txBody>
          <a:bodyPr vert="horz" lIns="0" tIns="0" rIns="0" bIns="0" rtlCol="0" anchor="t" anchorCtr="0">
            <a:noAutofit/>
          </a:bodyPr>
          <a:lstStyle/>
          <a:p>
            <a:r>
              <a:rPr lang="de-DE" dirty="0"/>
              <a:t>Titelmasterformat durch Klicken bearbeiten</a:t>
            </a:r>
          </a:p>
        </p:txBody>
      </p:sp>
      <p:sp>
        <p:nvSpPr>
          <p:cNvPr id="3" name="Textplatzhalter 2"/>
          <p:cNvSpPr>
            <a:spLocks noGrp="1"/>
          </p:cNvSpPr>
          <p:nvPr>
            <p:ph type="body" idx="1"/>
          </p:nvPr>
        </p:nvSpPr>
        <p:spPr>
          <a:xfrm>
            <a:off x="711199" y="1604423"/>
            <a:ext cx="10742864" cy="4351338"/>
          </a:xfrm>
          <a:prstGeom prst="rect">
            <a:avLst/>
          </a:prstGeom>
        </p:spPr>
        <p:txBody>
          <a:bodyPr vert="horz" lIns="0" tIns="0" rIns="0" bIns="1080000" rtlCol="0">
            <a:noAutofit/>
          </a:body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p>
          <a:p>
            <a:pPr lvl="5"/>
            <a:r>
              <a:rPr lang="de-DE" dirty="0"/>
              <a:t>Sechste Ebene</a:t>
            </a:r>
          </a:p>
          <a:p>
            <a:pPr lvl="6"/>
            <a:r>
              <a:rPr lang="de-DE" dirty="0"/>
              <a:t>Siebte Ebene</a:t>
            </a:r>
          </a:p>
        </p:txBody>
      </p:sp>
      <p:sp>
        <p:nvSpPr>
          <p:cNvPr id="4" name="Datumsplatzhalter 3"/>
          <p:cNvSpPr>
            <a:spLocks noGrp="1"/>
          </p:cNvSpPr>
          <p:nvPr>
            <p:ph type="dt" sz="half" idx="2"/>
          </p:nvPr>
        </p:nvSpPr>
        <p:spPr>
          <a:xfrm>
            <a:off x="10202779" y="6259597"/>
            <a:ext cx="1287380" cy="365125"/>
          </a:xfrm>
          <a:prstGeom prst="rect">
            <a:avLst/>
          </a:prstGeom>
        </p:spPr>
        <p:txBody>
          <a:bodyPr vert="horz" lIns="0" tIns="0" rIns="0" bIns="0" rtlCol="0" anchor="ctr"/>
          <a:lstStyle>
            <a:lvl1pPr algn="r">
              <a:defRPr sz="900">
                <a:solidFill>
                  <a:schemeClr val="tx2"/>
                </a:solidFill>
              </a:defRPr>
            </a:lvl1pPr>
          </a:lstStyle>
          <a:p>
            <a:r>
              <a:rPr lang="de-DE"/>
              <a:t>26.-28.06.2019</a:t>
            </a:r>
          </a:p>
        </p:txBody>
      </p:sp>
      <p:sp>
        <p:nvSpPr>
          <p:cNvPr id="5" name="Fußzeilenplatzhalter 4"/>
          <p:cNvSpPr>
            <a:spLocks noGrp="1"/>
          </p:cNvSpPr>
          <p:nvPr>
            <p:ph type="ftr" sz="quarter" idx="3"/>
          </p:nvPr>
        </p:nvSpPr>
        <p:spPr>
          <a:xfrm>
            <a:off x="1395663" y="6259597"/>
            <a:ext cx="8670760" cy="365125"/>
          </a:xfrm>
          <a:prstGeom prst="rect">
            <a:avLst/>
          </a:prstGeom>
        </p:spPr>
        <p:txBody>
          <a:bodyPr vert="horz" lIns="0" tIns="0" rIns="0" bIns="0" rtlCol="0" anchor="ctr"/>
          <a:lstStyle>
            <a:lvl1pPr algn="r">
              <a:defRPr sz="900">
                <a:solidFill>
                  <a:schemeClr val="tx2"/>
                </a:solidFill>
              </a:defRPr>
            </a:lvl1pPr>
          </a:lstStyle>
          <a:p>
            <a:r>
              <a:rPr lang="de-DE"/>
              <a:t>Bedarfsermittlung und Leistugnsplanung - Augsburg</a:t>
            </a:r>
          </a:p>
        </p:txBody>
      </p:sp>
      <p:sp>
        <p:nvSpPr>
          <p:cNvPr id="6" name="Foliennummernplatzhalter 5"/>
          <p:cNvSpPr>
            <a:spLocks noGrp="1"/>
          </p:cNvSpPr>
          <p:nvPr>
            <p:ph type="sldNum" sz="quarter" idx="4"/>
          </p:nvPr>
        </p:nvSpPr>
        <p:spPr>
          <a:xfrm>
            <a:off x="711200" y="6259597"/>
            <a:ext cx="540085" cy="365125"/>
          </a:xfrm>
          <a:prstGeom prst="rect">
            <a:avLst/>
          </a:prstGeom>
        </p:spPr>
        <p:txBody>
          <a:bodyPr vert="horz" lIns="0" tIns="0" rIns="0" bIns="0" rtlCol="0" anchor="ctr"/>
          <a:lstStyle>
            <a:lvl1pPr algn="l">
              <a:defRPr sz="900">
                <a:solidFill>
                  <a:schemeClr val="tx2"/>
                </a:solidFill>
              </a:defRPr>
            </a:lvl1pPr>
          </a:lstStyle>
          <a:p>
            <a:fld id="{DFA99560-3930-4652-A717-295C961D9515}" type="slidenum">
              <a:rPr lang="de-DE" smtClean="0"/>
              <a:pPr/>
              <a:t>‹Nr.›</a:t>
            </a:fld>
            <a:endParaRPr lang="de-DE"/>
          </a:p>
        </p:txBody>
      </p:sp>
      <p:pic>
        <p:nvPicPr>
          <p:cNvPr id="7" name="Grafik 6" descr="transfer_Logo_PPP.jpg">
            <a:extLst>
              <a:ext uri="{FF2B5EF4-FFF2-40B4-BE49-F238E27FC236}">
                <a16:creationId xmlns:a16="http://schemas.microsoft.com/office/drawing/2014/main" xmlns="" id="{E66BD9EF-05DF-41A9-A0C9-87C6EC62C6CD}"/>
              </a:ext>
            </a:extLst>
          </p:cNvPr>
          <p:cNvPicPr preferRelativeResize="0">
            <a:picLocks/>
          </p:cNvPicPr>
          <p:nvPr/>
        </p:nvPicPr>
        <p:blipFill>
          <a:blip r:embed="rId14" cstate="print">
            <a:lum bright="18000"/>
          </a:blip>
          <a:stretch>
            <a:fillRect/>
          </a:stretch>
        </p:blipFill>
        <p:spPr>
          <a:xfrm>
            <a:off x="1279491" y="5113394"/>
            <a:ext cx="4064400" cy="1537200"/>
          </a:xfrm>
          <a:prstGeom prst="rect">
            <a:avLst/>
          </a:prstGeom>
        </p:spPr>
      </p:pic>
    </p:spTree>
    <p:extLst>
      <p:ext uri="{BB962C8B-B14F-4D97-AF65-F5344CB8AC3E}">
        <p14:creationId xmlns:p14="http://schemas.microsoft.com/office/powerpoint/2010/main" val="367069437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sldNum="0" hdr="0"/>
  <p:txStyles>
    <p:titleStyle>
      <a:lvl1pPr algn="l" defTabSz="685800" rtl="0" eaLnBrk="1" latinLnBrk="0" hangingPunct="1">
        <a:lnSpc>
          <a:spcPts val="1980"/>
        </a:lnSpc>
        <a:spcBef>
          <a:spcPct val="0"/>
        </a:spcBef>
        <a:buNone/>
        <a:defRPr sz="1650" b="1" kern="1200" cap="all" baseline="0">
          <a:solidFill>
            <a:schemeClr val="tx2"/>
          </a:solidFill>
          <a:latin typeface="Source Sans Pro" panose="020B0503030403020204" pitchFamily="34" charset="0"/>
          <a:ea typeface="+mj-ea"/>
          <a:cs typeface="+mj-cs"/>
        </a:defRPr>
      </a:lvl1pPr>
    </p:titleStyle>
    <p:bodyStyle>
      <a:lvl1pPr marL="0" indent="0" algn="l" defTabSz="685800" rtl="0" eaLnBrk="1" latinLnBrk="0" hangingPunct="1">
        <a:lnSpc>
          <a:spcPts val="1875"/>
        </a:lnSpc>
        <a:spcBef>
          <a:spcPts val="0"/>
        </a:spcBef>
        <a:spcAft>
          <a:spcPts val="1063"/>
        </a:spcAft>
        <a:buFontTx/>
        <a:buNone/>
        <a:defRPr sz="1500" kern="1200">
          <a:solidFill>
            <a:schemeClr val="tx2"/>
          </a:solidFill>
          <a:latin typeface="+mn-lt"/>
          <a:ea typeface="+mn-ea"/>
          <a:cs typeface="+mn-cs"/>
        </a:defRPr>
      </a:lvl1pPr>
      <a:lvl2pPr marL="135000" indent="-135000" algn="l" defTabSz="685800" rtl="0" eaLnBrk="1" latinLnBrk="0" hangingPunct="1">
        <a:lnSpc>
          <a:spcPts val="1875"/>
        </a:lnSpc>
        <a:spcBef>
          <a:spcPts val="0"/>
        </a:spcBef>
        <a:spcAft>
          <a:spcPts val="1063"/>
        </a:spcAft>
        <a:buClr>
          <a:schemeClr val="accent1"/>
        </a:buClr>
        <a:buSzPct val="100000"/>
        <a:buFont typeface="Arial" panose="020B0604020202020204" pitchFamily="34" charset="0"/>
        <a:buChar char="•"/>
        <a:defRPr sz="1500" kern="1200">
          <a:solidFill>
            <a:schemeClr val="tx2"/>
          </a:solidFill>
          <a:latin typeface="+mn-lt"/>
          <a:ea typeface="+mn-ea"/>
          <a:cs typeface="+mn-cs"/>
        </a:defRPr>
      </a:lvl2pPr>
      <a:lvl3pPr marL="270000" indent="-135000" algn="l" defTabSz="685800" rtl="0" eaLnBrk="1" latinLnBrk="0" hangingPunct="1">
        <a:lnSpc>
          <a:spcPts val="1875"/>
        </a:lnSpc>
        <a:spcBef>
          <a:spcPts val="0"/>
        </a:spcBef>
        <a:spcAft>
          <a:spcPts val="1063"/>
        </a:spcAft>
        <a:buClr>
          <a:schemeClr val="tx2"/>
        </a:buClr>
        <a:buFont typeface="Arial" panose="020B0604020202020204" pitchFamily="34" charset="0"/>
        <a:buChar char="•"/>
        <a:defRPr sz="1500" kern="1200">
          <a:solidFill>
            <a:schemeClr val="tx2"/>
          </a:solidFill>
          <a:latin typeface="+mn-lt"/>
          <a:ea typeface="+mn-ea"/>
          <a:cs typeface="+mn-cs"/>
        </a:defRPr>
      </a:lvl3pPr>
      <a:lvl4pPr marL="0" indent="0" algn="l" defTabSz="685800" rtl="0" eaLnBrk="1" latinLnBrk="0" hangingPunct="1">
        <a:lnSpc>
          <a:spcPts val="1650"/>
        </a:lnSpc>
        <a:spcBef>
          <a:spcPts val="0"/>
        </a:spcBef>
        <a:spcAft>
          <a:spcPts val="851"/>
        </a:spcAft>
        <a:buFontTx/>
        <a:buNone/>
        <a:defRPr sz="1200" kern="1200">
          <a:solidFill>
            <a:schemeClr val="tx2"/>
          </a:solidFill>
          <a:latin typeface="+mn-lt"/>
          <a:ea typeface="+mn-ea"/>
          <a:cs typeface="+mn-cs"/>
        </a:defRPr>
      </a:lvl4pPr>
      <a:lvl5pPr marL="405000" indent="-135000" algn="l" defTabSz="685800" rtl="0" eaLnBrk="1" latinLnBrk="0" hangingPunct="1">
        <a:lnSpc>
          <a:spcPts val="1650"/>
        </a:lnSpc>
        <a:spcBef>
          <a:spcPts val="0"/>
        </a:spcBef>
        <a:spcAft>
          <a:spcPts val="851"/>
        </a:spcAft>
        <a:buSzPct val="90000"/>
        <a:buFont typeface="Arial" panose="020B0604020202020204" pitchFamily="34" charset="0"/>
        <a:buChar char="•"/>
        <a:defRPr sz="1200" kern="1200">
          <a:solidFill>
            <a:schemeClr val="tx2"/>
          </a:solidFill>
          <a:latin typeface="+mn-lt"/>
          <a:ea typeface="+mn-ea"/>
          <a:cs typeface="+mn-cs"/>
        </a:defRPr>
      </a:lvl5pPr>
      <a:lvl6pPr marL="540000" indent="-135000" algn="l" defTabSz="685800" rtl="0" eaLnBrk="1" latinLnBrk="0" hangingPunct="1">
        <a:lnSpc>
          <a:spcPts val="1650"/>
        </a:lnSpc>
        <a:spcBef>
          <a:spcPts val="0"/>
        </a:spcBef>
        <a:spcAft>
          <a:spcPts val="851"/>
        </a:spcAft>
        <a:buSzPct val="90000"/>
        <a:buFont typeface="Arial" panose="020B0604020202020204" pitchFamily="34" charset="0"/>
        <a:buChar char="•"/>
        <a:defRPr sz="1200" kern="1200" baseline="0">
          <a:solidFill>
            <a:schemeClr val="tx2"/>
          </a:solidFill>
          <a:latin typeface="+mn-lt"/>
          <a:ea typeface="+mn-ea"/>
          <a:cs typeface="+mn-cs"/>
        </a:defRPr>
      </a:lvl6pPr>
      <a:lvl7pPr marL="0" indent="0" algn="l" defTabSz="685800" rtl="0" eaLnBrk="1" latinLnBrk="0" hangingPunct="1">
        <a:lnSpc>
          <a:spcPts val="1275"/>
        </a:lnSpc>
        <a:spcBef>
          <a:spcPts val="0"/>
        </a:spcBef>
        <a:spcAft>
          <a:spcPts val="638"/>
        </a:spcAft>
        <a:buFontTx/>
        <a:buNone/>
        <a:defRPr sz="975" kern="1200">
          <a:solidFill>
            <a:schemeClr val="tx2"/>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de-DE"/>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2" Type="http://schemas.openxmlformats.org/officeDocument/2006/relationships/image" Target="../media/image12.wmf"/><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1"/>
          <p:cNvSpPr>
            <a:spLocks noGrp="1"/>
          </p:cNvSpPr>
          <p:nvPr>
            <p:ph type="ctrTitle"/>
          </p:nvPr>
        </p:nvSpPr>
        <p:spPr>
          <a:xfrm>
            <a:off x="377554" y="3388941"/>
            <a:ext cx="9198595" cy="1267174"/>
          </a:xfrm>
        </p:spPr>
        <p:txBody>
          <a:bodyPr/>
          <a:lstStyle/>
          <a:p>
            <a:pPr>
              <a:lnSpc>
                <a:spcPct val="100000"/>
              </a:lnSpc>
            </a:pPr>
            <a:r>
              <a:rPr lang="de-DE" sz="4000" dirty="0"/>
              <a:t>Eingliederungshilfe und Pflege</a:t>
            </a:r>
          </a:p>
        </p:txBody>
      </p:sp>
      <p:sp>
        <p:nvSpPr>
          <p:cNvPr id="3" name="Textplatzhalter 2"/>
          <p:cNvSpPr>
            <a:spLocks noGrp="1"/>
          </p:cNvSpPr>
          <p:nvPr>
            <p:ph type="body" sz="quarter" idx="12"/>
          </p:nvPr>
        </p:nvSpPr>
        <p:spPr/>
        <p:txBody>
          <a:bodyPr/>
          <a:lstStyle/>
          <a:p>
            <a:r>
              <a:rPr lang="de-DE" dirty="0"/>
              <a:t>1</a:t>
            </a:r>
          </a:p>
        </p:txBody>
      </p:sp>
      <p:sp>
        <p:nvSpPr>
          <p:cNvPr id="4" name="Datumsplatzhalter 3"/>
          <p:cNvSpPr>
            <a:spLocks noGrp="1"/>
          </p:cNvSpPr>
          <p:nvPr>
            <p:ph type="dt" sz="half" idx="10"/>
          </p:nvPr>
        </p:nvSpPr>
        <p:spPr>
          <a:xfrm>
            <a:off x="10134601" y="6173872"/>
            <a:ext cx="1662839" cy="365125"/>
          </a:xfrm>
        </p:spPr>
        <p:txBody>
          <a:bodyPr/>
          <a:lstStyle/>
          <a:p>
            <a:r>
              <a:rPr lang="de-DE" dirty="0"/>
              <a:t>November 2020</a:t>
            </a:r>
          </a:p>
        </p:txBody>
      </p:sp>
      <p:sp>
        <p:nvSpPr>
          <p:cNvPr id="7" name="Fußzeilenplatzhalter 4">
            <a:extLst>
              <a:ext uri="{FF2B5EF4-FFF2-40B4-BE49-F238E27FC236}">
                <a16:creationId xmlns:a16="http://schemas.microsoft.com/office/drawing/2014/main" xmlns="" id="{BDC7AD41-5EA0-42A8-94D2-45237891532D}"/>
              </a:ext>
            </a:extLst>
          </p:cNvPr>
          <p:cNvSpPr>
            <a:spLocks noGrp="1"/>
          </p:cNvSpPr>
          <p:nvPr>
            <p:ph type="ftr" sz="quarter" idx="11"/>
          </p:nvPr>
        </p:nvSpPr>
        <p:spPr>
          <a:xfrm>
            <a:off x="1395663" y="6259597"/>
            <a:ext cx="8670760" cy="365125"/>
          </a:xfrm>
        </p:spPr>
        <p:txBody>
          <a:bodyPr/>
          <a:lstStyle>
            <a:lvl1pPr>
              <a:defRPr/>
            </a:lvl1pPr>
          </a:lstStyle>
          <a:p>
            <a:r>
              <a:rPr lang="de-DE" dirty="0"/>
              <a:t>Eingliederungshilfe und Pflege</a:t>
            </a:r>
          </a:p>
        </p:txBody>
      </p:sp>
    </p:spTree>
    <p:extLst>
      <p:ext uri="{BB962C8B-B14F-4D97-AF65-F5344CB8AC3E}">
        <p14:creationId xmlns:p14="http://schemas.microsoft.com/office/powerpoint/2010/main" val="19642478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umsplatzhalter 2">
            <a:extLst>
              <a:ext uri="{FF2B5EF4-FFF2-40B4-BE49-F238E27FC236}">
                <a16:creationId xmlns:a16="http://schemas.microsoft.com/office/drawing/2014/main" xmlns="" id="{3614F1AD-4437-4A93-B588-C4E1AD1E53C1}"/>
              </a:ext>
            </a:extLst>
          </p:cNvPr>
          <p:cNvSpPr>
            <a:spLocks noGrp="1"/>
          </p:cNvSpPr>
          <p:nvPr>
            <p:ph type="dt" sz="half" idx="10"/>
          </p:nvPr>
        </p:nvSpPr>
        <p:spPr/>
        <p:txBody>
          <a:bodyPr/>
          <a:lstStyle/>
          <a:p>
            <a:r>
              <a:rPr lang="de-DE"/>
              <a:t>November  2020</a:t>
            </a:r>
            <a:endParaRPr lang="de-DE" dirty="0"/>
          </a:p>
        </p:txBody>
      </p:sp>
      <p:sp>
        <p:nvSpPr>
          <p:cNvPr id="6" name="Fußzeilenplatzhalter 5">
            <a:extLst>
              <a:ext uri="{FF2B5EF4-FFF2-40B4-BE49-F238E27FC236}">
                <a16:creationId xmlns:a16="http://schemas.microsoft.com/office/drawing/2014/main" xmlns="" id="{6D1660C1-632B-45E5-A383-FDEB1B767BB2}"/>
              </a:ext>
            </a:extLst>
          </p:cNvPr>
          <p:cNvSpPr>
            <a:spLocks noGrp="1"/>
          </p:cNvSpPr>
          <p:nvPr>
            <p:ph type="ftr" sz="quarter" idx="11"/>
          </p:nvPr>
        </p:nvSpPr>
        <p:spPr/>
        <p:txBody>
          <a:bodyPr/>
          <a:lstStyle/>
          <a:p>
            <a:r>
              <a:rPr lang="de-DE"/>
              <a:t>Eingliederungshilfe und Pflege</a:t>
            </a:r>
            <a:endParaRPr lang="de-DE" dirty="0"/>
          </a:p>
        </p:txBody>
      </p:sp>
      <p:sp>
        <p:nvSpPr>
          <p:cNvPr id="8" name="Titel 1">
            <a:extLst>
              <a:ext uri="{FF2B5EF4-FFF2-40B4-BE49-F238E27FC236}">
                <a16:creationId xmlns:a16="http://schemas.microsoft.com/office/drawing/2014/main" xmlns="" id="{B11A1C7F-7C32-40F8-8E44-08CB0B8E301C}"/>
              </a:ext>
            </a:extLst>
          </p:cNvPr>
          <p:cNvSpPr>
            <a:spLocks noGrp="1"/>
          </p:cNvSpPr>
          <p:nvPr>
            <p:ph type="title"/>
          </p:nvPr>
        </p:nvSpPr>
        <p:spPr>
          <a:xfrm>
            <a:off x="711199" y="398371"/>
            <a:ext cx="8280000" cy="756000"/>
          </a:xfrm>
        </p:spPr>
        <p:txBody>
          <a:bodyPr/>
          <a:lstStyle/>
          <a:p>
            <a:pPr defTabSz="914400">
              <a:lnSpc>
                <a:spcPct val="100000"/>
              </a:lnSpc>
            </a:pPr>
            <a:r>
              <a:rPr lang="de-DE" sz="2400" dirty="0">
                <a:solidFill>
                  <a:schemeClr val="tx1"/>
                </a:solidFill>
              </a:rPr>
              <a:t>(2) ziele der Leistungen</a:t>
            </a:r>
          </a:p>
        </p:txBody>
      </p:sp>
      <p:sp>
        <p:nvSpPr>
          <p:cNvPr id="7" name="Rechteck 6">
            <a:extLst>
              <a:ext uri="{FF2B5EF4-FFF2-40B4-BE49-F238E27FC236}">
                <a16:creationId xmlns:a16="http://schemas.microsoft.com/office/drawing/2014/main" xmlns="" id="{FDC55EBB-EB48-4532-B94F-A39AC8707BFB}"/>
              </a:ext>
            </a:extLst>
          </p:cNvPr>
          <p:cNvSpPr/>
          <p:nvPr/>
        </p:nvSpPr>
        <p:spPr>
          <a:xfrm>
            <a:off x="700248" y="1487942"/>
            <a:ext cx="10752806" cy="1938992"/>
          </a:xfrm>
          <a:prstGeom prst="rect">
            <a:avLst/>
          </a:prstGeom>
          <a:solidFill>
            <a:schemeClr val="accent1">
              <a:lumMod val="20000"/>
              <a:lumOff val="80000"/>
            </a:schemeClr>
          </a:solidFill>
        </p:spPr>
        <p:txBody>
          <a:bodyPr wrap="square">
            <a:spAutoFit/>
          </a:bodyPr>
          <a:lstStyle/>
          <a:p>
            <a:r>
              <a:rPr lang="de-DE" sz="2000" dirty="0">
                <a:latin typeface="Arial" panose="020B0604020202020204" pitchFamily="34" charset="0"/>
                <a:ea typeface="Times New Roman" panose="02020603050405020304" pitchFamily="18" charset="0"/>
                <a:cs typeface="Times New Roman" panose="02020603050405020304" pitchFamily="18" charset="0"/>
              </a:rPr>
              <a:t>Leistungen zur Pflege sind wie Leistungen der Eingliederungshilfe </a:t>
            </a:r>
            <a:r>
              <a:rPr lang="de-DE" sz="2000" b="1" dirty="0">
                <a:latin typeface="Arial" panose="020B0604020202020204" pitchFamily="34" charset="0"/>
                <a:ea typeface="Times New Roman" panose="02020603050405020304" pitchFamily="18" charset="0"/>
                <a:cs typeface="Times New Roman" panose="02020603050405020304" pitchFamily="18" charset="0"/>
              </a:rPr>
              <a:t>Förderfaktoren in der Umwelt </a:t>
            </a:r>
            <a:r>
              <a:rPr lang="de-DE" sz="2000" dirty="0">
                <a:latin typeface="Arial" panose="020B0604020202020204" pitchFamily="34" charset="0"/>
                <a:ea typeface="Times New Roman" panose="02020603050405020304" pitchFamily="18" charset="0"/>
                <a:cs typeface="Times New Roman" panose="02020603050405020304" pitchFamily="18" charset="0"/>
              </a:rPr>
              <a:t>(</a:t>
            </a:r>
            <a:r>
              <a:rPr lang="de-DE" sz="2000" dirty="0" err="1">
                <a:latin typeface="Arial" panose="020B0604020202020204" pitchFamily="34" charset="0"/>
                <a:ea typeface="Times New Roman" panose="02020603050405020304" pitchFamily="18" charset="0"/>
                <a:cs typeface="Times New Roman" panose="02020603050405020304" pitchFamily="18" charset="0"/>
              </a:rPr>
              <a:t>Schuntermann</a:t>
            </a:r>
            <a:r>
              <a:rPr lang="de-DE" sz="2000" dirty="0">
                <a:latin typeface="Arial" panose="020B0604020202020204" pitchFamily="34" charset="0"/>
                <a:ea typeface="Times New Roman" panose="02020603050405020304" pitchFamily="18" charset="0"/>
                <a:cs typeface="Times New Roman" panose="02020603050405020304" pitchFamily="18" charset="0"/>
              </a:rPr>
              <a:t> 2005) eines Menschen mit Beeinträchtigungen und Pflegebedürftigkeit, </a:t>
            </a:r>
            <a:r>
              <a:rPr lang="de-DE" sz="2000" b="1" dirty="0">
                <a:latin typeface="Arial" panose="020B0604020202020204" pitchFamily="34" charset="0"/>
                <a:ea typeface="Times New Roman" panose="02020603050405020304" pitchFamily="18" charset="0"/>
                <a:cs typeface="Times New Roman" panose="02020603050405020304" pitchFamily="18" charset="0"/>
              </a:rPr>
              <a:t>Leistungen zur Pflege tragen</a:t>
            </a:r>
            <a:r>
              <a:rPr lang="de-DE" sz="2000" dirty="0">
                <a:latin typeface="Arial" panose="020B0604020202020204" pitchFamily="34" charset="0"/>
                <a:ea typeface="Times New Roman" panose="02020603050405020304" pitchFamily="18" charset="0"/>
                <a:cs typeface="Times New Roman" panose="02020603050405020304" pitchFamily="18" charset="0"/>
              </a:rPr>
              <a:t> </a:t>
            </a:r>
            <a:r>
              <a:rPr lang="de-DE" sz="2000" b="1" dirty="0">
                <a:latin typeface="Arial" panose="020B0604020202020204" pitchFamily="34" charset="0"/>
                <a:ea typeface="Times New Roman" panose="02020603050405020304" pitchFamily="18" charset="0"/>
                <a:cs typeface="Times New Roman" panose="02020603050405020304" pitchFamily="18" charset="0"/>
              </a:rPr>
              <a:t>zur Teilhabe bei</a:t>
            </a:r>
            <a:r>
              <a:rPr lang="de-DE" sz="2000" dirty="0">
                <a:latin typeface="Arial" panose="020B0604020202020204" pitchFamily="34" charset="0"/>
                <a:ea typeface="Times New Roman" panose="02020603050405020304" pitchFamily="18" charset="0"/>
                <a:cs typeface="Times New Roman" panose="02020603050405020304" pitchFamily="18" charset="0"/>
              </a:rPr>
              <a:t>, auch wenn dies nicht ihr unmittelbarer Zweck ist (Rasch 2019). </a:t>
            </a:r>
          </a:p>
          <a:p>
            <a:r>
              <a:rPr lang="de-DE" sz="2000" dirty="0">
                <a:latin typeface="Arial" panose="020B0604020202020204" pitchFamily="34" charset="0"/>
                <a:ea typeface="Times New Roman" panose="02020603050405020304" pitchFamily="18" charset="0"/>
                <a:cs typeface="Times New Roman" panose="02020603050405020304" pitchFamily="18" charset="0"/>
              </a:rPr>
              <a:t>Fehlen die Leistungen, können Barrieren bestehen, die an einer gleichberechtigten Teilhabe am gesellschaftlichen Leben hindern.</a:t>
            </a:r>
            <a:endParaRPr lang="de-DE" sz="2000" dirty="0"/>
          </a:p>
        </p:txBody>
      </p:sp>
    </p:spTree>
    <p:extLst>
      <p:ext uri="{BB962C8B-B14F-4D97-AF65-F5344CB8AC3E}">
        <p14:creationId xmlns:p14="http://schemas.microsoft.com/office/powerpoint/2010/main" val="28953823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umsplatzhalter 2">
            <a:extLst>
              <a:ext uri="{FF2B5EF4-FFF2-40B4-BE49-F238E27FC236}">
                <a16:creationId xmlns:a16="http://schemas.microsoft.com/office/drawing/2014/main" xmlns="" id="{3614F1AD-4437-4A93-B588-C4E1AD1E53C1}"/>
              </a:ext>
            </a:extLst>
          </p:cNvPr>
          <p:cNvSpPr>
            <a:spLocks noGrp="1"/>
          </p:cNvSpPr>
          <p:nvPr>
            <p:ph type="dt" sz="half" idx="10"/>
          </p:nvPr>
        </p:nvSpPr>
        <p:spPr/>
        <p:txBody>
          <a:bodyPr/>
          <a:lstStyle/>
          <a:p>
            <a:r>
              <a:rPr lang="de-DE"/>
              <a:t>November  2020</a:t>
            </a:r>
            <a:endParaRPr lang="de-DE" dirty="0"/>
          </a:p>
        </p:txBody>
      </p:sp>
      <p:sp>
        <p:nvSpPr>
          <p:cNvPr id="6" name="Fußzeilenplatzhalter 5">
            <a:extLst>
              <a:ext uri="{FF2B5EF4-FFF2-40B4-BE49-F238E27FC236}">
                <a16:creationId xmlns:a16="http://schemas.microsoft.com/office/drawing/2014/main" xmlns="" id="{6D1660C1-632B-45E5-A383-FDEB1B767BB2}"/>
              </a:ext>
            </a:extLst>
          </p:cNvPr>
          <p:cNvSpPr>
            <a:spLocks noGrp="1"/>
          </p:cNvSpPr>
          <p:nvPr>
            <p:ph type="ftr" sz="quarter" idx="11"/>
          </p:nvPr>
        </p:nvSpPr>
        <p:spPr/>
        <p:txBody>
          <a:bodyPr/>
          <a:lstStyle/>
          <a:p>
            <a:r>
              <a:rPr lang="de-DE"/>
              <a:t>Eingliederungshilfe und Pflege</a:t>
            </a:r>
            <a:endParaRPr lang="de-DE" dirty="0"/>
          </a:p>
        </p:txBody>
      </p:sp>
      <p:sp>
        <p:nvSpPr>
          <p:cNvPr id="8" name="Titel 1">
            <a:extLst>
              <a:ext uri="{FF2B5EF4-FFF2-40B4-BE49-F238E27FC236}">
                <a16:creationId xmlns:a16="http://schemas.microsoft.com/office/drawing/2014/main" xmlns="" id="{B11A1C7F-7C32-40F8-8E44-08CB0B8E301C}"/>
              </a:ext>
            </a:extLst>
          </p:cNvPr>
          <p:cNvSpPr>
            <a:spLocks noGrp="1"/>
          </p:cNvSpPr>
          <p:nvPr>
            <p:ph type="title"/>
          </p:nvPr>
        </p:nvSpPr>
        <p:spPr>
          <a:xfrm>
            <a:off x="711199" y="398371"/>
            <a:ext cx="8280000" cy="756000"/>
          </a:xfrm>
        </p:spPr>
        <p:txBody>
          <a:bodyPr/>
          <a:lstStyle/>
          <a:p>
            <a:pPr defTabSz="914400">
              <a:lnSpc>
                <a:spcPct val="100000"/>
              </a:lnSpc>
            </a:pPr>
            <a:r>
              <a:rPr lang="de-DE" sz="2400" dirty="0">
                <a:solidFill>
                  <a:schemeClr val="tx1"/>
                </a:solidFill>
              </a:rPr>
              <a:t>(3) Bedarfe</a:t>
            </a:r>
          </a:p>
        </p:txBody>
      </p:sp>
      <p:pic>
        <p:nvPicPr>
          <p:cNvPr id="10" name="Grafik 9">
            <a:extLst>
              <a:ext uri="{FF2B5EF4-FFF2-40B4-BE49-F238E27FC236}">
                <a16:creationId xmlns:a16="http://schemas.microsoft.com/office/drawing/2014/main" xmlns="" id="{65C38B57-AAFB-40E3-A050-C7C93DCA862A}"/>
              </a:ext>
            </a:extLst>
          </p:cNvPr>
          <p:cNvPicPr>
            <a:picLocks noChangeAspect="1"/>
          </p:cNvPicPr>
          <p:nvPr/>
        </p:nvPicPr>
        <p:blipFill rotWithShape="1">
          <a:blip r:embed="rId2"/>
          <a:srcRect b="6258"/>
          <a:stretch/>
        </p:blipFill>
        <p:spPr>
          <a:xfrm>
            <a:off x="711199" y="1268760"/>
            <a:ext cx="5832878" cy="5355962"/>
          </a:xfrm>
          <a:prstGeom prst="rect">
            <a:avLst/>
          </a:prstGeom>
          <a:ln>
            <a:solidFill>
              <a:srgbClr val="203B84"/>
            </a:solidFill>
          </a:ln>
        </p:spPr>
      </p:pic>
      <p:sp>
        <p:nvSpPr>
          <p:cNvPr id="11" name="Textfeld 10">
            <a:extLst>
              <a:ext uri="{FF2B5EF4-FFF2-40B4-BE49-F238E27FC236}">
                <a16:creationId xmlns:a16="http://schemas.microsoft.com/office/drawing/2014/main" xmlns="" id="{C5BB6042-1BEA-4CFE-B2FA-A15E56C2E58A}"/>
              </a:ext>
            </a:extLst>
          </p:cNvPr>
          <p:cNvSpPr txBox="1"/>
          <p:nvPr/>
        </p:nvSpPr>
        <p:spPr>
          <a:xfrm>
            <a:off x="6888088" y="1268760"/>
            <a:ext cx="4602071" cy="1200329"/>
          </a:xfrm>
          <a:prstGeom prst="rect">
            <a:avLst/>
          </a:prstGeom>
          <a:noFill/>
          <a:ln>
            <a:solidFill>
              <a:srgbClr val="0070C0"/>
            </a:solidFill>
          </a:ln>
        </p:spPr>
        <p:txBody>
          <a:bodyPr wrap="square" rtlCol="0">
            <a:spAutoFit/>
          </a:bodyPr>
          <a:lstStyle/>
          <a:p>
            <a:r>
              <a:rPr lang="de-DE" dirty="0">
                <a:highlight>
                  <a:srgbClr val="FFFF00"/>
                </a:highlight>
              </a:rPr>
              <a:t>Bedarf an Pflegeleistungen: </a:t>
            </a:r>
          </a:p>
          <a:p>
            <a:endParaRPr lang="de-DE" dirty="0"/>
          </a:p>
          <a:p>
            <a:r>
              <a:rPr lang="de-DE" dirty="0"/>
              <a:t>Die selbstständige Ausführung einer Handlung ist ohne personelle Hilfe nicht möglich.</a:t>
            </a:r>
          </a:p>
        </p:txBody>
      </p:sp>
      <p:sp>
        <p:nvSpPr>
          <p:cNvPr id="12" name="Textfeld 11">
            <a:extLst>
              <a:ext uri="{FF2B5EF4-FFF2-40B4-BE49-F238E27FC236}">
                <a16:creationId xmlns:a16="http://schemas.microsoft.com/office/drawing/2014/main" xmlns="" id="{359A43FD-BE2D-468C-8FF4-3AB05907C701}"/>
              </a:ext>
            </a:extLst>
          </p:cNvPr>
          <p:cNvSpPr txBox="1"/>
          <p:nvPr/>
        </p:nvSpPr>
        <p:spPr>
          <a:xfrm>
            <a:off x="6888088" y="2726918"/>
            <a:ext cx="4602071" cy="2862322"/>
          </a:xfrm>
          <a:prstGeom prst="rect">
            <a:avLst/>
          </a:prstGeom>
          <a:noFill/>
          <a:ln>
            <a:solidFill>
              <a:srgbClr val="0070C0"/>
            </a:solidFill>
          </a:ln>
        </p:spPr>
        <p:txBody>
          <a:bodyPr wrap="square" rtlCol="0">
            <a:spAutoFit/>
          </a:bodyPr>
          <a:lstStyle/>
          <a:p>
            <a:r>
              <a:rPr lang="de-DE" dirty="0">
                <a:highlight>
                  <a:srgbClr val="FFFF00"/>
                </a:highlight>
              </a:rPr>
              <a:t>Bedarf an Leistungen der Eingliederungshilfe: </a:t>
            </a:r>
          </a:p>
          <a:p>
            <a:endParaRPr lang="de-DE" dirty="0"/>
          </a:p>
          <a:p>
            <a:r>
              <a:rPr lang="de-DE" dirty="0"/>
              <a:t>Die selbstständige Ausführung einer Handlung ohne personelle oder sächliche Hilfe ist nicht möglich </a:t>
            </a:r>
            <a:r>
              <a:rPr lang="de-DE" dirty="0">
                <a:highlight>
                  <a:srgbClr val="00FFFF"/>
                </a:highlight>
              </a:rPr>
              <a:t>und</a:t>
            </a:r>
            <a:r>
              <a:rPr lang="de-DE" dirty="0"/>
              <a:t> es liegt eine Beeinträchtigung der Teilhabe vor. </a:t>
            </a:r>
          </a:p>
          <a:p>
            <a:r>
              <a:rPr lang="de-DE" dirty="0"/>
              <a:t>Dies ist gegeben, wenn der Person der </a:t>
            </a:r>
            <a:r>
              <a:rPr lang="de-DE" dirty="0">
                <a:highlight>
                  <a:srgbClr val="00FFFF"/>
                </a:highlight>
              </a:rPr>
              <a:t>betrachtete Lebensbereich wichtig ist </a:t>
            </a:r>
            <a:r>
              <a:rPr lang="de-DE" dirty="0"/>
              <a:t>und sie sich in diesem </a:t>
            </a:r>
            <a:r>
              <a:rPr lang="de-DE" dirty="0">
                <a:highlight>
                  <a:srgbClr val="00FFFF"/>
                </a:highlight>
              </a:rPr>
              <a:t>Lebensbereich entfalten und einbringen möchte</a:t>
            </a:r>
            <a:r>
              <a:rPr lang="de-DE" dirty="0"/>
              <a:t>.</a:t>
            </a:r>
          </a:p>
        </p:txBody>
      </p:sp>
    </p:spTree>
    <p:extLst>
      <p:ext uri="{BB962C8B-B14F-4D97-AF65-F5344CB8AC3E}">
        <p14:creationId xmlns:p14="http://schemas.microsoft.com/office/powerpoint/2010/main" val="26582283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umsplatzhalter 2">
            <a:extLst>
              <a:ext uri="{FF2B5EF4-FFF2-40B4-BE49-F238E27FC236}">
                <a16:creationId xmlns:a16="http://schemas.microsoft.com/office/drawing/2014/main" xmlns="" id="{3614F1AD-4437-4A93-B588-C4E1AD1E53C1}"/>
              </a:ext>
            </a:extLst>
          </p:cNvPr>
          <p:cNvSpPr>
            <a:spLocks noGrp="1"/>
          </p:cNvSpPr>
          <p:nvPr>
            <p:ph type="dt" sz="half" idx="10"/>
          </p:nvPr>
        </p:nvSpPr>
        <p:spPr/>
        <p:txBody>
          <a:bodyPr/>
          <a:lstStyle/>
          <a:p>
            <a:r>
              <a:rPr lang="de-DE"/>
              <a:t>November  2020</a:t>
            </a:r>
            <a:endParaRPr lang="de-DE" dirty="0"/>
          </a:p>
        </p:txBody>
      </p:sp>
      <p:sp>
        <p:nvSpPr>
          <p:cNvPr id="6" name="Fußzeilenplatzhalter 5">
            <a:extLst>
              <a:ext uri="{FF2B5EF4-FFF2-40B4-BE49-F238E27FC236}">
                <a16:creationId xmlns:a16="http://schemas.microsoft.com/office/drawing/2014/main" xmlns="" id="{6D1660C1-632B-45E5-A383-FDEB1B767BB2}"/>
              </a:ext>
            </a:extLst>
          </p:cNvPr>
          <p:cNvSpPr>
            <a:spLocks noGrp="1"/>
          </p:cNvSpPr>
          <p:nvPr>
            <p:ph type="ftr" sz="quarter" idx="11"/>
          </p:nvPr>
        </p:nvSpPr>
        <p:spPr/>
        <p:txBody>
          <a:bodyPr/>
          <a:lstStyle/>
          <a:p>
            <a:r>
              <a:rPr lang="de-DE"/>
              <a:t>Eingliederungshilfe und Pflege</a:t>
            </a:r>
            <a:endParaRPr lang="de-DE" dirty="0"/>
          </a:p>
        </p:txBody>
      </p:sp>
      <p:sp>
        <p:nvSpPr>
          <p:cNvPr id="8" name="Titel 1">
            <a:extLst>
              <a:ext uri="{FF2B5EF4-FFF2-40B4-BE49-F238E27FC236}">
                <a16:creationId xmlns:a16="http://schemas.microsoft.com/office/drawing/2014/main" xmlns="" id="{B11A1C7F-7C32-40F8-8E44-08CB0B8E301C}"/>
              </a:ext>
            </a:extLst>
          </p:cNvPr>
          <p:cNvSpPr>
            <a:spLocks noGrp="1"/>
          </p:cNvSpPr>
          <p:nvPr>
            <p:ph type="title"/>
          </p:nvPr>
        </p:nvSpPr>
        <p:spPr>
          <a:xfrm>
            <a:off x="711199" y="398371"/>
            <a:ext cx="8280000" cy="756000"/>
          </a:xfrm>
        </p:spPr>
        <p:txBody>
          <a:bodyPr/>
          <a:lstStyle/>
          <a:p>
            <a:pPr defTabSz="914400">
              <a:lnSpc>
                <a:spcPct val="100000"/>
              </a:lnSpc>
            </a:pPr>
            <a:r>
              <a:rPr lang="de-DE" sz="2400" dirty="0">
                <a:solidFill>
                  <a:schemeClr val="tx1"/>
                </a:solidFill>
              </a:rPr>
              <a:t>(3) Bedarfe</a:t>
            </a:r>
          </a:p>
        </p:txBody>
      </p:sp>
      <p:sp>
        <p:nvSpPr>
          <p:cNvPr id="11" name="Textfeld 10">
            <a:extLst>
              <a:ext uri="{FF2B5EF4-FFF2-40B4-BE49-F238E27FC236}">
                <a16:creationId xmlns:a16="http://schemas.microsoft.com/office/drawing/2014/main" xmlns="" id="{C5BB6042-1BEA-4CFE-B2FA-A15E56C2E58A}"/>
              </a:ext>
            </a:extLst>
          </p:cNvPr>
          <p:cNvSpPr txBox="1"/>
          <p:nvPr/>
        </p:nvSpPr>
        <p:spPr>
          <a:xfrm>
            <a:off x="711200" y="1268760"/>
            <a:ext cx="10778959" cy="523220"/>
          </a:xfrm>
          <a:prstGeom prst="rect">
            <a:avLst/>
          </a:prstGeom>
          <a:solidFill>
            <a:schemeClr val="accent1">
              <a:lumMod val="20000"/>
              <a:lumOff val="80000"/>
            </a:schemeClr>
          </a:solidFill>
          <a:ln>
            <a:solidFill>
              <a:srgbClr val="0070C0"/>
            </a:solidFill>
          </a:ln>
        </p:spPr>
        <p:txBody>
          <a:bodyPr wrap="square" rtlCol="0">
            <a:spAutoFit/>
          </a:bodyPr>
          <a:lstStyle/>
          <a:p>
            <a:r>
              <a:rPr lang="de-DE" sz="2800" dirty="0"/>
              <a:t>Gemeinsamkeiten / Unterschiede: </a:t>
            </a:r>
          </a:p>
        </p:txBody>
      </p:sp>
      <p:sp>
        <p:nvSpPr>
          <p:cNvPr id="2" name="Rechteck 1">
            <a:extLst>
              <a:ext uri="{FF2B5EF4-FFF2-40B4-BE49-F238E27FC236}">
                <a16:creationId xmlns:a16="http://schemas.microsoft.com/office/drawing/2014/main" xmlns="" id="{3DED22E1-A886-4CF2-A30E-4D5B478B091B}"/>
              </a:ext>
            </a:extLst>
          </p:cNvPr>
          <p:cNvSpPr/>
          <p:nvPr/>
        </p:nvSpPr>
        <p:spPr>
          <a:xfrm>
            <a:off x="670992" y="1975367"/>
            <a:ext cx="10938775" cy="1020921"/>
          </a:xfrm>
          <a:prstGeom prst="rect">
            <a:avLst/>
          </a:prstGeom>
        </p:spPr>
        <p:txBody>
          <a:bodyPr wrap="square">
            <a:spAutoFit/>
          </a:bodyPr>
          <a:lstStyle/>
          <a:p>
            <a:pPr marL="342900" lvl="0" indent="-342900">
              <a:lnSpc>
                <a:spcPct val="115000"/>
              </a:lnSpc>
              <a:spcBef>
                <a:spcPts val="300"/>
              </a:spcBef>
              <a:spcAft>
                <a:spcPts val="300"/>
              </a:spcAft>
              <a:buFont typeface="Symbol" panose="05050102010706020507" pitchFamily="18" charset="2"/>
              <a:buChar char=""/>
            </a:pPr>
            <a:r>
              <a:rPr lang="de-DE" dirty="0">
                <a:latin typeface="Arial" panose="020B0604020202020204" pitchFamily="34" charset="0"/>
                <a:ea typeface="Calibri" panose="020F0502020204030204" pitchFamily="34" charset="0"/>
                <a:cs typeface="Times New Roman" panose="02020603050405020304" pitchFamily="18" charset="0"/>
              </a:rPr>
              <a:t>Beeinträchtigungen der Selbstständigkeit und Fähigkeiten nach § 14 SGB XI korrespondieren auf Seiten der ICF mit Schädigungen der Körperfunktionen und der Aktivitäten in den jeweiligen Lebensbereichen. </a:t>
            </a:r>
          </a:p>
        </p:txBody>
      </p:sp>
      <p:sp>
        <p:nvSpPr>
          <p:cNvPr id="4" name="Rechteck 3">
            <a:extLst>
              <a:ext uri="{FF2B5EF4-FFF2-40B4-BE49-F238E27FC236}">
                <a16:creationId xmlns:a16="http://schemas.microsoft.com/office/drawing/2014/main" xmlns="" id="{90DBB70E-9A43-4579-AC76-FF5F8036ABAD}"/>
              </a:ext>
            </a:extLst>
          </p:cNvPr>
          <p:cNvSpPr/>
          <p:nvPr/>
        </p:nvSpPr>
        <p:spPr>
          <a:xfrm>
            <a:off x="626612" y="2996952"/>
            <a:ext cx="10938775" cy="2295115"/>
          </a:xfrm>
          <a:prstGeom prst="rect">
            <a:avLst/>
          </a:prstGeom>
        </p:spPr>
        <p:txBody>
          <a:bodyPr wrap="square">
            <a:spAutoFit/>
          </a:bodyPr>
          <a:lstStyle/>
          <a:p>
            <a:pPr marL="342900" lvl="0" indent="-342900">
              <a:lnSpc>
                <a:spcPct val="115000"/>
              </a:lnSpc>
              <a:spcBef>
                <a:spcPts val="300"/>
              </a:spcBef>
              <a:spcAft>
                <a:spcPts val="300"/>
              </a:spcAft>
              <a:buFont typeface="Symbol" panose="05050102010706020507" pitchFamily="18" charset="2"/>
              <a:buChar char=""/>
            </a:pPr>
            <a:r>
              <a:rPr lang="de-DE" dirty="0">
                <a:latin typeface="Arial" panose="020B0604020202020204" pitchFamily="34" charset="0"/>
                <a:ea typeface="Calibri" panose="020F0502020204030204" pitchFamily="34" charset="0"/>
                <a:cs typeface="Times New Roman" panose="02020603050405020304" pitchFamily="18" charset="0"/>
              </a:rPr>
              <a:t>Im Modul „Mobilität“ wird in der Pflege nicht die Beeinträchtigung der Selbstständigkeit oder der Fähigkeit </a:t>
            </a:r>
            <a:r>
              <a:rPr lang="de-DE" dirty="0">
                <a:highlight>
                  <a:srgbClr val="C0C0C0"/>
                </a:highlight>
                <a:latin typeface="Arial" panose="020B0604020202020204" pitchFamily="34" charset="0"/>
                <a:ea typeface="Calibri" panose="020F0502020204030204" pitchFamily="34" charset="0"/>
                <a:cs typeface="Times New Roman" panose="02020603050405020304" pitchFamily="18" charset="0"/>
              </a:rPr>
              <a:t>im Fortbewegen als solche beurteilt, sondern lediglich das Fortbewegen innerhalb des Wohnbereiches</a:t>
            </a:r>
            <a:r>
              <a:rPr lang="de-DE" dirty="0">
                <a:latin typeface="Arial" panose="020B0604020202020204" pitchFamily="34" charset="0"/>
                <a:ea typeface="Calibri" panose="020F0502020204030204" pitchFamily="34" charset="0"/>
                <a:cs typeface="Times New Roman" panose="02020603050405020304" pitchFamily="18" charset="0"/>
              </a:rPr>
              <a:t>. Ebenso ist das Erkennen von Personen im Modul “kognitive und kommunikative Fähigkeiten“ </a:t>
            </a:r>
            <a:r>
              <a:rPr lang="de-DE" dirty="0">
                <a:highlight>
                  <a:srgbClr val="C0C0C0"/>
                </a:highlight>
                <a:latin typeface="Arial" panose="020B0604020202020204" pitchFamily="34" charset="0"/>
                <a:ea typeface="Calibri" panose="020F0502020204030204" pitchFamily="34" charset="0"/>
                <a:cs typeface="Times New Roman" panose="02020603050405020304" pitchFamily="18" charset="0"/>
              </a:rPr>
              <a:t>auf das Erkennen von Personen aus dem näheren Umfeld beschränkt</a:t>
            </a:r>
            <a:r>
              <a:rPr lang="de-DE" dirty="0">
                <a:latin typeface="Arial" panose="020B0604020202020204" pitchFamily="34" charset="0"/>
                <a:ea typeface="Calibri" panose="020F0502020204030204" pitchFamily="34" charset="0"/>
                <a:cs typeface="Times New Roman" panose="02020603050405020304" pitchFamily="18" charset="0"/>
              </a:rPr>
              <a:t>. Die </a:t>
            </a:r>
            <a:r>
              <a:rPr lang="de-DE" dirty="0">
                <a:highlight>
                  <a:srgbClr val="FFFF00"/>
                </a:highlight>
                <a:latin typeface="Arial" panose="020B0604020202020204" pitchFamily="34" charset="0"/>
                <a:ea typeface="Calibri" panose="020F0502020204030204" pitchFamily="34" charset="0"/>
                <a:cs typeface="Times New Roman" panose="02020603050405020304" pitchFamily="18" charset="0"/>
              </a:rPr>
              <a:t>Bedarfsermittlung in Anwendung des bio-psycho-sozialen Modells der ICF kennt eine solche Engführung auf den eigenen Wohnbereich oder das nähere häusliche Umfeld ausdrücklich nicht, sondern bezieht das gesamte gesellschaftliche Leben mit ein</a:t>
            </a:r>
            <a:r>
              <a:rPr lang="de-DE" dirty="0">
                <a:latin typeface="Arial" panose="020B0604020202020204" pitchFamily="34" charset="0"/>
                <a:ea typeface="Calibri" panose="020F0502020204030204" pitchFamily="34" charset="0"/>
                <a:cs typeface="Times New Roman" panose="02020603050405020304" pitchFamily="18" charset="0"/>
              </a:rPr>
              <a:t>.</a:t>
            </a:r>
          </a:p>
        </p:txBody>
      </p:sp>
    </p:spTree>
    <p:extLst>
      <p:ext uri="{BB962C8B-B14F-4D97-AF65-F5344CB8AC3E}">
        <p14:creationId xmlns:p14="http://schemas.microsoft.com/office/powerpoint/2010/main" val="22419770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umsplatzhalter 2">
            <a:extLst>
              <a:ext uri="{FF2B5EF4-FFF2-40B4-BE49-F238E27FC236}">
                <a16:creationId xmlns:a16="http://schemas.microsoft.com/office/drawing/2014/main" xmlns="" id="{3614F1AD-4437-4A93-B588-C4E1AD1E53C1}"/>
              </a:ext>
            </a:extLst>
          </p:cNvPr>
          <p:cNvSpPr>
            <a:spLocks noGrp="1"/>
          </p:cNvSpPr>
          <p:nvPr>
            <p:ph type="dt" sz="half" idx="10"/>
          </p:nvPr>
        </p:nvSpPr>
        <p:spPr/>
        <p:txBody>
          <a:bodyPr/>
          <a:lstStyle/>
          <a:p>
            <a:r>
              <a:rPr lang="de-DE"/>
              <a:t>November  2020</a:t>
            </a:r>
            <a:endParaRPr lang="de-DE" dirty="0"/>
          </a:p>
        </p:txBody>
      </p:sp>
      <p:sp>
        <p:nvSpPr>
          <p:cNvPr id="6" name="Fußzeilenplatzhalter 5">
            <a:extLst>
              <a:ext uri="{FF2B5EF4-FFF2-40B4-BE49-F238E27FC236}">
                <a16:creationId xmlns:a16="http://schemas.microsoft.com/office/drawing/2014/main" xmlns="" id="{6D1660C1-632B-45E5-A383-FDEB1B767BB2}"/>
              </a:ext>
            </a:extLst>
          </p:cNvPr>
          <p:cNvSpPr>
            <a:spLocks noGrp="1"/>
          </p:cNvSpPr>
          <p:nvPr>
            <p:ph type="ftr" sz="quarter" idx="11"/>
          </p:nvPr>
        </p:nvSpPr>
        <p:spPr/>
        <p:txBody>
          <a:bodyPr/>
          <a:lstStyle/>
          <a:p>
            <a:r>
              <a:rPr lang="de-DE"/>
              <a:t>Eingliederungshilfe und Pflege</a:t>
            </a:r>
            <a:endParaRPr lang="de-DE" dirty="0"/>
          </a:p>
        </p:txBody>
      </p:sp>
      <p:sp>
        <p:nvSpPr>
          <p:cNvPr id="8" name="Titel 1">
            <a:extLst>
              <a:ext uri="{FF2B5EF4-FFF2-40B4-BE49-F238E27FC236}">
                <a16:creationId xmlns:a16="http://schemas.microsoft.com/office/drawing/2014/main" xmlns="" id="{B11A1C7F-7C32-40F8-8E44-08CB0B8E301C}"/>
              </a:ext>
            </a:extLst>
          </p:cNvPr>
          <p:cNvSpPr>
            <a:spLocks noGrp="1"/>
          </p:cNvSpPr>
          <p:nvPr>
            <p:ph type="title"/>
          </p:nvPr>
        </p:nvSpPr>
        <p:spPr>
          <a:xfrm>
            <a:off x="711199" y="398371"/>
            <a:ext cx="8280000" cy="756000"/>
          </a:xfrm>
        </p:spPr>
        <p:txBody>
          <a:bodyPr/>
          <a:lstStyle/>
          <a:p>
            <a:pPr defTabSz="914400">
              <a:lnSpc>
                <a:spcPct val="100000"/>
              </a:lnSpc>
            </a:pPr>
            <a:r>
              <a:rPr lang="de-DE" sz="2400" dirty="0">
                <a:solidFill>
                  <a:schemeClr val="tx1"/>
                </a:solidFill>
              </a:rPr>
              <a:t>(3) Bedarfe</a:t>
            </a:r>
          </a:p>
        </p:txBody>
      </p:sp>
      <p:sp>
        <p:nvSpPr>
          <p:cNvPr id="11" name="Textfeld 10">
            <a:extLst>
              <a:ext uri="{FF2B5EF4-FFF2-40B4-BE49-F238E27FC236}">
                <a16:creationId xmlns:a16="http://schemas.microsoft.com/office/drawing/2014/main" xmlns="" id="{C5BB6042-1BEA-4CFE-B2FA-A15E56C2E58A}"/>
              </a:ext>
            </a:extLst>
          </p:cNvPr>
          <p:cNvSpPr txBox="1"/>
          <p:nvPr/>
        </p:nvSpPr>
        <p:spPr>
          <a:xfrm>
            <a:off x="733299" y="1283401"/>
            <a:ext cx="10778959" cy="523220"/>
          </a:xfrm>
          <a:prstGeom prst="rect">
            <a:avLst/>
          </a:prstGeom>
          <a:solidFill>
            <a:schemeClr val="accent1">
              <a:lumMod val="20000"/>
              <a:lumOff val="80000"/>
            </a:schemeClr>
          </a:solidFill>
          <a:ln>
            <a:solidFill>
              <a:srgbClr val="0070C0"/>
            </a:solidFill>
          </a:ln>
        </p:spPr>
        <p:txBody>
          <a:bodyPr wrap="square" rtlCol="0">
            <a:spAutoFit/>
          </a:bodyPr>
          <a:lstStyle/>
          <a:p>
            <a:r>
              <a:rPr lang="de-DE" sz="2800" dirty="0"/>
              <a:t>Gemeinsamkeiten / Unterschiede: </a:t>
            </a:r>
          </a:p>
        </p:txBody>
      </p:sp>
      <p:sp>
        <p:nvSpPr>
          <p:cNvPr id="17" name="Rechteck 16">
            <a:extLst>
              <a:ext uri="{FF2B5EF4-FFF2-40B4-BE49-F238E27FC236}">
                <a16:creationId xmlns:a16="http://schemas.microsoft.com/office/drawing/2014/main" xmlns="" id="{435727F1-962E-41F1-A2DD-A175809B8242}"/>
              </a:ext>
            </a:extLst>
          </p:cNvPr>
          <p:cNvSpPr/>
          <p:nvPr/>
        </p:nvSpPr>
        <p:spPr>
          <a:xfrm>
            <a:off x="711199" y="1967062"/>
            <a:ext cx="10778959" cy="4093428"/>
          </a:xfrm>
          <a:prstGeom prst="rect">
            <a:avLst/>
          </a:prstGeom>
        </p:spPr>
        <p:txBody>
          <a:bodyPr wrap="square">
            <a:spAutoFit/>
          </a:bodyPr>
          <a:lstStyle/>
          <a:p>
            <a:pPr marL="71755" indent="-71755">
              <a:spcBef>
                <a:spcPts val="300"/>
              </a:spcBef>
              <a:spcAft>
                <a:spcPts val="300"/>
              </a:spcAft>
            </a:pPr>
            <a:r>
              <a:rPr lang="de-DE" dirty="0">
                <a:latin typeface="Arial" panose="020B0604020202020204" pitchFamily="34" charset="0"/>
                <a:ea typeface="Times New Roman" panose="02020603050405020304" pitchFamily="18" charset="0"/>
                <a:cs typeface="Times New Roman" panose="02020603050405020304" pitchFamily="18" charset="0"/>
              </a:rPr>
              <a:t>„Behinderung und Pflegebedürftigkeit sind daher nicht deckungsgleich. Ein Mensch mit Behinderung ist nicht zwingend auch pflegebedürftig im Sinne von SGB XI, andererseits ist ein pflegebedürftiger Mensch im Sinne von SGB XI in der Regel auch an der Teilhabe am Leben in der Gesellschaft beeinträchtigt. Pflegebedürftigkeit ist daher ein Teil vom weitergehenden Begriff Behinderung, sodass pflegebedürftige Menschen im Grunde auch teilhabeberechtigt im Sinne von SGB IX sin</a:t>
            </a:r>
            <a:r>
              <a:rPr lang="de-DE" dirty="0">
                <a:latin typeface="Arial" panose="020B0604020202020204" pitchFamily="34" charset="0"/>
                <a:cs typeface="Times New Roman" panose="02020603050405020304" pitchFamily="18" charset="0"/>
              </a:rPr>
              <a:t>d.“* (Kuhn-Zuber 2018b) </a:t>
            </a:r>
          </a:p>
          <a:p>
            <a:pPr marL="71755" indent="-71755">
              <a:spcBef>
                <a:spcPts val="300"/>
              </a:spcBef>
              <a:spcAft>
                <a:spcPts val="300"/>
              </a:spcAft>
            </a:pPr>
            <a:endParaRPr lang="de-DE" dirty="0">
              <a:latin typeface="Arial" panose="020B0604020202020204" pitchFamily="34" charset="0"/>
              <a:cs typeface="Times New Roman" panose="02020603050405020304" pitchFamily="18" charset="0"/>
            </a:endParaRPr>
          </a:p>
          <a:p>
            <a:pPr marL="71755" indent="-71755">
              <a:spcBef>
                <a:spcPts val="300"/>
              </a:spcBef>
              <a:spcAft>
                <a:spcPts val="300"/>
              </a:spcAft>
            </a:pPr>
            <a:endParaRPr lang="de-DE" dirty="0">
              <a:latin typeface="Arial" panose="020B0604020202020204" pitchFamily="34" charset="0"/>
              <a:cs typeface="Times New Roman" panose="02020603050405020304" pitchFamily="18" charset="0"/>
            </a:endParaRPr>
          </a:p>
          <a:p>
            <a:pPr marL="71755" indent="-71755">
              <a:spcBef>
                <a:spcPts val="300"/>
              </a:spcBef>
              <a:spcAft>
                <a:spcPts val="300"/>
              </a:spcAft>
            </a:pPr>
            <a:endParaRPr lang="de-DE" dirty="0">
              <a:latin typeface="Arial" panose="020B0604020202020204" pitchFamily="34" charset="0"/>
              <a:cs typeface="Times New Roman" panose="02020603050405020304" pitchFamily="18" charset="0"/>
            </a:endParaRPr>
          </a:p>
          <a:p>
            <a:pPr marL="71755" indent="-71755">
              <a:spcBef>
                <a:spcPts val="300"/>
              </a:spcBef>
              <a:spcAft>
                <a:spcPts val="300"/>
              </a:spcAft>
            </a:pPr>
            <a:endParaRPr lang="de-DE" dirty="0">
              <a:latin typeface="Arial" panose="020B0604020202020204" pitchFamily="34" charset="0"/>
              <a:cs typeface="Times New Roman" panose="02020603050405020304" pitchFamily="18" charset="0"/>
            </a:endParaRPr>
          </a:p>
          <a:p>
            <a:pPr marL="71755" indent="-71755">
              <a:spcBef>
                <a:spcPts val="300"/>
              </a:spcBef>
              <a:spcAft>
                <a:spcPts val="300"/>
              </a:spcAft>
            </a:pPr>
            <a:endParaRPr lang="de-DE" dirty="0">
              <a:latin typeface="Arial" panose="020B0604020202020204" pitchFamily="34" charset="0"/>
              <a:cs typeface="Times New Roman" panose="02020603050405020304" pitchFamily="18" charset="0"/>
            </a:endParaRPr>
          </a:p>
          <a:p>
            <a:pPr marL="71755" indent="-71755">
              <a:spcBef>
                <a:spcPts val="300"/>
              </a:spcBef>
              <a:spcAft>
                <a:spcPts val="300"/>
              </a:spcAft>
            </a:pPr>
            <a:r>
              <a:rPr lang="de-DE" dirty="0">
                <a:latin typeface="Arial" panose="020B0604020202020204" pitchFamily="34" charset="0"/>
                <a:cs typeface="Times New Roman" panose="02020603050405020304" pitchFamily="18" charset="0"/>
              </a:rPr>
              <a:t>*</a:t>
            </a:r>
            <a:r>
              <a:rPr lang="de-DE" sz="1600" dirty="0">
                <a:latin typeface="Arial" panose="020B0604020202020204" pitchFamily="34" charset="0"/>
                <a:ea typeface="Times New Roman" panose="02020603050405020304" pitchFamily="18" charset="0"/>
                <a:cs typeface="Times New Roman" panose="02020603050405020304" pitchFamily="18" charset="0"/>
              </a:rPr>
              <a:t>Ob hiermit Ansprüche auf Leistungen der Eingliederungshilfe verbunden sind, ist das Ergebnis des Gesamtplan- bzw. Teilhabeplanverfahrens.</a:t>
            </a:r>
            <a:endParaRPr lang="de-DE" sz="1100" dirty="0">
              <a:effectLst/>
              <a:latin typeface="Arial" panose="020B06040202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299802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umsplatzhalter 2">
            <a:extLst>
              <a:ext uri="{FF2B5EF4-FFF2-40B4-BE49-F238E27FC236}">
                <a16:creationId xmlns:a16="http://schemas.microsoft.com/office/drawing/2014/main" xmlns="" id="{3614F1AD-4437-4A93-B588-C4E1AD1E53C1}"/>
              </a:ext>
            </a:extLst>
          </p:cNvPr>
          <p:cNvSpPr>
            <a:spLocks noGrp="1"/>
          </p:cNvSpPr>
          <p:nvPr>
            <p:ph type="dt" sz="half" idx="10"/>
          </p:nvPr>
        </p:nvSpPr>
        <p:spPr/>
        <p:txBody>
          <a:bodyPr/>
          <a:lstStyle/>
          <a:p>
            <a:r>
              <a:rPr lang="de-DE"/>
              <a:t>November  2020</a:t>
            </a:r>
            <a:endParaRPr lang="de-DE" dirty="0"/>
          </a:p>
        </p:txBody>
      </p:sp>
      <p:sp>
        <p:nvSpPr>
          <p:cNvPr id="6" name="Fußzeilenplatzhalter 5">
            <a:extLst>
              <a:ext uri="{FF2B5EF4-FFF2-40B4-BE49-F238E27FC236}">
                <a16:creationId xmlns:a16="http://schemas.microsoft.com/office/drawing/2014/main" xmlns="" id="{6D1660C1-632B-45E5-A383-FDEB1B767BB2}"/>
              </a:ext>
            </a:extLst>
          </p:cNvPr>
          <p:cNvSpPr>
            <a:spLocks noGrp="1"/>
          </p:cNvSpPr>
          <p:nvPr>
            <p:ph type="ftr" sz="quarter" idx="11"/>
          </p:nvPr>
        </p:nvSpPr>
        <p:spPr/>
        <p:txBody>
          <a:bodyPr/>
          <a:lstStyle/>
          <a:p>
            <a:r>
              <a:rPr lang="de-DE"/>
              <a:t>Eingliederungshilfe und Pflege</a:t>
            </a:r>
            <a:endParaRPr lang="de-DE" dirty="0"/>
          </a:p>
        </p:txBody>
      </p:sp>
      <p:sp>
        <p:nvSpPr>
          <p:cNvPr id="8" name="Titel 1">
            <a:extLst>
              <a:ext uri="{FF2B5EF4-FFF2-40B4-BE49-F238E27FC236}">
                <a16:creationId xmlns:a16="http://schemas.microsoft.com/office/drawing/2014/main" xmlns="" id="{B11A1C7F-7C32-40F8-8E44-08CB0B8E301C}"/>
              </a:ext>
            </a:extLst>
          </p:cNvPr>
          <p:cNvSpPr>
            <a:spLocks noGrp="1"/>
          </p:cNvSpPr>
          <p:nvPr>
            <p:ph type="title"/>
          </p:nvPr>
        </p:nvSpPr>
        <p:spPr>
          <a:xfrm>
            <a:off x="711199" y="398371"/>
            <a:ext cx="8280000" cy="756000"/>
          </a:xfrm>
        </p:spPr>
        <p:txBody>
          <a:bodyPr/>
          <a:lstStyle/>
          <a:p>
            <a:pPr defTabSz="914400">
              <a:lnSpc>
                <a:spcPct val="100000"/>
              </a:lnSpc>
            </a:pPr>
            <a:r>
              <a:rPr lang="de-DE" sz="2400" dirty="0">
                <a:solidFill>
                  <a:schemeClr val="tx1"/>
                </a:solidFill>
              </a:rPr>
              <a:t>(4) Tätigkeiten und Verrichtungen</a:t>
            </a:r>
          </a:p>
        </p:txBody>
      </p:sp>
      <p:graphicFrame>
        <p:nvGraphicFramePr>
          <p:cNvPr id="7" name="Tabelle 3">
            <a:extLst>
              <a:ext uri="{FF2B5EF4-FFF2-40B4-BE49-F238E27FC236}">
                <a16:creationId xmlns:a16="http://schemas.microsoft.com/office/drawing/2014/main" xmlns="" id="{CD8D4932-60B2-4A8B-9460-6E9D668E24F9}"/>
              </a:ext>
            </a:extLst>
          </p:cNvPr>
          <p:cNvGraphicFramePr>
            <a:graphicFrameLocks noGrp="1"/>
          </p:cNvGraphicFramePr>
          <p:nvPr>
            <p:extLst>
              <p:ext uri="{D42A27DB-BD31-4B8C-83A1-F6EECF244321}">
                <p14:modId xmlns:p14="http://schemas.microsoft.com/office/powerpoint/2010/main" val="2181531455"/>
              </p:ext>
            </p:extLst>
          </p:nvPr>
        </p:nvGraphicFramePr>
        <p:xfrm>
          <a:off x="711199" y="1295400"/>
          <a:ext cx="10752806" cy="4267200"/>
        </p:xfrm>
        <a:graphic>
          <a:graphicData uri="http://schemas.openxmlformats.org/drawingml/2006/table">
            <a:tbl>
              <a:tblPr firstRow="1" bandRow="1">
                <a:tableStyleId>{5C22544A-7EE6-4342-B048-85BDC9FD1C3A}</a:tableStyleId>
              </a:tblPr>
              <a:tblGrid>
                <a:gridCol w="5376403">
                  <a:extLst>
                    <a:ext uri="{9D8B030D-6E8A-4147-A177-3AD203B41FA5}">
                      <a16:colId xmlns:a16="http://schemas.microsoft.com/office/drawing/2014/main" xmlns="" val="3429454795"/>
                    </a:ext>
                  </a:extLst>
                </a:gridCol>
                <a:gridCol w="5376403">
                  <a:extLst>
                    <a:ext uri="{9D8B030D-6E8A-4147-A177-3AD203B41FA5}">
                      <a16:colId xmlns:a16="http://schemas.microsoft.com/office/drawing/2014/main" xmlns="" val="2067150685"/>
                    </a:ext>
                  </a:extLst>
                </a:gridCol>
              </a:tblGrid>
              <a:tr h="370840">
                <a:tc>
                  <a:txBody>
                    <a:bodyPr/>
                    <a:lstStyle/>
                    <a:p>
                      <a:r>
                        <a:rPr lang="de-DE" sz="2800" dirty="0"/>
                        <a:t>Leistungen zur Pflege</a:t>
                      </a:r>
                    </a:p>
                  </a:txBody>
                  <a:tcPr/>
                </a:tc>
                <a:tc>
                  <a:txBody>
                    <a:bodyPr/>
                    <a:lstStyle/>
                    <a:p>
                      <a:r>
                        <a:rPr lang="de-DE" sz="2800" dirty="0"/>
                        <a:t>Leistungen zur Teilhabe</a:t>
                      </a:r>
                    </a:p>
                  </a:txBody>
                  <a:tcPr/>
                </a:tc>
                <a:extLst>
                  <a:ext uri="{0D108BD9-81ED-4DB2-BD59-A6C34878D82A}">
                    <a16:rowId xmlns:a16="http://schemas.microsoft.com/office/drawing/2014/main" xmlns="" val="1897290683"/>
                  </a:ext>
                </a:extLst>
              </a:tr>
              <a:tr h="370840">
                <a:tc gridSpan="2">
                  <a:txBody>
                    <a:bodyPr/>
                    <a:lstStyle/>
                    <a:p>
                      <a:r>
                        <a:rPr lang="de-DE" sz="2400" kern="1200" dirty="0">
                          <a:solidFill>
                            <a:schemeClr val="dk1"/>
                          </a:solidFill>
                          <a:effectLst/>
                          <a:latin typeface="+mn-lt"/>
                          <a:ea typeface="+mn-ea"/>
                          <a:cs typeface="+mn-cs"/>
                        </a:rPr>
                        <a:t>bei Schwierigkeiten mit </a:t>
                      </a:r>
                      <a:r>
                        <a:rPr lang="de-DE" sz="2400" b="1" kern="1200" dirty="0">
                          <a:solidFill>
                            <a:schemeClr val="dk1"/>
                          </a:solidFill>
                          <a:effectLst/>
                          <a:latin typeface="+mn-lt"/>
                          <a:ea typeface="+mn-ea"/>
                          <a:cs typeface="+mn-cs"/>
                        </a:rPr>
                        <a:t>kognitiven und kommunikativen Fähigkeiten </a:t>
                      </a:r>
                      <a:r>
                        <a:rPr lang="de-DE" sz="2400" kern="1200" dirty="0">
                          <a:solidFill>
                            <a:schemeClr val="dk1"/>
                          </a:solidFill>
                          <a:effectLst/>
                          <a:latin typeface="+mn-lt"/>
                          <a:ea typeface="+mn-ea"/>
                          <a:cs typeface="+mn-cs"/>
                        </a:rPr>
                        <a:t>beispielsweise Hilfen zur besseren Orientierung, </a:t>
                      </a:r>
                      <a:r>
                        <a:rPr lang="de-DE" sz="2400" kern="1200" dirty="0" err="1">
                          <a:solidFill>
                            <a:schemeClr val="dk1"/>
                          </a:solidFill>
                          <a:effectLst/>
                          <a:latin typeface="+mn-lt"/>
                          <a:ea typeface="+mn-ea"/>
                          <a:cs typeface="+mn-cs"/>
                        </a:rPr>
                        <a:t>Deutungs</a:t>
                      </a:r>
                      <a:r>
                        <a:rPr lang="de-DE" sz="2400" kern="1200" dirty="0">
                          <a:solidFill>
                            <a:schemeClr val="dk1"/>
                          </a:solidFill>
                          <a:effectLst/>
                          <a:latin typeface="+mn-lt"/>
                          <a:ea typeface="+mn-ea"/>
                          <a:cs typeface="+mn-cs"/>
                        </a:rPr>
                        <a:t>‐ und Erinnerungshilfen in Form von </a:t>
                      </a:r>
                      <a:r>
                        <a:rPr lang="de-DE" sz="2400" kern="1200" dirty="0" err="1">
                          <a:solidFill>
                            <a:schemeClr val="dk1"/>
                          </a:solidFill>
                          <a:effectLst/>
                          <a:latin typeface="+mn-lt"/>
                          <a:ea typeface="+mn-ea"/>
                          <a:cs typeface="+mn-cs"/>
                        </a:rPr>
                        <a:t>Verbalisie</a:t>
                      </a:r>
                      <a:r>
                        <a:rPr lang="de-DE" sz="2400" kern="1200" dirty="0">
                          <a:solidFill>
                            <a:schemeClr val="dk1"/>
                          </a:solidFill>
                          <a:effectLst/>
                          <a:latin typeface="+mn-lt"/>
                          <a:ea typeface="+mn-ea"/>
                          <a:cs typeface="+mn-cs"/>
                        </a:rPr>
                        <a:t>-rungen zur Unterstützung der örtlichen, zeitlichen und situativen Orientierung, …</a:t>
                      </a:r>
                    </a:p>
                    <a:p>
                      <a:r>
                        <a:rPr lang="de-DE" sz="2400" kern="1200" dirty="0">
                          <a:solidFill>
                            <a:schemeClr val="dk1"/>
                          </a:solidFill>
                          <a:effectLst/>
                          <a:latin typeface="+mn-lt"/>
                          <a:ea typeface="+mn-ea"/>
                          <a:cs typeface="+mn-cs"/>
                        </a:rPr>
                        <a:t>bei </a:t>
                      </a:r>
                      <a:r>
                        <a:rPr lang="de-DE" sz="2400" b="1" kern="1200" dirty="0">
                          <a:solidFill>
                            <a:schemeClr val="dk1"/>
                          </a:solidFill>
                          <a:effectLst/>
                          <a:latin typeface="+mn-lt"/>
                          <a:ea typeface="+mn-ea"/>
                          <a:cs typeface="+mn-cs"/>
                        </a:rPr>
                        <a:t>Problemen mit Verhaltensweisen und psychische Problemlagen </a:t>
                      </a:r>
                      <a:r>
                        <a:rPr lang="de-DE" sz="2400" kern="1200" dirty="0">
                          <a:solidFill>
                            <a:schemeClr val="dk1"/>
                          </a:solidFill>
                          <a:effectLst/>
                          <a:latin typeface="+mn-lt"/>
                          <a:ea typeface="+mn-ea"/>
                          <a:cs typeface="+mn-cs"/>
                        </a:rPr>
                        <a:t>umgebungsbezogene Maßnahmen wie …Schaffung einer sicheren, bedürfnisgerechten Umgebung …, verhaltensbezogene Verbalisierungen wie Aufmerksam machen auf Verhaltensweisen, motivieren, Alternativen anbieten, reflektieren etc., …,  Maßnahmen zur Vermeidung von selbstverletzendem Verhalten, </a:t>
                      </a:r>
                    </a:p>
                  </a:txBody>
                  <a:tcPr/>
                </a:tc>
                <a:tc hMerge="1">
                  <a:txBody>
                    <a:bodyPr/>
                    <a:lstStyle/>
                    <a:p>
                      <a:endParaRPr lang="de-DE" sz="2400" kern="1200" dirty="0">
                        <a:solidFill>
                          <a:schemeClr val="dk1"/>
                        </a:solidFill>
                        <a:effectLst/>
                        <a:latin typeface="+mn-lt"/>
                        <a:ea typeface="+mn-ea"/>
                        <a:cs typeface="+mn-cs"/>
                      </a:endParaRPr>
                    </a:p>
                  </a:txBody>
                  <a:tcPr/>
                </a:tc>
                <a:extLst>
                  <a:ext uri="{0D108BD9-81ED-4DB2-BD59-A6C34878D82A}">
                    <a16:rowId xmlns:a16="http://schemas.microsoft.com/office/drawing/2014/main" xmlns="" val="984596725"/>
                  </a:ext>
                </a:extLst>
              </a:tr>
            </a:tbl>
          </a:graphicData>
        </a:graphic>
      </p:graphicFrame>
    </p:spTree>
    <p:extLst>
      <p:ext uri="{BB962C8B-B14F-4D97-AF65-F5344CB8AC3E}">
        <p14:creationId xmlns:p14="http://schemas.microsoft.com/office/powerpoint/2010/main" val="15450025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umsplatzhalter 2">
            <a:extLst>
              <a:ext uri="{FF2B5EF4-FFF2-40B4-BE49-F238E27FC236}">
                <a16:creationId xmlns:a16="http://schemas.microsoft.com/office/drawing/2014/main" xmlns="" id="{3614F1AD-4437-4A93-B588-C4E1AD1E53C1}"/>
              </a:ext>
            </a:extLst>
          </p:cNvPr>
          <p:cNvSpPr>
            <a:spLocks noGrp="1"/>
          </p:cNvSpPr>
          <p:nvPr>
            <p:ph type="dt" sz="half" idx="10"/>
          </p:nvPr>
        </p:nvSpPr>
        <p:spPr/>
        <p:txBody>
          <a:bodyPr/>
          <a:lstStyle/>
          <a:p>
            <a:r>
              <a:rPr lang="de-DE"/>
              <a:t>November  2020</a:t>
            </a:r>
            <a:endParaRPr lang="de-DE" dirty="0"/>
          </a:p>
        </p:txBody>
      </p:sp>
      <p:sp>
        <p:nvSpPr>
          <p:cNvPr id="6" name="Fußzeilenplatzhalter 5">
            <a:extLst>
              <a:ext uri="{FF2B5EF4-FFF2-40B4-BE49-F238E27FC236}">
                <a16:creationId xmlns:a16="http://schemas.microsoft.com/office/drawing/2014/main" xmlns="" id="{6D1660C1-632B-45E5-A383-FDEB1B767BB2}"/>
              </a:ext>
            </a:extLst>
          </p:cNvPr>
          <p:cNvSpPr>
            <a:spLocks noGrp="1"/>
          </p:cNvSpPr>
          <p:nvPr>
            <p:ph type="ftr" sz="quarter" idx="11"/>
          </p:nvPr>
        </p:nvSpPr>
        <p:spPr/>
        <p:txBody>
          <a:bodyPr/>
          <a:lstStyle/>
          <a:p>
            <a:r>
              <a:rPr lang="de-DE"/>
              <a:t>Eingliederungshilfe und Pflege</a:t>
            </a:r>
            <a:endParaRPr lang="de-DE" dirty="0"/>
          </a:p>
        </p:txBody>
      </p:sp>
      <p:sp>
        <p:nvSpPr>
          <p:cNvPr id="11" name="Textfeld 10">
            <a:extLst>
              <a:ext uri="{FF2B5EF4-FFF2-40B4-BE49-F238E27FC236}">
                <a16:creationId xmlns:a16="http://schemas.microsoft.com/office/drawing/2014/main" xmlns="" id="{C5BB6042-1BEA-4CFE-B2FA-A15E56C2E58A}"/>
              </a:ext>
            </a:extLst>
          </p:cNvPr>
          <p:cNvSpPr txBox="1"/>
          <p:nvPr/>
        </p:nvSpPr>
        <p:spPr>
          <a:xfrm>
            <a:off x="711200" y="1268760"/>
            <a:ext cx="10778959" cy="523220"/>
          </a:xfrm>
          <a:prstGeom prst="rect">
            <a:avLst/>
          </a:prstGeom>
          <a:solidFill>
            <a:schemeClr val="accent1">
              <a:lumMod val="20000"/>
              <a:lumOff val="80000"/>
            </a:schemeClr>
          </a:solidFill>
          <a:ln>
            <a:solidFill>
              <a:srgbClr val="0070C0"/>
            </a:solidFill>
          </a:ln>
        </p:spPr>
        <p:txBody>
          <a:bodyPr wrap="square" rtlCol="0">
            <a:spAutoFit/>
          </a:bodyPr>
          <a:lstStyle/>
          <a:p>
            <a:r>
              <a:rPr lang="de-DE" sz="2800" dirty="0"/>
              <a:t>Gemeinsamkeiten / Unterschiede: </a:t>
            </a:r>
          </a:p>
        </p:txBody>
      </p:sp>
      <p:sp>
        <p:nvSpPr>
          <p:cNvPr id="17" name="Rechteck 16">
            <a:extLst>
              <a:ext uri="{FF2B5EF4-FFF2-40B4-BE49-F238E27FC236}">
                <a16:creationId xmlns:a16="http://schemas.microsoft.com/office/drawing/2014/main" xmlns="" id="{435727F1-962E-41F1-A2DD-A175809B8242}"/>
              </a:ext>
            </a:extLst>
          </p:cNvPr>
          <p:cNvSpPr/>
          <p:nvPr/>
        </p:nvSpPr>
        <p:spPr>
          <a:xfrm>
            <a:off x="706520" y="1936046"/>
            <a:ext cx="10778959" cy="3862596"/>
          </a:xfrm>
          <a:prstGeom prst="rect">
            <a:avLst/>
          </a:prstGeom>
        </p:spPr>
        <p:txBody>
          <a:bodyPr wrap="square">
            <a:spAutoFit/>
          </a:bodyPr>
          <a:lstStyle/>
          <a:p>
            <a:pPr marL="71755" indent="-71755">
              <a:spcBef>
                <a:spcPts val="300"/>
              </a:spcBef>
              <a:spcAft>
                <a:spcPts val="300"/>
              </a:spcAft>
            </a:pPr>
            <a:r>
              <a:rPr lang="de-DE" sz="2000" dirty="0">
                <a:latin typeface="Arial" panose="020B0604020202020204" pitchFamily="34" charset="0"/>
                <a:ea typeface="Times New Roman" panose="02020603050405020304" pitchFamily="18" charset="0"/>
                <a:cs typeface="Times New Roman" panose="02020603050405020304" pitchFamily="18" charset="0"/>
              </a:rPr>
              <a:t> Eine </a:t>
            </a:r>
            <a:r>
              <a:rPr lang="de-DE" sz="2000" b="1" dirty="0">
                <a:latin typeface="Arial" panose="020B0604020202020204" pitchFamily="34" charset="0"/>
                <a:ea typeface="Times New Roman" panose="02020603050405020304" pitchFamily="18" charset="0"/>
                <a:cs typeface="Times New Roman" panose="02020603050405020304" pitchFamily="18" charset="0"/>
              </a:rPr>
              <a:t>Differenzierung</a:t>
            </a:r>
            <a:r>
              <a:rPr lang="de-DE" sz="2000" dirty="0">
                <a:latin typeface="Arial" panose="020B0604020202020204" pitchFamily="34" charset="0"/>
                <a:ea typeface="Times New Roman" panose="02020603050405020304" pitchFamily="18" charset="0"/>
                <a:cs typeface="Times New Roman" panose="02020603050405020304" pitchFamily="18" charset="0"/>
              </a:rPr>
              <a:t>, ob eine Maßnahme „befähigend“, also pädagogisch orientiert und damit der Eingliederungshilfe zuzuordnen oder „kompensatorisch" bzw. "ersetzend" und damit der Pflege zuzuordnen ist, erscheint nach Lektüre dieser Liste </a:t>
            </a:r>
            <a:r>
              <a:rPr lang="de-DE" sz="2000" b="1" dirty="0">
                <a:latin typeface="Arial" panose="020B0604020202020204" pitchFamily="34" charset="0"/>
                <a:ea typeface="Times New Roman" panose="02020603050405020304" pitchFamily="18" charset="0"/>
                <a:cs typeface="Times New Roman" panose="02020603050405020304" pitchFamily="18" charset="0"/>
              </a:rPr>
              <a:t>wenig überzeugend</a:t>
            </a:r>
            <a:r>
              <a:rPr lang="de-DE" sz="2000" dirty="0">
                <a:latin typeface="Arial" panose="020B0604020202020204" pitchFamily="34" charset="0"/>
                <a:ea typeface="Times New Roman" panose="02020603050405020304" pitchFamily="18" charset="0"/>
                <a:cs typeface="Times New Roman" panose="02020603050405020304" pitchFamily="18" charset="0"/>
              </a:rPr>
              <a:t>. Denn auch die befähigenden Assistenzleistungen in der Eingliederungshilfe bestehen wie die Maßnahmen aktivierender Pflege aus Anleitung und Übung (§ 78 Abs. 2, Satz 3 SGB IX); beide Maßnahmen befinden sich damit auf dem qualitativ gleichen Niveau. Dies gilt übrigens auch für ersetzende oder begleitende Tätigkeiten und Verrichtungen zur Bewältigung des Alltags wie der Haushaltsführung.</a:t>
            </a:r>
          </a:p>
          <a:p>
            <a:pPr>
              <a:spcBef>
                <a:spcPts val="300"/>
              </a:spcBef>
              <a:spcAft>
                <a:spcPts val="300"/>
              </a:spcAft>
            </a:pPr>
            <a:r>
              <a:rPr lang="de-DE" sz="2000" b="1" dirty="0">
                <a:latin typeface="Arial" panose="020B0604020202020204" pitchFamily="34" charset="0"/>
                <a:cs typeface="Times New Roman" panose="02020603050405020304" pitchFamily="18" charset="0"/>
              </a:rPr>
              <a:t>Eine begründbare Zuordnung einzelner Maßnahmen zu Leistungen bei Pflegebedürftigkeit oder Leistungen der Eingliederungshilfe scheint somit dann nicht möglich, wenn die konkrete Verrichtung bzw. die konkrete Tätigkeit für sich betrachtet wird. </a:t>
            </a:r>
            <a:endParaRPr lang="de-DE" sz="2000" dirty="0">
              <a:latin typeface="Arial" panose="020B0604020202020204" pitchFamily="34" charset="0"/>
              <a:cs typeface="Times New Roman" panose="02020603050405020304" pitchFamily="18" charset="0"/>
            </a:endParaRPr>
          </a:p>
        </p:txBody>
      </p:sp>
      <p:sp>
        <p:nvSpPr>
          <p:cNvPr id="9" name="Titel 1">
            <a:extLst>
              <a:ext uri="{FF2B5EF4-FFF2-40B4-BE49-F238E27FC236}">
                <a16:creationId xmlns:a16="http://schemas.microsoft.com/office/drawing/2014/main" xmlns="" id="{62EABE6F-8B39-4523-84E1-9BF5D99B6A3A}"/>
              </a:ext>
            </a:extLst>
          </p:cNvPr>
          <p:cNvSpPr txBox="1">
            <a:spLocks/>
          </p:cNvSpPr>
          <p:nvPr/>
        </p:nvSpPr>
        <p:spPr>
          <a:xfrm>
            <a:off x="863599" y="550771"/>
            <a:ext cx="8280000" cy="756000"/>
          </a:xfrm>
          <a:prstGeom prst="rect">
            <a:avLst/>
          </a:prstGeom>
        </p:spPr>
        <p:txBody>
          <a:bodyPr vert="horz" lIns="0" tIns="0" rIns="0" bIns="0" rtlCol="0" anchor="t" anchorCtr="0">
            <a:noAutofit/>
          </a:bodyPr>
          <a:lstStyle>
            <a:lvl1pPr algn="l" defTabSz="685800" rtl="0" eaLnBrk="1" latinLnBrk="0" hangingPunct="1">
              <a:lnSpc>
                <a:spcPts val="1980"/>
              </a:lnSpc>
              <a:spcBef>
                <a:spcPct val="0"/>
              </a:spcBef>
              <a:buNone/>
              <a:defRPr sz="1650" b="1" kern="1200" cap="all" baseline="0">
                <a:solidFill>
                  <a:schemeClr val="tx2"/>
                </a:solidFill>
                <a:latin typeface="Source Sans Pro" panose="020B0503030403020204" pitchFamily="34" charset="0"/>
                <a:ea typeface="+mj-ea"/>
                <a:cs typeface="+mj-cs"/>
              </a:defRPr>
            </a:lvl1pPr>
          </a:lstStyle>
          <a:p>
            <a:pPr defTabSz="914400">
              <a:lnSpc>
                <a:spcPct val="100000"/>
              </a:lnSpc>
            </a:pPr>
            <a:r>
              <a:rPr lang="de-DE" sz="2400">
                <a:solidFill>
                  <a:schemeClr val="tx1"/>
                </a:solidFill>
              </a:rPr>
              <a:t>(4) Tätigkeiten und Verrichtungen</a:t>
            </a:r>
            <a:endParaRPr lang="de-DE" sz="2400" dirty="0">
              <a:solidFill>
                <a:schemeClr val="tx1"/>
              </a:solidFill>
            </a:endParaRPr>
          </a:p>
        </p:txBody>
      </p:sp>
    </p:spTree>
    <p:extLst>
      <p:ext uri="{BB962C8B-B14F-4D97-AF65-F5344CB8AC3E}">
        <p14:creationId xmlns:p14="http://schemas.microsoft.com/office/powerpoint/2010/main" val="26434097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umsplatzhalter 2">
            <a:extLst>
              <a:ext uri="{FF2B5EF4-FFF2-40B4-BE49-F238E27FC236}">
                <a16:creationId xmlns:a16="http://schemas.microsoft.com/office/drawing/2014/main" xmlns="" id="{3614F1AD-4437-4A93-B588-C4E1AD1E53C1}"/>
              </a:ext>
            </a:extLst>
          </p:cNvPr>
          <p:cNvSpPr>
            <a:spLocks noGrp="1"/>
          </p:cNvSpPr>
          <p:nvPr>
            <p:ph type="dt" sz="half" idx="10"/>
          </p:nvPr>
        </p:nvSpPr>
        <p:spPr/>
        <p:txBody>
          <a:bodyPr/>
          <a:lstStyle/>
          <a:p>
            <a:r>
              <a:rPr lang="de-DE"/>
              <a:t>November  2020</a:t>
            </a:r>
            <a:endParaRPr lang="de-DE" dirty="0"/>
          </a:p>
        </p:txBody>
      </p:sp>
      <p:sp>
        <p:nvSpPr>
          <p:cNvPr id="6" name="Fußzeilenplatzhalter 5">
            <a:extLst>
              <a:ext uri="{FF2B5EF4-FFF2-40B4-BE49-F238E27FC236}">
                <a16:creationId xmlns:a16="http://schemas.microsoft.com/office/drawing/2014/main" xmlns="" id="{6D1660C1-632B-45E5-A383-FDEB1B767BB2}"/>
              </a:ext>
            </a:extLst>
          </p:cNvPr>
          <p:cNvSpPr>
            <a:spLocks noGrp="1"/>
          </p:cNvSpPr>
          <p:nvPr>
            <p:ph type="ftr" sz="quarter" idx="11"/>
          </p:nvPr>
        </p:nvSpPr>
        <p:spPr/>
        <p:txBody>
          <a:bodyPr/>
          <a:lstStyle/>
          <a:p>
            <a:r>
              <a:rPr lang="de-DE"/>
              <a:t>Eingliederungshilfe und Pflege</a:t>
            </a:r>
            <a:endParaRPr lang="de-DE" dirty="0"/>
          </a:p>
        </p:txBody>
      </p:sp>
      <p:sp>
        <p:nvSpPr>
          <p:cNvPr id="11" name="Textfeld 10">
            <a:extLst>
              <a:ext uri="{FF2B5EF4-FFF2-40B4-BE49-F238E27FC236}">
                <a16:creationId xmlns:a16="http://schemas.microsoft.com/office/drawing/2014/main" xmlns="" id="{C5BB6042-1BEA-4CFE-B2FA-A15E56C2E58A}"/>
              </a:ext>
            </a:extLst>
          </p:cNvPr>
          <p:cNvSpPr txBox="1"/>
          <p:nvPr/>
        </p:nvSpPr>
        <p:spPr>
          <a:xfrm>
            <a:off x="711200" y="1268760"/>
            <a:ext cx="10778959" cy="523220"/>
          </a:xfrm>
          <a:prstGeom prst="rect">
            <a:avLst/>
          </a:prstGeom>
          <a:solidFill>
            <a:schemeClr val="accent1">
              <a:lumMod val="20000"/>
              <a:lumOff val="80000"/>
            </a:schemeClr>
          </a:solidFill>
          <a:ln>
            <a:solidFill>
              <a:srgbClr val="0070C0"/>
            </a:solidFill>
          </a:ln>
        </p:spPr>
        <p:txBody>
          <a:bodyPr wrap="square" rtlCol="0">
            <a:spAutoFit/>
          </a:bodyPr>
          <a:lstStyle/>
          <a:p>
            <a:r>
              <a:rPr lang="de-DE" sz="2800" dirty="0"/>
              <a:t>Gemeinsamkeiten / Unterschiede: </a:t>
            </a:r>
          </a:p>
        </p:txBody>
      </p:sp>
      <p:sp>
        <p:nvSpPr>
          <p:cNvPr id="17" name="Rechteck 16">
            <a:extLst>
              <a:ext uri="{FF2B5EF4-FFF2-40B4-BE49-F238E27FC236}">
                <a16:creationId xmlns:a16="http://schemas.microsoft.com/office/drawing/2014/main" xmlns="" id="{435727F1-962E-41F1-A2DD-A175809B8242}"/>
              </a:ext>
            </a:extLst>
          </p:cNvPr>
          <p:cNvSpPr/>
          <p:nvPr/>
        </p:nvSpPr>
        <p:spPr>
          <a:xfrm>
            <a:off x="711199" y="1967062"/>
            <a:ext cx="10778959" cy="830997"/>
          </a:xfrm>
          <a:prstGeom prst="rect">
            <a:avLst/>
          </a:prstGeom>
        </p:spPr>
        <p:txBody>
          <a:bodyPr wrap="square">
            <a:spAutoFit/>
          </a:bodyPr>
          <a:lstStyle/>
          <a:p>
            <a:r>
              <a:rPr lang="de-DE" sz="2400" dirty="0"/>
              <a:t>Es ist </a:t>
            </a:r>
            <a:r>
              <a:rPr lang="de-DE" sz="2400" dirty="0">
                <a:highlight>
                  <a:srgbClr val="FFFF00"/>
                </a:highlight>
              </a:rPr>
              <a:t>kein Kriterium erkennbar</a:t>
            </a:r>
            <a:r>
              <a:rPr lang="de-DE" sz="2400" dirty="0"/>
              <a:t>, dass die </a:t>
            </a:r>
            <a:r>
              <a:rPr lang="de-DE" sz="2400" dirty="0">
                <a:highlight>
                  <a:srgbClr val="FFFF00"/>
                </a:highlight>
              </a:rPr>
              <a:t>Zuordnung </a:t>
            </a:r>
            <a:r>
              <a:rPr lang="de-DE" sz="2400" dirty="0"/>
              <a:t>zu dem einen oder dem anderen Leistungssystem </a:t>
            </a:r>
            <a:r>
              <a:rPr lang="de-DE" sz="2400" dirty="0">
                <a:highlight>
                  <a:srgbClr val="FFFF00"/>
                </a:highlight>
              </a:rPr>
              <a:t>begründen könnte</a:t>
            </a:r>
            <a:r>
              <a:rPr lang="de-DE" sz="2400" dirty="0"/>
              <a:t>.</a:t>
            </a:r>
          </a:p>
        </p:txBody>
      </p:sp>
      <p:sp>
        <p:nvSpPr>
          <p:cNvPr id="7" name="Rechteck 6">
            <a:extLst>
              <a:ext uri="{FF2B5EF4-FFF2-40B4-BE49-F238E27FC236}">
                <a16:creationId xmlns:a16="http://schemas.microsoft.com/office/drawing/2014/main" xmlns="" id="{7E163A84-15EC-4DA7-B143-12217DF5647C}"/>
              </a:ext>
            </a:extLst>
          </p:cNvPr>
          <p:cNvSpPr/>
          <p:nvPr/>
        </p:nvSpPr>
        <p:spPr>
          <a:xfrm>
            <a:off x="711199" y="3169256"/>
            <a:ext cx="10778959" cy="523220"/>
          </a:xfrm>
          <a:prstGeom prst="rect">
            <a:avLst/>
          </a:prstGeom>
          <a:solidFill>
            <a:schemeClr val="accent1">
              <a:lumMod val="60000"/>
              <a:lumOff val="40000"/>
            </a:schemeClr>
          </a:solidFill>
        </p:spPr>
        <p:txBody>
          <a:bodyPr wrap="square">
            <a:spAutoFit/>
          </a:bodyPr>
          <a:lstStyle/>
          <a:p>
            <a:r>
              <a:rPr lang="de-DE" sz="2800" dirty="0"/>
              <a:t>Dies ist jedoch auch nicht gefordert. </a:t>
            </a:r>
          </a:p>
        </p:txBody>
      </p:sp>
      <p:sp>
        <p:nvSpPr>
          <p:cNvPr id="2" name="Rechteck 1">
            <a:extLst>
              <a:ext uri="{FF2B5EF4-FFF2-40B4-BE49-F238E27FC236}">
                <a16:creationId xmlns:a16="http://schemas.microsoft.com/office/drawing/2014/main" xmlns="" id="{29F1CE71-CABD-47FA-94FD-E62106FCE34C}"/>
              </a:ext>
            </a:extLst>
          </p:cNvPr>
          <p:cNvSpPr/>
          <p:nvPr/>
        </p:nvSpPr>
        <p:spPr>
          <a:xfrm>
            <a:off x="706520" y="4080011"/>
            <a:ext cx="10778960" cy="1200329"/>
          </a:xfrm>
          <a:prstGeom prst="rect">
            <a:avLst/>
          </a:prstGeom>
          <a:solidFill>
            <a:schemeClr val="accent1">
              <a:lumMod val="60000"/>
              <a:lumOff val="40000"/>
            </a:schemeClr>
          </a:solidFill>
        </p:spPr>
        <p:txBody>
          <a:bodyPr wrap="square">
            <a:spAutoFit/>
          </a:bodyPr>
          <a:lstStyle/>
          <a:p>
            <a:r>
              <a:rPr lang="de-DE" sz="2400" dirty="0"/>
              <a:t>Zur Abgrenzung der jeweiligen Leistungen und deren Zuordnung zu einzelnen Leistungssystemen wird regelmäßig auf den </a:t>
            </a:r>
            <a:r>
              <a:rPr lang="de-DE" sz="2400" b="1" dirty="0"/>
              <a:t>gesetzlichen Rahmen </a:t>
            </a:r>
            <a:r>
              <a:rPr lang="de-DE" sz="2400" dirty="0"/>
              <a:t>und den </a:t>
            </a:r>
            <a:r>
              <a:rPr lang="de-DE" sz="2400" b="1" dirty="0"/>
              <a:t>Zweck der Maßnahme</a:t>
            </a:r>
            <a:r>
              <a:rPr lang="de-DE" sz="2400" dirty="0"/>
              <a:t> abgestellt</a:t>
            </a:r>
          </a:p>
        </p:txBody>
      </p:sp>
      <p:sp>
        <p:nvSpPr>
          <p:cNvPr id="12" name="Titel 1">
            <a:extLst>
              <a:ext uri="{FF2B5EF4-FFF2-40B4-BE49-F238E27FC236}">
                <a16:creationId xmlns:a16="http://schemas.microsoft.com/office/drawing/2014/main" xmlns="" id="{9A072AF6-7AAC-4B0E-9558-D342C427FF47}"/>
              </a:ext>
            </a:extLst>
          </p:cNvPr>
          <p:cNvSpPr>
            <a:spLocks noGrp="1"/>
          </p:cNvSpPr>
          <p:nvPr>
            <p:ph type="title"/>
          </p:nvPr>
        </p:nvSpPr>
        <p:spPr>
          <a:xfrm>
            <a:off x="711200" y="398463"/>
            <a:ext cx="8280400" cy="755650"/>
          </a:xfrm>
        </p:spPr>
        <p:txBody>
          <a:bodyPr/>
          <a:lstStyle/>
          <a:p>
            <a:pPr defTabSz="914400">
              <a:lnSpc>
                <a:spcPct val="100000"/>
              </a:lnSpc>
            </a:pPr>
            <a:r>
              <a:rPr lang="de-DE" sz="2400" dirty="0">
                <a:solidFill>
                  <a:schemeClr val="tx1"/>
                </a:solidFill>
              </a:rPr>
              <a:t>(4) Tätigkeiten und Verrichtungen</a:t>
            </a:r>
          </a:p>
        </p:txBody>
      </p:sp>
    </p:spTree>
    <p:extLst>
      <p:ext uri="{BB962C8B-B14F-4D97-AF65-F5344CB8AC3E}">
        <p14:creationId xmlns:p14="http://schemas.microsoft.com/office/powerpoint/2010/main" val="22220860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10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wipe(left)">
                                      <p:cBhvr>
                                        <p:cTn id="1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2"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umsplatzhalter 2">
            <a:extLst>
              <a:ext uri="{FF2B5EF4-FFF2-40B4-BE49-F238E27FC236}">
                <a16:creationId xmlns:a16="http://schemas.microsoft.com/office/drawing/2014/main" xmlns="" id="{3614F1AD-4437-4A93-B588-C4E1AD1E53C1}"/>
              </a:ext>
            </a:extLst>
          </p:cNvPr>
          <p:cNvSpPr>
            <a:spLocks noGrp="1"/>
          </p:cNvSpPr>
          <p:nvPr>
            <p:ph type="dt" sz="half" idx="10"/>
          </p:nvPr>
        </p:nvSpPr>
        <p:spPr/>
        <p:txBody>
          <a:bodyPr/>
          <a:lstStyle/>
          <a:p>
            <a:r>
              <a:rPr lang="de-DE"/>
              <a:t>November  2020</a:t>
            </a:r>
            <a:endParaRPr lang="de-DE" dirty="0"/>
          </a:p>
        </p:txBody>
      </p:sp>
      <p:sp>
        <p:nvSpPr>
          <p:cNvPr id="6" name="Fußzeilenplatzhalter 5">
            <a:extLst>
              <a:ext uri="{FF2B5EF4-FFF2-40B4-BE49-F238E27FC236}">
                <a16:creationId xmlns:a16="http://schemas.microsoft.com/office/drawing/2014/main" xmlns="" id="{6D1660C1-632B-45E5-A383-FDEB1B767BB2}"/>
              </a:ext>
            </a:extLst>
          </p:cNvPr>
          <p:cNvSpPr>
            <a:spLocks noGrp="1"/>
          </p:cNvSpPr>
          <p:nvPr>
            <p:ph type="ftr" sz="quarter" idx="11"/>
          </p:nvPr>
        </p:nvSpPr>
        <p:spPr/>
        <p:txBody>
          <a:bodyPr/>
          <a:lstStyle/>
          <a:p>
            <a:r>
              <a:rPr lang="de-DE"/>
              <a:t>Eingliederungshilfe und Pflege</a:t>
            </a:r>
            <a:endParaRPr lang="de-DE" dirty="0"/>
          </a:p>
        </p:txBody>
      </p:sp>
      <p:sp>
        <p:nvSpPr>
          <p:cNvPr id="12" name="Titel 1">
            <a:extLst>
              <a:ext uri="{FF2B5EF4-FFF2-40B4-BE49-F238E27FC236}">
                <a16:creationId xmlns:a16="http://schemas.microsoft.com/office/drawing/2014/main" xmlns="" id="{9A072AF6-7AAC-4B0E-9558-D342C427FF47}"/>
              </a:ext>
            </a:extLst>
          </p:cNvPr>
          <p:cNvSpPr>
            <a:spLocks noGrp="1"/>
          </p:cNvSpPr>
          <p:nvPr>
            <p:ph type="title"/>
          </p:nvPr>
        </p:nvSpPr>
        <p:spPr>
          <a:xfrm>
            <a:off x="711200" y="398463"/>
            <a:ext cx="8280400" cy="755650"/>
          </a:xfrm>
        </p:spPr>
        <p:txBody>
          <a:bodyPr/>
          <a:lstStyle/>
          <a:p>
            <a:pPr defTabSz="914400">
              <a:lnSpc>
                <a:spcPct val="100000"/>
              </a:lnSpc>
            </a:pPr>
            <a:r>
              <a:rPr lang="de-DE" sz="2400" dirty="0">
                <a:solidFill>
                  <a:schemeClr val="tx1"/>
                </a:solidFill>
              </a:rPr>
              <a:t>(5) Gesetzlicher Rahmen und Zwecke</a:t>
            </a:r>
          </a:p>
        </p:txBody>
      </p:sp>
      <p:graphicFrame>
        <p:nvGraphicFramePr>
          <p:cNvPr id="5" name="Tabelle 4">
            <a:extLst>
              <a:ext uri="{FF2B5EF4-FFF2-40B4-BE49-F238E27FC236}">
                <a16:creationId xmlns:a16="http://schemas.microsoft.com/office/drawing/2014/main" xmlns="" id="{F0CCCC7E-D14D-4E0F-94B9-204FD828549C}"/>
              </a:ext>
            </a:extLst>
          </p:cNvPr>
          <p:cNvGraphicFramePr>
            <a:graphicFrameLocks noGrp="1"/>
          </p:cNvGraphicFramePr>
          <p:nvPr>
            <p:extLst>
              <p:ext uri="{D42A27DB-BD31-4B8C-83A1-F6EECF244321}">
                <p14:modId xmlns:p14="http://schemas.microsoft.com/office/powerpoint/2010/main" val="3027225712"/>
              </p:ext>
            </p:extLst>
          </p:nvPr>
        </p:nvGraphicFramePr>
        <p:xfrm>
          <a:off x="711199" y="1340769"/>
          <a:ext cx="10778958" cy="4581891"/>
        </p:xfrm>
        <a:graphic>
          <a:graphicData uri="http://schemas.openxmlformats.org/drawingml/2006/table">
            <a:tbl>
              <a:tblPr firstRow="1" bandRow="1">
                <a:tableStyleId>{5C22544A-7EE6-4342-B048-85BDC9FD1C3A}</a:tableStyleId>
              </a:tblPr>
              <a:tblGrid>
                <a:gridCol w="2648497">
                  <a:extLst>
                    <a:ext uri="{9D8B030D-6E8A-4147-A177-3AD203B41FA5}">
                      <a16:colId xmlns:a16="http://schemas.microsoft.com/office/drawing/2014/main" xmlns="" val="2892864374"/>
                    </a:ext>
                  </a:extLst>
                </a:gridCol>
                <a:gridCol w="1008112">
                  <a:extLst>
                    <a:ext uri="{9D8B030D-6E8A-4147-A177-3AD203B41FA5}">
                      <a16:colId xmlns:a16="http://schemas.microsoft.com/office/drawing/2014/main" xmlns="" val="4081585469"/>
                    </a:ext>
                  </a:extLst>
                </a:gridCol>
                <a:gridCol w="1800200">
                  <a:extLst>
                    <a:ext uri="{9D8B030D-6E8A-4147-A177-3AD203B41FA5}">
                      <a16:colId xmlns:a16="http://schemas.microsoft.com/office/drawing/2014/main" xmlns="" val="2351346059"/>
                    </a:ext>
                  </a:extLst>
                </a:gridCol>
                <a:gridCol w="2160240">
                  <a:extLst>
                    <a:ext uri="{9D8B030D-6E8A-4147-A177-3AD203B41FA5}">
                      <a16:colId xmlns:a16="http://schemas.microsoft.com/office/drawing/2014/main" xmlns="" val="3568197932"/>
                    </a:ext>
                  </a:extLst>
                </a:gridCol>
                <a:gridCol w="3161909">
                  <a:extLst>
                    <a:ext uri="{9D8B030D-6E8A-4147-A177-3AD203B41FA5}">
                      <a16:colId xmlns:a16="http://schemas.microsoft.com/office/drawing/2014/main" xmlns="" val="409533907"/>
                    </a:ext>
                  </a:extLst>
                </a:gridCol>
              </a:tblGrid>
              <a:tr h="412847">
                <a:tc>
                  <a:txBody>
                    <a:bodyPr/>
                    <a:lstStyle/>
                    <a:p>
                      <a:pPr algn="l">
                        <a:lnSpc>
                          <a:spcPct val="100000"/>
                        </a:lnSpc>
                        <a:spcBef>
                          <a:spcPts val="300"/>
                        </a:spcBef>
                        <a:spcAft>
                          <a:spcPts val="300"/>
                        </a:spcAft>
                      </a:pPr>
                      <a:r>
                        <a:rPr lang="de-DE" sz="1600" dirty="0">
                          <a:effectLst/>
                        </a:rPr>
                        <a:t>Bereiche (Pflegegrad 2 – 5)</a:t>
                      </a:r>
                      <a:endParaRPr lang="de-DE" sz="1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59567" marR="59567" marT="0" marB="0">
                    <a:lnB w="12700" cap="flat" cmpd="sng" algn="ctr">
                      <a:solidFill>
                        <a:schemeClr val="tx1"/>
                      </a:solidFill>
                      <a:prstDash val="solid"/>
                      <a:round/>
                      <a:headEnd type="none" w="med" len="med"/>
                      <a:tailEnd type="none" w="med" len="med"/>
                    </a:lnB>
                  </a:tcPr>
                </a:tc>
                <a:tc>
                  <a:txBody>
                    <a:bodyPr/>
                    <a:lstStyle/>
                    <a:p>
                      <a:pPr algn="l">
                        <a:lnSpc>
                          <a:spcPct val="100000"/>
                        </a:lnSpc>
                        <a:spcBef>
                          <a:spcPts val="300"/>
                        </a:spcBef>
                        <a:spcAft>
                          <a:spcPts val="300"/>
                        </a:spcAft>
                      </a:pPr>
                      <a:r>
                        <a:rPr lang="de-DE" sz="1600" dirty="0">
                          <a:effectLst/>
                        </a:rPr>
                        <a:t>Art der Leistung</a:t>
                      </a:r>
                      <a:endParaRPr lang="de-DE" sz="1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59567" marR="59567" marT="0" marB="0">
                    <a:lnB w="12700" cap="flat" cmpd="sng" algn="ctr">
                      <a:solidFill>
                        <a:schemeClr val="tx1"/>
                      </a:solidFill>
                      <a:prstDash val="solid"/>
                      <a:round/>
                      <a:headEnd type="none" w="med" len="med"/>
                      <a:tailEnd type="none" w="med" len="med"/>
                    </a:lnB>
                  </a:tcPr>
                </a:tc>
                <a:tc>
                  <a:txBody>
                    <a:bodyPr/>
                    <a:lstStyle/>
                    <a:p>
                      <a:pPr algn="l">
                        <a:lnSpc>
                          <a:spcPct val="100000"/>
                        </a:lnSpc>
                        <a:spcBef>
                          <a:spcPts val="300"/>
                        </a:spcBef>
                        <a:spcAft>
                          <a:spcPts val="300"/>
                        </a:spcAft>
                      </a:pPr>
                      <a:r>
                        <a:rPr lang="de-DE" sz="1600">
                          <a:effectLst/>
                        </a:rPr>
                        <a:t>Bezug</a:t>
                      </a:r>
                      <a:endParaRPr lang="de-DE" sz="1600">
                        <a:effectLst/>
                        <a:latin typeface="Arial" panose="020B0604020202020204" pitchFamily="34" charset="0"/>
                        <a:ea typeface="Times New Roman" panose="02020603050405020304" pitchFamily="18" charset="0"/>
                        <a:cs typeface="Times New Roman" panose="02020603050405020304" pitchFamily="18" charset="0"/>
                      </a:endParaRPr>
                    </a:p>
                  </a:txBody>
                  <a:tcPr marL="59567" marR="59567" marT="0" marB="0">
                    <a:lnB w="12700" cap="flat" cmpd="sng" algn="ctr">
                      <a:solidFill>
                        <a:schemeClr val="tx1"/>
                      </a:solidFill>
                      <a:prstDash val="solid"/>
                      <a:round/>
                      <a:headEnd type="none" w="med" len="med"/>
                      <a:tailEnd type="none" w="med" len="med"/>
                    </a:lnB>
                  </a:tcPr>
                </a:tc>
                <a:tc>
                  <a:txBody>
                    <a:bodyPr/>
                    <a:lstStyle/>
                    <a:p>
                      <a:pPr algn="l">
                        <a:lnSpc>
                          <a:spcPct val="100000"/>
                        </a:lnSpc>
                        <a:spcBef>
                          <a:spcPts val="300"/>
                        </a:spcBef>
                        <a:spcAft>
                          <a:spcPts val="300"/>
                        </a:spcAft>
                      </a:pPr>
                      <a:r>
                        <a:rPr lang="de-DE" sz="1600">
                          <a:effectLst/>
                        </a:rPr>
                        <a:t>Maßnahmen</a:t>
                      </a:r>
                      <a:endParaRPr lang="de-DE" sz="1600">
                        <a:effectLst/>
                        <a:latin typeface="Arial" panose="020B0604020202020204" pitchFamily="34" charset="0"/>
                        <a:ea typeface="Times New Roman" panose="02020603050405020304" pitchFamily="18" charset="0"/>
                        <a:cs typeface="Times New Roman" panose="02020603050405020304" pitchFamily="18" charset="0"/>
                      </a:endParaRPr>
                    </a:p>
                  </a:txBody>
                  <a:tcPr marL="59567" marR="59567" marT="0" marB="0">
                    <a:lnB w="12700" cap="flat" cmpd="sng" algn="ctr">
                      <a:solidFill>
                        <a:schemeClr val="tx1"/>
                      </a:solidFill>
                      <a:prstDash val="solid"/>
                      <a:round/>
                      <a:headEnd type="none" w="med" len="med"/>
                      <a:tailEnd type="none" w="med" len="med"/>
                    </a:lnB>
                  </a:tcPr>
                </a:tc>
                <a:tc>
                  <a:txBody>
                    <a:bodyPr/>
                    <a:lstStyle/>
                    <a:p>
                      <a:pPr algn="l">
                        <a:lnSpc>
                          <a:spcPct val="100000"/>
                        </a:lnSpc>
                        <a:spcBef>
                          <a:spcPts val="300"/>
                        </a:spcBef>
                        <a:spcAft>
                          <a:spcPts val="300"/>
                        </a:spcAft>
                      </a:pPr>
                      <a:r>
                        <a:rPr lang="de-DE" sz="1600" dirty="0">
                          <a:effectLst/>
                        </a:rPr>
                        <a:t>Zweck der Maßnahmen</a:t>
                      </a:r>
                      <a:endParaRPr lang="de-DE" sz="1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59567" marR="59567" marT="0" marB="0">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820476510"/>
                  </a:ext>
                </a:extLst>
              </a:tr>
              <a:tr h="305170">
                <a:tc>
                  <a:txBody>
                    <a:bodyPr/>
                    <a:lstStyle/>
                    <a:p>
                      <a:pPr>
                        <a:lnSpc>
                          <a:spcPct val="100000"/>
                        </a:lnSpc>
                        <a:spcBef>
                          <a:spcPts val="300"/>
                        </a:spcBef>
                        <a:spcAft>
                          <a:spcPts val="300"/>
                        </a:spcAft>
                      </a:pPr>
                      <a:r>
                        <a:rPr lang="de-DE" sz="1400" dirty="0">
                          <a:effectLst/>
                          <a:highlight>
                            <a:srgbClr val="FFFF00"/>
                          </a:highlight>
                        </a:rPr>
                        <a:t>Mobilität</a:t>
                      </a:r>
                      <a:endParaRPr lang="de-DE" sz="1400" dirty="0">
                        <a:effectLst/>
                        <a:highlight>
                          <a:srgbClr val="FFFF00"/>
                        </a:highlight>
                        <a:latin typeface="Arial" panose="020B0604020202020204" pitchFamily="34" charset="0"/>
                        <a:ea typeface="Times New Roman" panose="02020603050405020304" pitchFamily="18" charset="0"/>
                        <a:cs typeface="Times New Roman" panose="02020603050405020304" pitchFamily="18" charset="0"/>
                      </a:endParaRPr>
                    </a:p>
                  </a:txBody>
                  <a:tcPr marL="59567" marR="595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a:lnSpc>
                          <a:spcPct val="100000"/>
                        </a:lnSpc>
                        <a:spcBef>
                          <a:spcPts val="300"/>
                        </a:spcBef>
                        <a:spcAft>
                          <a:spcPts val="300"/>
                        </a:spcAft>
                      </a:pPr>
                      <a:r>
                        <a:rPr lang="de-DE" sz="1400">
                          <a:effectLst/>
                        </a:rPr>
                        <a:t>Häusliche Pflege</a:t>
                      </a:r>
                      <a:endParaRPr lang="de-DE" sz="1400">
                        <a:effectLst/>
                        <a:latin typeface="Arial" panose="020B0604020202020204" pitchFamily="34" charset="0"/>
                        <a:ea typeface="Times New Roman" panose="02020603050405020304" pitchFamily="18" charset="0"/>
                        <a:cs typeface="Times New Roman" panose="02020603050405020304" pitchFamily="18" charset="0"/>
                      </a:endParaRPr>
                    </a:p>
                  </a:txBody>
                  <a:tcPr marL="59567" marR="5956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nSpc>
                          <a:spcPct val="100000"/>
                        </a:lnSpc>
                        <a:spcBef>
                          <a:spcPts val="300"/>
                        </a:spcBef>
                        <a:spcAft>
                          <a:spcPts val="300"/>
                        </a:spcAft>
                      </a:pPr>
                      <a:r>
                        <a:rPr lang="de-DE" sz="1400">
                          <a:effectLst/>
                        </a:rPr>
                        <a:t>Körper</a:t>
                      </a:r>
                      <a:endParaRPr lang="de-DE" sz="1400">
                        <a:effectLst/>
                        <a:latin typeface="Arial" panose="020B0604020202020204" pitchFamily="34" charset="0"/>
                        <a:ea typeface="Times New Roman" panose="02020603050405020304" pitchFamily="18" charset="0"/>
                        <a:cs typeface="Times New Roman" panose="02020603050405020304" pitchFamily="18" charset="0"/>
                      </a:endParaRPr>
                    </a:p>
                  </a:txBody>
                  <a:tcPr marL="59567" marR="5956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nSpc>
                          <a:spcPct val="100000"/>
                        </a:lnSpc>
                        <a:spcBef>
                          <a:spcPts val="300"/>
                        </a:spcBef>
                        <a:spcAft>
                          <a:spcPts val="300"/>
                        </a:spcAft>
                      </a:pPr>
                      <a:r>
                        <a:rPr lang="de-DE" sz="1400" dirty="0">
                          <a:effectLst/>
                        </a:rPr>
                        <a:t>Körperbezogene Pflegemaßnahmen</a:t>
                      </a:r>
                    </a:p>
                    <a:p>
                      <a:pPr>
                        <a:lnSpc>
                          <a:spcPct val="100000"/>
                        </a:lnSpc>
                        <a:spcBef>
                          <a:spcPts val="300"/>
                        </a:spcBef>
                        <a:spcAft>
                          <a:spcPts val="300"/>
                        </a:spcAft>
                      </a:pPr>
                      <a:r>
                        <a:rPr lang="de-DE" sz="1400" dirty="0">
                          <a:effectLst/>
                        </a:rPr>
                        <a:t> </a:t>
                      </a:r>
                      <a:endParaRPr lang="de-DE" sz="1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59567" marR="5956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nSpc>
                          <a:spcPct val="100000"/>
                        </a:lnSpc>
                        <a:spcBef>
                          <a:spcPts val="300"/>
                        </a:spcBef>
                        <a:spcAft>
                          <a:spcPts val="300"/>
                        </a:spcAft>
                      </a:pPr>
                      <a:r>
                        <a:rPr lang="de-DE" sz="1400">
                          <a:effectLst/>
                        </a:rPr>
                        <a:t>Beseitigung oder Minderung der Beeinträchtigungen der Selbstständigkeit oder der Fähigkeiten</a:t>
                      </a:r>
                      <a:endParaRPr lang="de-DE" sz="1400">
                        <a:effectLst/>
                        <a:latin typeface="Arial" panose="020B0604020202020204" pitchFamily="34" charset="0"/>
                        <a:ea typeface="Times New Roman" panose="02020603050405020304" pitchFamily="18" charset="0"/>
                        <a:cs typeface="Times New Roman" panose="02020603050405020304" pitchFamily="18" charset="0"/>
                      </a:endParaRPr>
                    </a:p>
                  </a:txBody>
                  <a:tcPr marL="59567" marR="5956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85306697"/>
                  </a:ext>
                </a:extLst>
              </a:tr>
              <a:tr h="410165">
                <a:tc>
                  <a:txBody>
                    <a:bodyPr/>
                    <a:lstStyle/>
                    <a:p>
                      <a:pPr>
                        <a:lnSpc>
                          <a:spcPct val="100000"/>
                        </a:lnSpc>
                        <a:spcBef>
                          <a:spcPts val="300"/>
                        </a:spcBef>
                        <a:spcAft>
                          <a:spcPts val="300"/>
                        </a:spcAft>
                      </a:pPr>
                      <a:r>
                        <a:rPr lang="de-DE" sz="1400" dirty="0">
                          <a:effectLst/>
                          <a:highlight>
                            <a:srgbClr val="FFFF00"/>
                          </a:highlight>
                        </a:rPr>
                        <a:t>Selbstversorgung</a:t>
                      </a:r>
                      <a:endParaRPr lang="de-DE" sz="1400" dirty="0">
                        <a:effectLst/>
                        <a:highlight>
                          <a:srgbClr val="FFFF00"/>
                        </a:highlight>
                        <a:latin typeface="Arial" panose="020B0604020202020204" pitchFamily="34" charset="0"/>
                        <a:ea typeface="Times New Roman" panose="02020603050405020304" pitchFamily="18" charset="0"/>
                        <a:cs typeface="Times New Roman" panose="02020603050405020304" pitchFamily="18" charset="0"/>
                      </a:endParaRPr>
                    </a:p>
                  </a:txBody>
                  <a:tcPr marL="59567" marR="595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de-DE"/>
                    </a:p>
                  </a:txBody>
                  <a:tcPr/>
                </a:tc>
                <a:tc vMerge="1">
                  <a:txBody>
                    <a:bodyPr/>
                    <a:lstStyle/>
                    <a:p>
                      <a:endParaRPr lang="de-DE"/>
                    </a:p>
                  </a:txBody>
                  <a:tcPr/>
                </a:tc>
                <a:tc vMerge="1">
                  <a:txBody>
                    <a:bodyPr/>
                    <a:lstStyle/>
                    <a:p>
                      <a:endParaRPr lang="de-DE"/>
                    </a:p>
                  </a:txBody>
                  <a:tcPr/>
                </a:tc>
                <a:tc vMerge="1">
                  <a:txBody>
                    <a:bodyPr/>
                    <a:lstStyle/>
                    <a:p>
                      <a:endParaRPr lang="de-DE"/>
                    </a:p>
                  </a:txBody>
                  <a:tcPr/>
                </a:tc>
                <a:extLst>
                  <a:ext uri="{0D108BD9-81ED-4DB2-BD59-A6C34878D82A}">
                    <a16:rowId xmlns:a16="http://schemas.microsoft.com/office/drawing/2014/main" xmlns="" val="2177225019"/>
                  </a:ext>
                </a:extLst>
              </a:tr>
              <a:tr h="412847">
                <a:tc>
                  <a:txBody>
                    <a:bodyPr/>
                    <a:lstStyle/>
                    <a:p>
                      <a:pPr>
                        <a:lnSpc>
                          <a:spcPct val="100000"/>
                        </a:lnSpc>
                        <a:spcBef>
                          <a:spcPts val="300"/>
                        </a:spcBef>
                        <a:spcAft>
                          <a:spcPts val="300"/>
                        </a:spcAft>
                      </a:pPr>
                      <a:r>
                        <a:rPr lang="de-DE" sz="1400">
                          <a:effectLst/>
                        </a:rPr>
                        <a:t>kognitive und kommunikative Fähigkeiten, </a:t>
                      </a:r>
                      <a:endParaRPr lang="de-DE" sz="1400">
                        <a:effectLst/>
                        <a:latin typeface="Arial" panose="020B0604020202020204" pitchFamily="34" charset="0"/>
                        <a:ea typeface="Times New Roman" panose="02020603050405020304" pitchFamily="18" charset="0"/>
                        <a:cs typeface="Times New Roman" panose="02020603050405020304" pitchFamily="18" charset="0"/>
                      </a:endParaRPr>
                    </a:p>
                  </a:txBody>
                  <a:tcPr marL="59567" marR="595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de-DE"/>
                    </a:p>
                  </a:txBody>
                  <a:tcPr/>
                </a:tc>
                <a:tc rowSpan="3">
                  <a:txBody>
                    <a:bodyPr/>
                    <a:lstStyle/>
                    <a:p>
                      <a:pPr>
                        <a:lnSpc>
                          <a:spcPct val="100000"/>
                        </a:lnSpc>
                        <a:spcBef>
                          <a:spcPts val="300"/>
                        </a:spcBef>
                        <a:spcAft>
                          <a:spcPts val="300"/>
                        </a:spcAft>
                      </a:pPr>
                      <a:r>
                        <a:rPr lang="de-DE" sz="1400" dirty="0">
                          <a:effectLst/>
                        </a:rPr>
                        <a:t>Häusliches Umfeld, Gestaltung von Beziehungen im Haushalt und im engen räumlichen Bezug hierzu</a:t>
                      </a:r>
                      <a:endParaRPr lang="de-DE" sz="1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59567" marR="5956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a:lnSpc>
                          <a:spcPct val="100000"/>
                        </a:lnSpc>
                        <a:spcBef>
                          <a:spcPts val="300"/>
                        </a:spcBef>
                        <a:spcAft>
                          <a:spcPts val="300"/>
                        </a:spcAft>
                      </a:pPr>
                      <a:r>
                        <a:rPr lang="de-DE" sz="1400">
                          <a:effectLst/>
                        </a:rPr>
                        <a:t>Pflegerische Betreuungsmaßnahmen</a:t>
                      </a:r>
                      <a:endParaRPr lang="de-DE" sz="1400">
                        <a:effectLst/>
                        <a:latin typeface="Arial" panose="020B0604020202020204" pitchFamily="34" charset="0"/>
                        <a:ea typeface="Times New Roman" panose="02020603050405020304" pitchFamily="18" charset="0"/>
                        <a:cs typeface="Times New Roman" panose="02020603050405020304" pitchFamily="18" charset="0"/>
                      </a:endParaRPr>
                    </a:p>
                  </a:txBody>
                  <a:tcPr marL="59567" marR="5956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a:lnSpc>
                          <a:spcPct val="100000"/>
                        </a:lnSpc>
                        <a:spcBef>
                          <a:spcPts val="300"/>
                        </a:spcBef>
                        <a:spcAft>
                          <a:spcPts val="300"/>
                        </a:spcAft>
                      </a:pPr>
                      <a:r>
                        <a:rPr lang="de-DE" sz="1400" dirty="0">
                          <a:effectLst/>
                        </a:rPr>
                        <a:t>Bewältigung und Gestaltung des alltäglichen Lebens im häuslichen Umfeld</a:t>
                      </a:r>
                      <a:endParaRPr lang="de-DE" sz="1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59567" marR="5956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4104166089"/>
                  </a:ext>
                </a:extLst>
              </a:tr>
              <a:tr h="412847">
                <a:tc>
                  <a:txBody>
                    <a:bodyPr/>
                    <a:lstStyle/>
                    <a:p>
                      <a:pPr>
                        <a:lnSpc>
                          <a:spcPct val="100000"/>
                        </a:lnSpc>
                        <a:spcBef>
                          <a:spcPts val="300"/>
                        </a:spcBef>
                        <a:spcAft>
                          <a:spcPts val="300"/>
                        </a:spcAft>
                      </a:pPr>
                      <a:r>
                        <a:rPr lang="de-DE" sz="1400">
                          <a:effectLst/>
                        </a:rPr>
                        <a:t>Verhaltensweisen und psychische Problemlagen, </a:t>
                      </a:r>
                      <a:endParaRPr lang="de-DE" sz="1400">
                        <a:effectLst/>
                        <a:latin typeface="Arial" panose="020B0604020202020204" pitchFamily="34" charset="0"/>
                        <a:ea typeface="Times New Roman" panose="02020603050405020304" pitchFamily="18" charset="0"/>
                        <a:cs typeface="Times New Roman" panose="02020603050405020304" pitchFamily="18" charset="0"/>
                      </a:endParaRPr>
                    </a:p>
                  </a:txBody>
                  <a:tcPr marL="59567" marR="595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de-DE"/>
                    </a:p>
                  </a:txBody>
                  <a:tcPr/>
                </a:tc>
                <a:tc vMerge="1">
                  <a:txBody>
                    <a:bodyPr/>
                    <a:lstStyle/>
                    <a:p>
                      <a:endParaRPr lang="de-DE"/>
                    </a:p>
                  </a:txBody>
                  <a:tcPr/>
                </a:tc>
                <a:tc vMerge="1">
                  <a:txBody>
                    <a:bodyPr/>
                    <a:lstStyle/>
                    <a:p>
                      <a:endParaRPr lang="de-DE"/>
                    </a:p>
                  </a:txBody>
                  <a:tcPr/>
                </a:tc>
                <a:tc vMerge="1">
                  <a:txBody>
                    <a:bodyPr/>
                    <a:lstStyle/>
                    <a:p>
                      <a:endParaRPr lang="de-DE"/>
                    </a:p>
                  </a:txBody>
                  <a:tcPr/>
                </a:tc>
                <a:extLst>
                  <a:ext uri="{0D108BD9-81ED-4DB2-BD59-A6C34878D82A}">
                    <a16:rowId xmlns:a16="http://schemas.microsoft.com/office/drawing/2014/main" xmlns="" val="4089880019"/>
                  </a:ext>
                </a:extLst>
              </a:tr>
              <a:tr h="412847">
                <a:tc>
                  <a:txBody>
                    <a:bodyPr/>
                    <a:lstStyle/>
                    <a:p>
                      <a:pPr>
                        <a:lnSpc>
                          <a:spcPct val="100000"/>
                        </a:lnSpc>
                        <a:spcBef>
                          <a:spcPts val="300"/>
                        </a:spcBef>
                        <a:spcAft>
                          <a:spcPts val="300"/>
                        </a:spcAft>
                      </a:pPr>
                      <a:r>
                        <a:rPr lang="de-DE" sz="1400" dirty="0">
                          <a:effectLst/>
                        </a:rPr>
                        <a:t>Gestaltung des Alltagslebens und sozialer Kontakte.</a:t>
                      </a:r>
                      <a:endParaRPr lang="de-DE" sz="1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59567" marR="595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de-DE"/>
                    </a:p>
                  </a:txBody>
                  <a:tcPr/>
                </a:tc>
                <a:tc vMerge="1">
                  <a:txBody>
                    <a:bodyPr/>
                    <a:lstStyle/>
                    <a:p>
                      <a:endParaRPr lang="de-DE"/>
                    </a:p>
                  </a:txBody>
                  <a:tcPr/>
                </a:tc>
                <a:tc vMerge="1">
                  <a:txBody>
                    <a:bodyPr/>
                    <a:lstStyle/>
                    <a:p>
                      <a:endParaRPr lang="de-DE"/>
                    </a:p>
                  </a:txBody>
                  <a:tcPr/>
                </a:tc>
                <a:tc vMerge="1">
                  <a:txBody>
                    <a:bodyPr/>
                    <a:lstStyle/>
                    <a:p>
                      <a:endParaRPr lang="de-DE"/>
                    </a:p>
                  </a:txBody>
                  <a:tcPr/>
                </a:tc>
                <a:extLst>
                  <a:ext uri="{0D108BD9-81ED-4DB2-BD59-A6C34878D82A}">
                    <a16:rowId xmlns:a16="http://schemas.microsoft.com/office/drawing/2014/main" xmlns="" val="1938224398"/>
                  </a:ext>
                </a:extLst>
              </a:tr>
              <a:tr h="651312">
                <a:tc>
                  <a:txBody>
                    <a:bodyPr/>
                    <a:lstStyle/>
                    <a:p>
                      <a:pPr>
                        <a:lnSpc>
                          <a:spcPct val="100000"/>
                        </a:lnSpc>
                        <a:spcBef>
                          <a:spcPts val="300"/>
                        </a:spcBef>
                        <a:spcAft>
                          <a:spcPts val="300"/>
                        </a:spcAft>
                      </a:pPr>
                      <a:r>
                        <a:rPr lang="de-DE" sz="1400" dirty="0">
                          <a:effectLst/>
                        </a:rPr>
                        <a:t>Haushaltsführung (§ 18 Abs. 5a SGB XI)</a:t>
                      </a:r>
                      <a:endParaRPr lang="de-DE" sz="1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59567" marR="595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de-DE"/>
                    </a:p>
                  </a:txBody>
                  <a:tcPr/>
                </a:tc>
                <a:tc>
                  <a:txBody>
                    <a:bodyPr/>
                    <a:lstStyle/>
                    <a:p>
                      <a:pPr>
                        <a:lnSpc>
                          <a:spcPct val="100000"/>
                        </a:lnSpc>
                        <a:spcBef>
                          <a:spcPts val="300"/>
                        </a:spcBef>
                        <a:spcAft>
                          <a:spcPts val="300"/>
                        </a:spcAft>
                      </a:pPr>
                      <a:r>
                        <a:rPr lang="de-DE" sz="1400">
                          <a:effectLst/>
                        </a:rPr>
                        <a:t>Haushalt</a:t>
                      </a:r>
                      <a:endParaRPr lang="de-DE" sz="1400">
                        <a:effectLst/>
                        <a:latin typeface="Arial" panose="020B0604020202020204" pitchFamily="34" charset="0"/>
                        <a:ea typeface="Times New Roman" panose="02020603050405020304" pitchFamily="18" charset="0"/>
                        <a:cs typeface="Times New Roman" panose="02020603050405020304" pitchFamily="18" charset="0"/>
                      </a:endParaRPr>
                    </a:p>
                  </a:txBody>
                  <a:tcPr marL="59567" marR="5956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00000"/>
                        </a:lnSpc>
                        <a:spcBef>
                          <a:spcPts val="300"/>
                        </a:spcBef>
                        <a:spcAft>
                          <a:spcPts val="300"/>
                        </a:spcAft>
                      </a:pPr>
                      <a:r>
                        <a:rPr lang="de-DE" sz="1400">
                          <a:effectLst/>
                        </a:rPr>
                        <a:t>Hilfen bei der Haushaltsführung</a:t>
                      </a:r>
                      <a:endParaRPr lang="de-DE" sz="1400">
                        <a:effectLst/>
                        <a:latin typeface="Arial" panose="020B0604020202020204" pitchFamily="34" charset="0"/>
                        <a:ea typeface="Times New Roman" panose="02020603050405020304" pitchFamily="18" charset="0"/>
                        <a:cs typeface="Times New Roman" panose="02020603050405020304" pitchFamily="18" charset="0"/>
                      </a:endParaRPr>
                    </a:p>
                  </a:txBody>
                  <a:tcPr marL="59567" marR="5956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00000"/>
                        </a:lnSpc>
                        <a:spcBef>
                          <a:spcPts val="300"/>
                        </a:spcBef>
                        <a:spcAft>
                          <a:spcPts val="300"/>
                        </a:spcAft>
                      </a:pPr>
                      <a:r>
                        <a:rPr lang="de-DE" sz="1400">
                          <a:effectLst/>
                        </a:rPr>
                        <a:t>Beseitigung oder Minderung der Beeinträchtigungen der Selbstständigkeit oder der Fähigkeiten</a:t>
                      </a:r>
                      <a:endParaRPr lang="de-DE" sz="1400">
                        <a:effectLst/>
                        <a:latin typeface="Arial" panose="020B0604020202020204" pitchFamily="34" charset="0"/>
                        <a:ea typeface="Times New Roman" panose="02020603050405020304" pitchFamily="18" charset="0"/>
                        <a:cs typeface="Times New Roman" panose="02020603050405020304" pitchFamily="18" charset="0"/>
                      </a:endParaRPr>
                    </a:p>
                  </a:txBody>
                  <a:tcPr marL="59567" marR="5956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995676088"/>
                  </a:ext>
                </a:extLst>
              </a:tr>
              <a:tr h="1446459">
                <a:tc>
                  <a:txBody>
                    <a:bodyPr/>
                    <a:lstStyle/>
                    <a:p>
                      <a:pPr>
                        <a:lnSpc>
                          <a:spcPct val="100000"/>
                        </a:lnSpc>
                        <a:spcBef>
                          <a:spcPts val="300"/>
                        </a:spcBef>
                        <a:spcAft>
                          <a:spcPts val="300"/>
                        </a:spcAft>
                      </a:pPr>
                      <a:r>
                        <a:rPr lang="de-DE" sz="1400" dirty="0">
                          <a:effectLst/>
                        </a:rPr>
                        <a:t>Alle Bereiche </a:t>
                      </a:r>
                    </a:p>
                    <a:p>
                      <a:pPr>
                        <a:lnSpc>
                          <a:spcPct val="100000"/>
                        </a:lnSpc>
                        <a:spcBef>
                          <a:spcPts val="300"/>
                        </a:spcBef>
                        <a:spcAft>
                          <a:spcPts val="300"/>
                        </a:spcAft>
                      </a:pPr>
                      <a:r>
                        <a:rPr lang="de-DE" sz="1400" dirty="0">
                          <a:effectLst/>
                        </a:rPr>
                        <a:t> </a:t>
                      </a:r>
                      <a:endParaRPr lang="de-DE" sz="1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59567" marR="5956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00000"/>
                        </a:lnSpc>
                        <a:spcBef>
                          <a:spcPts val="300"/>
                        </a:spcBef>
                        <a:spcAft>
                          <a:spcPts val="300"/>
                        </a:spcAft>
                      </a:pPr>
                      <a:r>
                        <a:rPr lang="de-DE" sz="1400" dirty="0">
                          <a:effectLst/>
                        </a:rPr>
                        <a:t>Stationäre Pflege</a:t>
                      </a:r>
                      <a:endParaRPr lang="de-DE" sz="1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59567" marR="5956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00000"/>
                        </a:lnSpc>
                        <a:spcBef>
                          <a:spcPts val="300"/>
                        </a:spcBef>
                        <a:spcAft>
                          <a:spcPts val="300"/>
                        </a:spcAft>
                      </a:pPr>
                      <a:r>
                        <a:rPr lang="de-DE" sz="1400" dirty="0">
                          <a:effectLst/>
                        </a:rPr>
                        <a:t>vollstationäre Pflegeeinrichtung</a:t>
                      </a:r>
                    </a:p>
                  </a:txBody>
                  <a:tcPr marL="59567" marR="5956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00000"/>
                        </a:lnSpc>
                        <a:spcBef>
                          <a:spcPts val="300"/>
                        </a:spcBef>
                        <a:spcAft>
                          <a:spcPts val="300"/>
                        </a:spcAft>
                      </a:pPr>
                      <a:r>
                        <a:rPr lang="de-DE" sz="1400" dirty="0">
                          <a:effectLst/>
                        </a:rPr>
                        <a:t>Pflegebedingte Aufwendungen einschließlich Aufwendungen für Betreuung und Behandlungspflege</a:t>
                      </a:r>
                      <a:endParaRPr lang="de-DE" sz="1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59567" marR="5956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00000"/>
                        </a:lnSpc>
                        <a:spcBef>
                          <a:spcPts val="300"/>
                        </a:spcBef>
                        <a:spcAft>
                          <a:spcPts val="300"/>
                        </a:spcAft>
                      </a:pPr>
                      <a:r>
                        <a:rPr lang="de-DE" sz="1400" dirty="0">
                          <a:effectLst/>
                        </a:rPr>
                        <a:t> </a:t>
                      </a:r>
                      <a:endParaRPr lang="de-DE" sz="1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59567" marR="5956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661135559"/>
                  </a:ext>
                </a:extLst>
              </a:tr>
            </a:tbl>
          </a:graphicData>
        </a:graphic>
      </p:graphicFrame>
      <p:sp>
        <p:nvSpPr>
          <p:cNvPr id="2" name="Rechteck 1">
            <a:extLst>
              <a:ext uri="{FF2B5EF4-FFF2-40B4-BE49-F238E27FC236}">
                <a16:creationId xmlns:a16="http://schemas.microsoft.com/office/drawing/2014/main" xmlns="" id="{0AEFCD88-692C-4F06-97E0-EBC2B8DEDFB9}"/>
              </a:ext>
            </a:extLst>
          </p:cNvPr>
          <p:cNvSpPr/>
          <p:nvPr/>
        </p:nvSpPr>
        <p:spPr>
          <a:xfrm>
            <a:off x="634999" y="5907595"/>
            <a:ext cx="8432801" cy="286682"/>
          </a:xfrm>
          <a:prstGeom prst="rect">
            <a:avLst/>
          </a:prstGeom>
        </p:spPr>
        <p:txBody>
          <a:bodyPr wrap="square">
            <a:spAutoFit/>
          </a:bodyPr>
          <a:lstStyle/>
          <a:p>
            <a:pPr>
              <a:lnSpc>
                <a:spcPct val="115000"/>
              </a:lnSpc>
              <a:spcBef>
                <a:spcPts val="600"/>
              </a:spcBef>
              <a:spcAft>
                <a:spcPts val="300"/>
              </a:spcAft>
            </a:pPr>
            <a:r>
              <a:rPr lang="de-DE" sz="1200" b="1" dirty="0">
                <a:latin typeface="Arial" panose="020B0604020202020204" pitchFamily="34" charset="0"/>
                <a:ea typeface="Times New Roman" panose="02020603050405020304" pitchFamily="18" charset="0"/>
                <a:cs typeface="Times New Roman" panose="02020603050405020304" pitchFamily="18" charset="0"/>
              </a:rPr>
              <a:t>Leistungen bei Pflegebedürftigkeit (GKV-Spitzenverband 2019)</a:t>
            </a:r>
          </a:p>
        </p:txBody>
      </p:sp>
    </p:spTree>
    <p:extLst>
      <p:ext uri="{BB962C8B-B14F-4D97-AF65-F5344CB8AC3E}">
        <p14:creationId xmlns:p14="http://schemas.microsoft.com/office/powerpoint/2010/main" val="338229518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el 1">
            <a:extLst>
              <a:ext uri="{FF2B5EF4-FFF2-40B4-BE49-F238E27FC236}">
                <a16:creationId xmlns:a16="http://schemas.microsoft.com/office/drawing/2014/main" xmlns="" id="{9A072AF6-7AAC-4B0E-9558-D342C427FF47}"/>
              </a:ext>
            </a:extLst>
          </p:cNvPr>
          <p:cNvSpPr>
            <a:spLocks noGrp="1"/>
          </p:cNvSpPr>
          <p:nvPr>
            <p:ph type="title"/>
          </p:nvPr>
        </p:nvSpPr>
        <p:spPr>
          <a:xfrm>
            <a:off x="711200" y="398463"/>
            <a:ext cx="8280400" cy="755650"/>
          </a:xfrm>
        </p:spPr>
        <p:txBody>
          <a:bodyPr anchor="t">
            <a:normAutofit/>
          </a:bodyPr>
          <a:lstStyle/>
          <a:p>
            <a:pPr defTabSz="914400"/>
            <a:r>
              <a:rPr lang="de-DE"/>
              <a:t>(5) Gesetzlicher Rahmen und Zwecke</a:t>
            </a:r>
          </a:p>
        </p:txBody>
      </p:sp>
      <p:sp>
        <p:nvSpPr>
          <p:cNvPr id="6" name="Fußzeilenplatzhalter 5">
            <a:extLst>
              <a:ext uri="{FF2B5EF4-FFF2-40B4-BE49-F238E27FC236}">
                <a16:creationId xmlns:a16="http://schemas.microsoft.com/office/drawing/2014/main" xmlns="" id="{6D1660C1-632B-45E5-A383-FDEB1B767BB2}"/>
              </a:ext>
            </a:extLst>
          </p:cNvPr>
          <p:cNvSpPr>
            <a:spLocks noGrp="1"/>
          </p:cNvSpPr>
          <p:nvPr>
            <p:ph type="ftr" sz="quarter" idx="11"/>
          </p:nvPr>
        </p:nvSpPr>
        <p:spPr>
          <a:xfrm>
            <a:off x="1395663" y="6259597"/>
            <a:ext cx="8670760" cy="365125"/>
          </a:xfrm>
        </p:spPr>
        <p:txBody>
          <a:bodyPr anchor="ctr">
            <a:normAutofit/>
          </a:bodyPr>
          <a:lstStyle/>
          <a:p>
            <a:pPr>
              <a:spcAft>
                <a:spcPts val="600"/>
              </a:spcAft>
            </a:pPr>
            <a:r>
              <a:rPr lang="de-DE"/>
              <a:t>Eingliederungshilfe und Pflege</a:t>
            </a:r>
          </a:p>
        </p:txBody>
      </p:sp>
      <p:sp>
        <p:nvSpPr>
          <p:cNvPr id="17" name="Text Placeholder 4">
            <a:extLst>
              <a:ext uri="{FF2B5EF4-FFF2-40B4-BE49-F238E27FC236}">
                <a16:creationId xmlns:a16="http://schemas.microsoft.com/office/drawing/2014/main" xmlns="" id="{760D829E-A3F7-4179-BDA0-339ECA9A9351}"/>
              </a:ext>
            </a:extLst>
          </p:cNvPr>
          <p:cNvSpPr>
            <a:spLocks noGrp="1"/>
          </p:cNvSpPr>
          <p:nvPr>
            <p:ph type="body" sz="quarter" idx="13"/>
          </p:nvPr>
        </p:nvSpPr>
        <p:spPr>
          <a:xfrm>
            <a:off x="711200" y="709703"/>
            <a:ext cx="8280000" cy="444669"/>
          </a:xfrm>
        </p:spPr>
        <p:txBody>
          <a:bodyPr/>
          <a:lstStyle/>
          <a:p>
            <a:endParaRPr lang="en-US"/>
          </a:p>
        </p:txBody>
      </p:sp>
      <p:sp>
        <p:nvSpPr>
          <p:cNvPr id="3" name="Datumsplatzhalter 2">
            <a:extLst>
              <a:ext uri="{FF2B5EF4-FFF2-40B4-BE49-F238E27FC236}">
                <a16:creationId xmlns:a16="http://schemas.microsoft.com/office/drawing/2014/main" xmlns="" id="{3614F1AD-4437-4A93-B588-C4E1AD1E53C1}"/>
              </a:ext>
            </a:extLst>
          </p:cNvPr>
          <p:cNvSpPr>
            <a:spLocks noGrp="1"/>
          </p:cNvSpPr>
          <p:nvPr>
            <p:ph type="dt" sz="half" idx="10"/>
          </p:nvPr>
        </p:nvSpPr>
        <p:spPr>
          <a:xfrm>
            <a:off x="10202779" y="6259597"/>
            <a:ext cx="1287380" cy="365125"/>
          </a:xfrm>
        </p:spPr>
        <p:txBody>
          <a:bodyPr anchor="ctr">
            <a:normAutofit/>
          </a:bodyPr>
          <a:lstStyle/>
          <a:p>
            <a:pPr>
              <a:spcAft>
                <a:spcPts val="600"/>
              </a:spcAft>
            </a:pPr>
            <a:r>
              <a:rPr lang="de-DE"/>
              <a:t>November  2020</a:t>
            </a:r>
          </a:p>
        </p:txBody>
      </p:sp>
      <p:graphicFrame>
        <p:nvGraphicFramePr>
          <p:cNvPr id="9" name="Tabelle 8">
            <a:extLst>
              <a:ext uri="{FF2B5EF4-FFF2-40B4-BE49-F238E27FC236}">
                <a16:creationId xmlns:a16="http://schemas.microsoft.com/office/drawing/2014/main" xmlns="" id="{E53DF347-1101-40EB-8462-1712A189A8F1}"/>
              </a:ext>
            </a:extLst>
          </p:cNvPr>
          <p:cNvGraphicFramePr>
            <a:graphicFrameLocks noGrp="1"/>
          </p:cNvGraphicFramePr>
          <p:nvPr>
            <p:extLst>
              <p:ext uri="{D42A27DB-BD31-4B8C-83A1-F6EECF244321}">
                <p14:modId xmlns:p14="http://schemas.microsoft.com/office/powerpoint/2010/main" val="555729868"/>
              </p:ext>
            </p:extLst>
          </p:nvPr>
        </p:nvGraphicFramePr>
        <p:xfrm>
          <a:off x="674518" y="1268760"/>
          <a:ext cx="10742865" cy="5093831"/>
        </p:xfrm>
        <a:graphic>
          <a:graphicData uri="http://schemas.openxmlformats.org/drawingml/2006/table">
            <a:tbl>
              <a:tblPr firstRow="1" bandRow="1">
                <a:tableStyleId>{5C22544A-7EE6-4342-B048-85BDC9FD1C3A}</a:tableStyleId>
              </a:tblPr>
              <a:tblGrid>
                <a:gridCol w="380922">
                  <a:extLst>
                    <a:ext uri="{9D8B030D-6E8A-4147-A177-3AD203B41FA5}">
                      <a16:colId xmlns:a16="http://schemas.microsoft.com/office/drawing/2014/main" xmlns="" val="2481318593"/>
                    </a:ext>
                  </a:extLst>
                </a:gridCol>
                <a:gridCol w="360040">
                  <a:extLst>
                    <a:ext uri="{9D8B030D-6E8A-4147-A177-3AD203B41FA5}">
                      <a16:colId xmlns:a16="http://schemas.microsoft.com/office/drawing/2014/main" xmlns="" val="4122633969"/>
                    </a:ext>
                  </a:extLst>
                </a:gridCol>
                <a:gridCol w="1440160">
                  <a:extLst>
                    <a:ext uri="{9D8B030D-6E8A-4147-A177-3AD203B41FA5}">
                      <a16:colId xmlns:a16="http://schemas.microsoft.com/office/drawing/2014/main" xmlns="" val="3603173038"/>
                    </a:ext>
                  </a:extLst>
                </a:gridCol>
                <a:gridCol w="4036482">
                  <a:extLst>
                    <a:ext uri="{9D8B030D-6E8A-4147-A177-3AD203B41FA5}">
                      <a16:colId xmlns:a16="http://schemas.microsoft.com/office/drawing/2014/main" xmlns="" val="4252845890"/>
                    </a:ext>
                  </a:extLst>
                </a:gridCol>
                <a:gridCol w="4525261">
                  <a:extLst>
                    <a:ext uri="{9D8B030D-6E8A-4147-A177-3AD203B41FA5}">
                      <a16:colId xmlns:a16="http://schemas.microsoft.com/office/drawing/2014/main" xmlns="" val="1656668988"/>
                    </a:ext>
                  </a:extLst>
                </a:gridCol>
              </a:tblGrid>
              <a:tr h="343771">
                <a:tc gridSpan="3">
                  <a:txBody>
                    <a:bodyPr/>
                    <a:lstStyle/>
                    <a:p>
                      <a:pPr>
                        <a:lnSpc>
                          <a:spcPct val="115000"/>
                        </a:lnSpc>
                        <a:spcBef>
                          <a:spcPts val="300"/>
                        </a:spcBef>
                        <a:spcAft>
                          <a:spcPts val="300"/>
                        </a:spcAft>
                      </a:pPr>
                      <a:r>
                        <a:rPr lang="de-DE" sz="1400">
                          <a:effectLst/>
                        </a:rPr>
                        <a:t>Leistung der Eingliederungshilfe</a:t>
                      </a:r>
                      <a:endParaRPr lang="de-DE" sz="1800">
                        <a:effectLst/>
                        <a:latin typeface="Arial" panose="020B0604020202020204" pitchFamily="34" charset="0"/>
                        <a:ea typeface="Times New Roman" panose="02020603050405020304" pitchFamily="18" charset="0"/>
                        <a:cs typeface="Times New Roman" panose="02020603050405020304" pitchFamily="18" charset="0"/>
                      </a:endParaRPr>
                    </a:p>
                  </a:txBody>
                  <a:tcPr marL="35246" marR="35246" marT="0" marB="0">
                    <a:lnB w="12700" cap="flat" cmpd="sng" algn="ctr">
                      <a:solidFill>
                        <a:schemeClr val="tx1"/>
                      </a:solidFill>
                      <a:prstDash val="solid"/>
                      <a:round/>
                      <a:headEnd type="none" w="med" len="med"/>
                      <a:tailEnd type="none" w="med" len="med"/>
                    </a:lnB>
                  </a:tcPr>
                </a:tc>
                <a:tc hMerge="1">
                  <a:txBody>
                    <a:bodyPr/>
                    <a:lstStyle/>
                    <a:p>
                      <a:endParaRPr lang="de-DE"/>
                    </a:p>
                  </a:txBody>
                  <a:tcPr/>
                </a:tc>
                <a:tc hMerge="1">
                  <a:txBody>
                    <a:bodyPr/>
                    <a:lstStyle/>
                    <a:p>
                      <a:endParaRPr lang="de-DE"/>
                    </a:p>
                  </a:txBody>
                  <a:tcPr/>
                </a:tc>
                <a:tc>
                  <a:txBody>
                    <a:bodyPr/>
                    <a:lstStyle/>
                    <a:p>
                      <a:pPr>
                        <a:lnSpc>
                          <a:spcPct val="115000"/>
                        </a:lnSpc>
                        <a:spcBef>
                          <a:spcPts val="300"/>
                        </a:spcBef>
                        <a:spcAft>
                          <a:spcPts val="300"/>
                        </a:spcAft>
                      </a:pPr>
                      <a:r>
                        <a:rPr lang="de-DE" sz="1400">
                          <a:effectLst/>
                        </a:rPr>
                        <a:t>Bezug</a:t>
                      </a:r>
                      <a:endParaRPr lang="de-DE" sz="1800">
                        <a:effectLst/>
                        <a:latin typeface="Arial" panose="020B0604020202020204" pitchFamily="34" charset="0"/>
                        <a:ea typeface="Times New Roman" panose="02020603050405020304" pitchFamily="18" charset="0"/>
                        <a:cs typeface="Times New Roman" panose="02020603050405020304" pitchFamily="18" charset="0"/>
                      </a:endParaRPr>
                    </a:p>
                  </a:txBody>
                  <a:tcPr marL="35246" marR="35246" marT="0" marB="0">
                    <a:lnB w="12700" cap="flat" cmpd="sng" algn="ctr">
                      <a:solidFill>
                        <a:schemeClr val="tx1"/>
                      </a:solidFill>
                      <a:prstDash val="solid"/>
                      <a:round/>
                      <a:headEnd type="none" w="med" len="med"/>
                      <a:tailEnd type="none" w="med" len="med"/>
                    </a:lnB>
                  </a:tcPr>
                </a:tc>
                <a:tc>
                  <a:txBody>
                    <a:bodyPr/>
                    <a:lstStyle/>
                    <a:p>
                      <a:pPr>
                        <a:lnSpc>
                          <a:spcPct val="115000"/>
                        </a:lnSpc>
                        <a:spcBef>
                          <a:spcPts val="300"/>
                        </a:spcBef>
                        <a:spcAft>
                          <a:spcPts val="300"/>
                        </a:spcAft>
                      </a:pPr>
                      <a:r>
                        <a:rPr lang="de-DE" sz="1400">
                          <a:effectLst/>
                        </a:rPr>
                        <a:t>Zweck der Maßnahmen</a:t>
                      </a:r>
                      <a:endParaRPr lang="de-DE" sz="1800">
                        <a:effectLst/>
                        <a:latin typeface="Arial" panose="020B0604020202020204" pitchFamily="34" charset="0"/>
                        <a:ea typeface="Times New Roman" panose="02020603050405020304" pitchFamily="18" charset="0"/>
                        <a:cs typeface="Times New Roman" panose="02020603050405020304" pitchFamily="18" charset="0"/>
                      </a:endParaRPr>
                    </a:p>
                  </a:txBody>
                  <a:tcPr marL="35246" marR="35246" marT="0" marB="0">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61939992"/>
                  </a:ext>
                </a:extLst>
              </a:tr>
              <a:tr h="970572">
                <a:tc gridSpan="3">
                  <a:txBody>
                    <a:bodyPr/>
                    <a:lstStyle/>
                    <a:p>
                      <a:pPr>
                        <a:lnSpc>
                          <a:spcPct val="115000"/>
                        </a:lnSpc>
                        <a:spcBef>
                          <a:spcPts val="300"/>
                        </a:spcBef>
                        <a:spcAft>
                          <a:spcPts val="300"/>
                        </a:spcAft>
                      </a:pPr>
                      <a:r>
                        <a:rPr lang="de-DE" sz="1300" dirty="0">
                          <a:effectLst/>
                        </a:rPr>
                        <a:t>Leistungen zur Beschäftigung (§ 111 SGB IX)</a:t>
                      </a:r>
                      <a:endParaRPr lang="de-DE" sz="13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5246" marR="3524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de-DE"/>
                    </a:p>
                  </a:txBody>
                  <a:tcPr/>
                </a:tc>
                <a:tc hMerge="1">
                  <a:txBody>
                    <a:bodyPr/>
                    <a:lstStyle/>
                    <a:p>
                      <a:endParaRPr lang="de-DE"/>
                    </a:p>
                  </a:txBody>
                  <a:tcPr>
                    <a:lnL w="12700" cap="flat" cmpd="sng" algn="ctr">
                      <a:solidFill>
                        <a:schemeClr val="tx1"/>
                      </a:solidFill>
                      <a:prstDash val="solid"/>
                      <a:round/>
                      <a:headEnd type="none" w="med" len="med"/>
                      <a:tailEnd type="none" w="med" len="med"/>
                    </a:lnL>
                  </a:tcPr>
                </a:tc>
                <a:tc>
                  <a:txBody>
                    <a:bodyPr/>
                    <a:lstStyle/>
                    <a:p>
                      <a:pPr>
                        <a:lnSpc>
                          <a:spcPct val="115000"/>
                        </a:lnSpc>
                        <a:spcBef>
                          <a:spcPts val="300"/>
                        </a:spcBef>
                        <a:spcAft>
                          <a:spcPts val="300"/>
                        </a:spcAft>
                      </a:pPr>
                      <a:r>
                        <a:rPr lang="de-DE" sz="1300" dirty="0">
                          <a:effectLst/>
                        </a:rPr>
                        <a:t>Arbeitsbereich einer </a:t>
                      </a:r>
                      <a:r>
                        <a:rPr lang="de-DE" sz="1300" dirty="0" err="1">
                          <a:effectLst/>
                        </a:rPr>
                        <a:t>WfbM</a:t>
                      </a:r>
                      <a:r>
                        <a:rPr lang="de-DE" sz="1300" dirty="0">
                          <a:effectLst/>
                        </a:rPr>
                        <a:t>, anderer Leistungsanbieter; allgemeiner Arbeitsmarkt</a:t>
                      </a:r>
                      <a:endParaRPr lang="de-DE" sz="13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5246" marR="3524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spcBef>
                          <a:spcPts val="300"/>
                        </a:spcBef>
                        <a:spcAft>
                          <a:spcPts val="300"/>
                        </a:spcAft>
                      </a:pPr>
                      <a:r>
                        <a:rPr lang="de-DE" sz="1300">
                          <a:effectLst/>
                        </a:rPr>
                        <a:t>… „um die Leistungs- oder Erwerbsfähigkeit der Menschen mit Behinderungen zu erhalten, zu entwickeln, zu verbessern oder wiederherzustellen, die Persönlichkeit dieser Menschen weiterzuentwickeln und ihre Beschäftigung zu ermöglichen oder zu sichern“ (§ 56 SGB IX).</a:t>
                      </a:r>
                      <a:endParaRPr lang="de-DE" sz="1300">
                        <a:effectLst/>
                        <a:latin typeface="Arial" panose="020B0604020202020204" pitchFamily="34" charset="0"/>
                        <a:ea typeface="Times New Roman" panose="02020603050405020304" pitchFamily="18" charset="0"/>
                        <a:cs typeface="Times New Roman" panose="02020603050405020304" pitchFamily="18" charset="0"/>
                      </a:endParaRPr>
                    </a:p>
                  </a:txBody>
                  <a:tcPr marL="35246" marR="3524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3063572086"/>
                  </a:ext>
                </a:extLst>
              </a:tr>
              <a:tr h="402272">
                <a:tc gridSpan="3">
                  <a:txBody>
                    <a:bodyPr/>
                    <a:lstStyle/>
                    <a:p>
                      <a:pPr>
                        <a:lnSpc>
                          <a:spcPct val="115000"/>
                        </a:lnSpc>
                        <a:spcBef>
                          <a:spcPts val="300"/>
                        </a:spcBef>
                        <a:spcAft>
                          <a:spcPts val="300"/>
                        </a:spcAft>
                      </a:pPr>
                      <a:r>
                        <a:rPr lang="de-DE" sz="1300">
                          <a:effectLst/>
                        </a:rPr>
                        <a:t>Leistungen zur Teilhabe an Bildung (§112 SGB IX)</a:t>
                      </a:r>
                      <a:endParaRPr lang="de-DE" sz="1300">
                        <a:effectLst/>
                        <a:latin typeface="Arial" panose="020B0604020202020204" pitchFamily="34" charset="0"/>
                        <a:ea typeface="Times New Roman" panose="02020603050405020304" pitchFamily="18" charset="0"/>
                        <a:cs typeface="Times New Roman" panose="02020603050405020304" pitchFamily="18" charset="0"/>
                      </a:endParaRPr>
                    </a:p>
                  </a:txBody>
                  <a:tcPr marL="35246" marR="3524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de-DE"/>
                    </a:p>
                  </a:txBody>
                  <a:tcPr/>
                </a:tc>
                <a:tc hMerge="1">
                  <a:txBody>
                    <a:bodyPr/>
                    <a:lstStyle/>
                    <a:p>
                      <a:endParaRPr lang="de-DE"/>
                    </a:p>
                  </a:txBody>
                  <a:tcPr>
                    <a:lnL w="12700" cap="flat" cmpd="sng" algn="ctr">
                      <a:solidFill>
                        <a:schemeClr val="tx1"/>
                      </a:solidFill>
                      <a:prstDash val="solid"/>
                      <a:round/>
                      <a:headEnd type="none" w="med" len="med"/>
                      <a:tailEnd type="none" w="med" len="med"/>
                    </a:lnL>
                  </a:tcPr>
                </a:tc>
                <a:tc>
                  <a:txBody>
                    <a:bodyPr/>
                    <a:lstStyle/>
                    <a:p>
                      <a:pPr>
                        <a:lnSpc>
                          <a:spcPct val="115000"/>
                        </a:lnSpc>
                        <a:spcBef>
                          <a:spcPts val="300"/>
                        </a:spcBef>
                        <a:spcAft>
                          <a:spcPts val="300"/>
                        </a:spcAft>
                      </a:pPr>
                      <a:r>
                        <a:rPr lang="de-DE" sz="1300">
                          <a:effectLst/>
                        </a:rPr>
                        <a:t>Kindertagesstätten, Schulen, Hochschulen, Ausbildungsstellen</a:t>
                      </a:r>
                      <a:endParaRPr lang="de-DE" sz="1300">
                        <a:effectLst/>
                        <a:latin typeface="Arial" panose="020B0604020202020204" pitchFamily="34" charset="0"/>
                        <a:ea typeface="Times New Roman" panose="02020603050405020304" pitchFamily="18" charset="0"/>
                        <a:cs typeface="Times New Roman" panose="02020603050405020304" pitchFamily="18" charset="0"/>
                      </a:endParaRPr>
                    </a:p>
                  </a:txBody>
                  <a:tcPr marL="35246" marR="3524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spcBef>
                          <a:spcPts val="300"/>
                        </a:spcBef>
                        <a:spcAft>
                          <a:spcPts val="300"/>
                        </a:spcAft>
                      </a:pPr>
                      <a:r>
                        <a:rPr lang="de-DE" sz="1300" dirty="0">
                          <a:effectLst/>
                        </a:rPr>
                        <a:t>Gleichberechtigte Wahrnehmung von Bildungsangeboten (§ 75 SGB IX)</a:t>
                      </a:r>
                      <a:endParaRPr lang="de-DE" sz="13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5246" marR="3524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3717801970"/>
                  </a:ext>
                </a:extLst>
              </a:tr>
              <a:tr h="402272">
                <a:tc gridSpan="3">
                  <a:txBody>
                    <a:bodyPr/>
                    <a:lstStyle/>
                    <a:p>
                      <a:pPr>
                        <a:lnSpc>
                          <a:spcPct val="115000"/>
                        </a:lnSpc>
                        <a:spcBef>
                          <a:spcPts val="300"/>
                        </a:spcBef>
                        <a:spcAft>
                          <a:spcPts val="300"/>
                        </a:spcAft>
                      </a:pPr>
                      <a:r>
                        <a:rPr lang="de-DE" sz="1300">
                          <a:effectLst/>
                        </a:rPr>
                        <a:t>Leistungen zur Sozialen Teilhabe (§ 113 SGB IX)</a:t>
                      </a:r>
                      <a:endParaRPr lang="de-DE" sz="1300">
                        <a:effectLst/>
                        <a:latin typeface="Arial" panose="020B0604020202020204" pitchFamily="34" charset="0"/>
                        <a:ea typeface="Times New Roman" panose="02020603050405020304" pitchFamily="18" charset="0"/>
                        <a:cs typeface="Times New Roman" panose="02020603050405020304" pitchFamily="18" charset="0"/>
                      </a:endParaRPr>
                    </a:p>
                  </a:txBody>
                  <a:tcPr marL="35246" marR="3524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de-DE"/>
                    </a:p>
                  </a:txBody>
                  <a:tcPr/>
                </a:tc>
                <a:tc hMerge="1">
                  <a:txBody>
                    <a:bodyPr/>
                    <a:lstStyle/>
                    <a:p>
                      <a:endParaRPr lang="de-DE"/>
                    </a:p>
                  </a:txBody>
                  <a:tcPr>
                    <a:lnL w="12700" cap="flat" cmpd="sng" algn="ctr">
                      <a:solidFill>
                        <a:schemeClr val="tx1"/>
                      </a:solidFill>
                      <a:prstDash val="solid"/>
                      <a:round/>
                      <a:headEnd type="none" w="med" len="med"/>
                      <a:tailEnd type="none" w="med" len="med"/>
                    </a:lnL>
                  </a:tcPr>
                </a:tc>
                <a:tc>
                  <a:txBody>
                    <a:bodyPr/>
                    <a:lstStyle/>
                    <a:p>
                      <a:pPr>
                        <a:lnSpc>
                          <a:spcPct val="115000"/>
                        </a:lnSpc>
                        <a:spcBef>
                          <a:spcPts val="300"/>
                        </a:spcBef>
                        <a:spcAft>
                          <a:spcPts val="300"/>
                        </a:spcAft>
                      </a:pPr>
                      <a:r>
                        <a:rPr lang="de-DE" sz="1300" dirty="0">
                          <a:effectLst/>
                        </a:rPr>
                        <a:t>Eigener Wohnraum </a:t>
                      </a:r>
                      <a:r>
                        <a:rPr lang="de-DE" sz="1300" b="1" dirty="0">
                          <a:effectLst/>
                        </a:rPr>
                        <a:t>und Sozialraum</a:t>
                      </a:r>
                      <a:endParaRPr lang="de-DE" sz="1300" b="1"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5246" marR="3524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spcBef>
                          <a:spcPts val="300"/>
                        </a:spcBef>
                        <a:spcAft>
                          <a:spcPts val="300"/>
                        </a:spcAft>
                      </a:pPr>
                      <a:r>
                        <a:rPr lang="de-DE" sz="1300" dirty="0">
                          <a:effectLst/>
                        </a:rPr>
                        <a:t>Gleichberechtigte Teilhabe am Leben in der Gemeinschaft ermöglichen oder erleichtern</a:t>
                      </a:r>
                      <a:endParaRPr lang="de-DE" sz="13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5246" marR="3524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2521348462"/>
                  </a:ext>
                </a:extLst>
              </a:tr>
              <a:tr h="212839">
                <a:tc>
                  <a:txBody>
                    <a:bodyPr/>
                    <a:lstStyle/>
                    <a:p>
                      <a:pPr>
                        <a:lnSpc>
                          <a:spcPct val="115000"/>
                        </a:lnSpc>
                        <a:spcBef>
                          <a:spcPts val="300"/>
                        </a:spcBef>
                        <a:spcAft>
                          <a:spcPts val="300"/>
                        </a:spcAft>
                      </a:pPr>
                      <a:r>
                        <a:rPr lang="de-DE" sz="1300" dirty="0">
                          <a:effectLst/>
                        </a:rPr>
                        <a:t> </a:t>
                      </a:r>
                      <a:endParaRPr lang="de-DE" sz="13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5246" marR="3524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a:txBody>
                    <a:bodyPr/>
                    <a:lstStyle/>
                    <a:p>
                      <a:pPr>
                        <a:lnSpc>
                          <a:spcPct val="115000"/>
                        </a:lnSpc>
                        <a:spcBef>
                          <a:spcPts val="300"/>
                        </a:spcBef>
                        <a:spcAft>
                          <a:spcPts val="300"/>
                        </a:spcAft>
                      </a:pPr>
                      <a:r>
                        <a:rPr lang="de-DE" sz="1300" dirty="0">
                          <a:effectLst/>
                        </a:rPr>
                        <a:t>Assistenzleistungen</a:t>
                      </a:r>
                      <a:endParaRPr lang="de-DE" sz="13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5246" marR="3524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de-DE"/>
                    </a:p>
                  </a:txBody>
                  <a:tcPr>
                    <a:lnL w="12700" cap="flat" cmpd="sng" algn="ctr">
                      <a:solidFill>
                        <a:schemeClr val="tx1"/>
                      </a:solidFill>
                      <a:prstDash val="solid"/>
                      <a:round/>
                      <a:headEnd type="none" w="med" len="med"/>
                      <a:tailEnd type="none" w="med" len="med"/>
                    </a:lnL>
                  </a:tcPr>
                </a:tc>
                <a:tc hMerge="1">
                  <a:txBody>
                    <a:bodyPr/>
                    <a:lstStyle/>
                    <a:p>
                      <a:endParaRPr lang="de-DE"/>
                    </a:p>
                  </a:txBody>
                  <a:tcPr/>
                </a:tc>
                <a:tc rowSpan="7">
                  <a:txBody>
                    <a:bodyPr/>
                    <a:lstStyle/>
                    <a:p>
                      <a:pPr>
                        <a:lnSpc>
                          <a:spcPct val="115000"/>
                        </a:lnSpc>
                        <a:spcBef>
                          <a:spcPts val="300"/>
                        </a:spcBef>
                        <a:spcAft>
                          <a:spcPts val="300"/>
                        </a:spcAft>
                      </a:pPr>
                      <a:r>
                        <a:rPr lang="de-DE" sz="1300" b="1" dirty="0">
                          <a:effectLst/>
                        </a:rPr>
                        <a:t>Selbstbestimmte</a:t>
                      </a:r>
                      <a:r>
                        <a:rPr lang="de-DE" sz="1300" dirty="0">
                          <a:effectLst/>
                        </a:rPr>
                        <a:t> und </a:t>
                      </a:r>
                      <a:r>
                        <a:rPr lang="de-DE" sz="1300" b="1" dirty="0">
                          <a:effectLst/>
                        </a:rPr>
                        <a:t>eigenständige</a:t>
                      </a:r>
                      <a:r>
                        <a:rPr lang="de-DE" sz="1300" dirty="0">
                          <a:effectLst/>
                        </a:rPr>
                        <a:t> Bewältigung der ...</a:t>
                      </a:r>
                      <a:endParaRPr lang="de-DE" sz="13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5246" marR="3524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362205548"/>
                  </a:ext>
                </a:extLst>
              </a:tr>
              <a:tr h="212839">
                <a:tc gridSpan="2">
                  <a:txBody>
                    <a:bodyPr/>
                    <a:lstStyle/>
                    <a:p>
                      <a:pPr>
                        <a:lnSpc>
                          <a:spcPct val="115000"/>
                        </a:lnSpc>
                        <a:spcBef>
                          <a:spcPts val="300"/>
                        </a:spcBef>
                        <a:spcAft>
                          <a:spcPts val="300"/>
                        </a:spcAft>
                      </a:pPr>
                      <a:r>
                        <a:rPr lang="de-DE" sz="1300">
                          <a:effectLst/>
                        </a:rPr>
                        <a:t> </a:t>
                      </a:r>
                      <a:endParaRPr lang="de-DE" sz="1300">
                        <a:effectLst/>
                        <a:latin typeface="Arial" panose="020B0604020202020204" pitchFamily="34" charset="0"/>
                        <a:ea typeface="Times New Roman" panose="02020603050405020304" pitchFamily="18" charset="0"/>
                        <a:cs typeface="Times New Roman" panose="02020603050405020304" pitchFamily="18" charset="0"/>
                      </a:endParaRPr>
                    </a:p>
                  </a:txBody>
                  <a:tcPr marL="35246" marR="3524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de-DE"/>
                    </a:p>
                  </a:txBody>
                  <a:tcPr/>
                </a:tc>
                <a:tc gridSpan="2">
                  <a:txBody>
                    <a:bodyPr/>
                    <a:lstStyle/>
                    <a:p>
                      <a:pPr marL="158750" indent="-158750">
                        <a:lnSpc>
                          <a:spcPct val="115000"/>
                        </a:lnSpc>
                        <a:spcBef>
                          <a:spcPts val="300"/>
                        </a:spcBef>
                        <a:spcAft>
                          <a:spcPts val="300"/>
                        </a:spcAft>
                      </a:pPr>
                      <a:r>
                        <a:rPr lang="de-DE" sz="1300" dirty="0">
                          <a:effectLst/>
                        </a:rPr>
                        <a:t>… allgemeinen Erledigungen des Alltags wie die Haushaltsführung</a:t>
                      </a:r>
                      <a:endParaRPr lang="de-DE" sz="13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5246" marR="3524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de-DE"/>
                    </a:p>
                  </a:txBody>
                  <a:tcPr/>
                </a:tc>
                <a:tc vMerge="1">
                  <a:txBody>
                    <a:bodyPr/>
                    <a:lstStyle/>
                    <a:p>
                      <a:endParaRPr lang="de-DE"/>
                    </a:p>
                  </a:txBody>
                  <a:tcPr/>
                </a:tc>
                <a:extLst>
                  <a:ext uri="{0D108BD9-81ED-4DB2-BD59-A6C34878D82A}">
                    <a16:rowId xmlns:a16="http://schemas.microsoft.com/office/drawing/2014/main" xmlns="" val="2502879545"/>
                  </a:ext>
                </a:extLst>
              </a:tr>
              <a:tr h="212839">
                <a:tc gridSpan="2">
                  <a:txBody>
                    <a:bodyPr/>
                    <a:lstStyle/>
                    <a:p>
                      <a:pPr>
                        <a:lnSpc>
                          <a:spcPct val="115000"/>
                        </a:lnSpc>
                        <a:spcBef>
                          <a:spcPts val="300"/>
                        </a:spcBef>
                        <a:spcAft>
                          <a:spcPts val="300"/>
                        </a:spcAft>
                      </a:pPr>
                      <a:r>
                        <a:rPr lang="de-DE" sz="1300">
                          <a:effectLst/>
                        </a:rPr>
                        <a:t> </a:t>
                      </a:r>
                      <a:endParaRPr lang="de-DE" sz="1300">
                        <a:effectLst/>
                        <a:latin typeface="Arial" panose="020B0604020202020204" pitchFamily="34" charset="0"/>
                        <a:ea typeface="Times New Roman" panose="02020603050405020304" pitchFamily="18" charset="0"/>
                        <a:cs typeface="Times New Roman" panose="02020603050405020304" pitchFamily="18" charset="0"/>
                      </a:endParaRPr>
                    </a:p>
                  </a:txBody>
                  <a:tcPr marL="35246" marR="3524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de-DE"/>
                    </a:p>
                  </a:txBody>
                  <a:tcPr/>
                </a:tc>
                <a:tc gridSpan="2">
                  <a:txBody>
                    <a:bodyPr/>
                    <a:lstStyle/>
                    <a:p>
                      <a:pPr marL="158750" indent="-158750">
                        <a:lnSpc>
                          <a:spcPct val="115000"/>
                        </a:lnSpc>
                        <a:spcBef>
                          <a:spcPts val="300"/>
                        </a:spcBef>
                        <a:spcAft>
                          <a:spcPts val="300"/>
                        </a:spcAft>
                      </a:pPr>
                      <a:r>
                        <a:rPr lang="de-DE" sz="1300" dirty="0">
                          <a:effectLst/>
                        </a:rPr>
                        <a:t>… Gestaltung sozialer Beziehungen, </a:t>
                      </a:r>
                      <a:endParaRPr lang="de-DE" sz="13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5246" marR="3524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de-DE"/>
                    </a:p>
                  </a:txBody>
                  <a:tcPr/>
                </a:tc>
                <a:tc vMerge="1">
                  <a:txBody>
                    <a:bodyPr/>
                    <a:lstStyle/>
                    <a:p>
                      <a:endParaRPr lang="de-DE"/>
                    </a:p>
                  </a:txBody>
                  <a:tcPr/>
                </a:tc>
                <a:extLst>
                  <a:ext uri="{0D108BD9-81ED-4DB2-BD59-A6C34878D82A}">
                    <a16:rowId xmlns:a16="http://schemas.microsoft.com/office/drawing/2014/main" xmlns="" val="1205227443"/>
                  </a:ext>
                </a:extLst>
              </a:tr>
              <a:tr h="212839">
                <a:tc gridSpan="2">
                  <a:txBody>
                    <a:bodyPr/>
                    <a:lstStyle/>
                    <a:p>
                      <a:pPr>
                        <a:lnSpc>
                          <a:spcPct val="115000"/>
                        </a:lnSpc>
                        <a:spcBef>
                          <a:spcPts val="300"/>
                        </a:spcBef>
                        <a:spcAft>
                          <a:spcPts val="300"/>
                        </a:spcAft>
                      </a:pPr>
                      <a:r>
                        <a:rPr lang="de-DE" sz="1300">
                          <a:effectLst/>
                        </a:rPr>
                        <a:t> </a:t>
                      </a:r>
                      <a:endParaRPr lang="de-DE" sz="1300">
                        <a:effectLst/>
                        <a:latin typeface="Arial" panose="020B0604020202020204" pitchFamily="34" charset="0"/>
                        <a:ea typeface="Times New Roman" panose="02020603050405020304" pitchFamily="18" charset="0"/>
                        <a:cs typeface="Times New Roman" panose="02020603050405020304" pitchFamily="18" charset="0"/>
                      </a:endParaRPr>
                    </a:p>
                  </a:txBody>
                  <a:tcPr marL="35246" marR="3524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de-DE"/>
                    </a:p>
                  </a:txBody>
                  <a:tcPr/>
                </a:tc>
                <a:tc gridSpan="2">
                  <a:txBody>
                    <a:bodyPr/>
                    <a:lstStyle/>
                    <a:p>
                      <a:pPr marL="158750" indent="-158750">
                        <a:lnSpc>
                          <a:spcPct val="115000"/>
                        </a:lnSpc>
                        <a:spcBef>
                          <a:spcPts val="300"/>
                        </a:spcBef>
                        <a:spcAft>
                          <a:spcPts val="300"/>
                        </a:spcAft>
                      </a:pPr>
                      <a:r>
                        <a:rPr lang="de-DE" sz="1300" dirty="0">
                          <a:effectLst/>
                        </a:rPr>
                        <a:t>… persönlichen Lebensplanung, </a:t>
                      </a:r>
                      <a:endParaRPr lang="de-DE" sz="13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5246" marR="3524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de-DE"/>
                    </a:p>
                  </a:txBody>
                  <a:tcPr/>
                </a:tc>
                <a:tc vMerge="1">
                  <a:txBody>
                    <a:bodyPr/>
                    <a:lstStyle/>
                    <a:p>
                      <a:endParaRPr lang="de-DE"/>
                    </a:p>
                  </a:txBody>
                  <a:tcPr/>
                </a:tc>
                <a:extLst>
                  <a:ext uri="{0D108BD9-81ED-4DB2-BD59-A6C34878D82A}">
                    <a16:rowId xmlns:a16="http://schemas.microsoft.com/office/drawing/2014/main" xmlns="" val="1901900790"/>
                  </a:ext>
                </a:extLst>
              </a:tr>
              <a:tr h="212839">
                <a:tc gridSpan="2">
                  <a:txBody>
                    <a:bodyPr/>
                    <a:lstStyle/>
                    <a:p>
                      <a:pPr>
                        <a:lnSpc>
                          <a:spcPct val="115000"/>
                        </a:lnSpc>
                        <a:spcBef>
                          <a:spcPts val="300"/>
                        </a:spcBef>
                        <a:spcAft>
                          <a:spcPts val="300"/>
                        </a:spcAft>
                      </a:pPr>
                      <a:r>
                        <a:rPr lang="de-DE" sz="1300">
                          <a:effectLst/>
                        </a:rPr>
                        <a:t> </a:t>
                      </a:r>
                      <a:endParaRPr lang="de-DE" sz="1300">
                        <a:effectLst/>
                        <a:latin typeface="Arial" panose="020B0604020202020204" pitchFamily="34" charset="0"/>
                        <a:ea typeface="Times New Roman" panose="02020603050405020304" pitchFamily="18" charset="0"/>
                        <a:cs typeface="Times New Roman" panose="02020603050405020304" pitchFamily="18" charset="0"/>
                      </a:endParaRPr>
                    </a:p>
                  </a:txBody>
                  <a:tcPr marL="35246" marR="3524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de-DE"/>
                    </a:p>
                  </a:txBody>
                  <a:tcPr/>
                </a:tc>
                <a:tc gridSpan="2">
                  <a:txBody>
                    <a:bodyPr/>
                    <a:lstStyle/>
                    <a:p>
                      <a:pPr marL="158750" indent="-158750">
                        <a:lnSpc>
                          <a:spcPct val="115000"/>
                        </a:lnSpc>
                        <a:spcBef>
                          <a:spcPts val="300"/>
                        </a:spcBef>
                        <a:spcAft>
                          <a:spcPts val="300"/>
                        </a:spcAft>
                      </a:pPr>
                      <a:r>
                        <a:rPr lang="de-DE" sz="1300" dirty="0">
                          <a:effectLst/>
                        </a:rPr>
                        <a:t>… Teilhabe am gemeinschaftlichen und kulturellen Leben, </a:t>
                      </a:r>
                      <a:endParaRPr lang="de-DE" sz="13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5246" marR="3524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de-DE"/>
                    </a:p>
                  </a:txBody>
                  <a:tcPr/>
                </a:tc>
                <a:tc vMerge="1">
                  <a:txBody>
                    <a:bodyPr/>
                    <a:lstStyle/>
                    <a:p>
                      <a:endParaRPr lang="de-DE"/>
                    </a:p>
                  </a:txBody>
                  <a:tcPr/>
                </a:tc>
                <a:extLst>
                  <a:ext uri="{0D108BD9-81ED-4DB2-BD59-A6C34878D82A}">
                    <a16:rowId xmlns:a16="http://schemas.microsoft.com/office/drawing/2014/main" xmlns="" val="1790422171"/>
                  </a:ext>
                </a:extLst>
              </a:tr>
              <a:tr h="212839">
                <a:tc gridSpan="2">
                  <a:txBody>
                    <a:bodyPr/>
                    <a:lstStyle/>
                    <a:p>
                      <a:pPr>
                        <a:lnSpc>
                          <a:spcPct val="115000"/>
                        </a:lnSpc>
                        <a:spcBef>
                          <a:spcPts val="300"/>
                        </a:spcBef>
                        <a:spcAft>
                          <a:spcPts val="300"/>
                        </a:spcAft>
                      </a:pPr>
                      <a:r>
                        <a:rPr lang="de-DE" sz="1300">
                          <a:effectLst/>
                        </a:rPr>
                        <a:t> </a:t>
                      </a:r>
                      <a:endParaRPr lang="de-DE" sz="1300">
                        <a:effectLst/>
                        <a:latin typeface="Arial" panose="020B0604020202020204" pitchFamily="34" charset="0"/>
                        <a:ea typeface="Times New Roman" panose="02020603050405020304" pitchFamily="18" charset="0"/>
                        <a:cs typeface="Times New Roman" panose="02020603050405020304" pitchFamily="18" charset="0"/>
                      </a:endParaRPr>
                    </a:p>
                  </a:txBody>
                  <a:tcPr marL="35246" marR="3524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de-DE"/>
                    </a:p>
                  </a:txBody>
                  <a:tcPr/>
                </a:tc>
                <a:tc gridSpan="2">
                  <a:txBody>
                    <a:bodyPr/>
                    <a:lstStyle/>
                    <a:p>
                      <a:pPr marL="158750" indent="-158750">
                        <a:lnSpc>
                          <a:spcPct val="115000"/>
                        </a:lnSpc>
                        <a:spcBef>
                          <a:spcPts val="300"/>
                        </a:spcBef>
                        <a:spcAft>
                          <a:spcPts val="300"/>
                        </a:spcAft>
                      </a:pPr>
                      <a:r>
                        <a:rPr lang="de-DE" sz="1300" dirty="0">
                          <a:effectLst/>
                        </a:rPr>
                        <a:t>… Freizeitgestaltung einschließlich sportlicher Aktivitäten </a:t>
                      </a:r>
                      <a:endParaRPr lang="de-DE" sz="13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5246" marR="3524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de-DE"/>
                    </a:p>
                  </a:txBody>
                  <a:tcPr/>
                </a:tc>
                <a:tc vMerge="1">
                  <a:txBody>
                    <a:bodyPr/>
                    <a:lstStyle/>
                    <a:p>
                      <a:endParaRPr lang="de-DE"/>
                    </a:p>
                  </a:txBody>
                  <a:tcPr/>
                </a:tc>
                <a:extLst>
                  <a:ext uri="{0D108BD9-81ED-4DB2-BD59-A6C34878D82A}">
                    <a16:rowId xmlns:a16="http://schemas.microsoft.com/office/drawing/2014/main" xmlns="" val="2224089581"/>
                  </a:ext>
                </a:extLst>
              </a:tr>
              <a:tr h="402272">
                <a:tc gridSpan="2">
                  <a:txBody>
                    <a:bodyPr/>
                    <a:lstStyle/>
                    <a:p>
                      <a:pPr>
                        <a:lnSpc>
                          <a:spcPct val="115000"/>
                        </a:lnSpc>
                        <a:spcBef>
                          <a:spcPts val="300"/>
                        </a:spcBef>
                        <a:spcAft>
                          <a:spcPts val="300"/>
                        </a:spcAft>
                      </a:pPr>
                      <a:r>
                        <a:rPr lang="de-DE" sz="1300">
                          <a:effectLst/>
                        </a:rPr>
                        <a:t> </a:t>
                      </a:r>
                      <a:endParaRPr lang="de-DE" sz="1300">
                        <a:effectLst/>
                        <a:latin typeface="Arial" panose="020B0604020202020204" pitchFamily="34" charset="0"/>
                        <a:ea typeface="Times New Roman" panose="02020603050405020304" pitchFamily="18" charset="0"/>
                        <a:cs typeface="Times New Roman" panose="02020603050405020304" pitchFamily="18" charset="0"/>
                      </a:endParaRPr>
                    </a:p>
                  </a:txBody>
                  <a:tcPr marL="35246" marR="3524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de-DE"/>
                    </a:p>
                  </a:txBody>
                  <a:tcPr/>
                </a:tc>
                <a:tc gridSpan="2">
                  <a:txBody>
                    <a:bodyPr/>
                    <a:lstStyle/>
                    <a:p>
                      <a:pPr marL="158750" indent="-158750">
                        <a:lnSpc>
                          <a:spcPct val="115000"/>
                        </a:lnSpc>
                        <a:spcBef>
                          <a:spcPts val="300"/>
                        </a:spcBef>
                        <a:spcAft>
                          <a:spcPts val="300"/>
                        </a:spcAft>
                      </a:pPr>
                      <a:r>
                        <a:rPr lang="de-DE" sz="1300" dirty="0">
                          <a:effectLst/>
                        </a:rPr>
                        <a:t>… Sicherstellung der Wirksamkeit der ärztlichen und ärztlich verordneten Leistungen</a:t>
                      </a:r>
                      <a:endParaRPr lang="de-DE" sz="13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5246" marR="3524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de-DE"/>
                    </a:p>
                  </a:txBody>
                  <a:tcPr/>
                </a:tc>
                <a:tc vMerge="1">
                  <a:txBody>
                    <a:bodyPr/>
                    <a:lstStyle/>
                    <a:p>
                      <a:endParaRPr lang="de-DE"/>
                    </a:p>
                  </a:txBody>
                  <a:tcPr/>
                </a:tc>
                <a:extLst>
                  <a:ext uri="{0D108BD9-81ED-4DB2-BD59-A6C34878D82A}">
                    <a16:rowId xmlns:a16="http://schemas.microsoft.com/office/drawing/2014/main" xmlns="" val="4170762878"/>
                  </a:ext>
                </a:extLst>
              </a:tr>
              <a:tr h="591705">
                <a:tc>
                  <a:txBody>
                    <a:bodyPr/>
                    <a:lstStyle/>
                    <a:p>
                      <a:pPr>
                        <a:lnSpc>
                          <a:spcPct val="115000"/>
                        </a:lnSpc>
                        <a:spcBef>
                          <a:spcPts val="300"/>
                        </a:spcBef>
                        <a:spcAft>
                          <a:spcPts val="300"/>
                        </a:spcAft>
                      </a:pPr>
                      <a:r>
                        <a:rPr lang="de-DE" sz="1300" dirty="0">
                          <a:effectLst/>
                        </a:rPr>
                        <a:t> </a:t>
                      </a:r>
                      <a:endParaRPr lang="de-DE" sz="13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5246" marR="3524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a:txBody>
                    <a:bodyPr/>
                    <a:lstStyle/>
                    <a:p>
                      <a:pPr>
                        <a:lnSpc>
                          <a:spcPct val="115000"/>
                        </a:lnSpc>
                        <a:spcBef>
                          <a:spcPts val="300"/>
                        </a:spcBef>
                        <a:spcAft>
                          <a:spcPts val="300"/>
                        </a:spcAft>
                      </a:pPr>
                      <a:r>
                        <a:rPr lang="de-DE" sz="1300" dirty="0">
                          <a:effectLst/>
                        </a:rPr>
                        <a:t>Leistungen zum Erwerb und Erhalt praktischer Kenntnisse und Fähigkeiten</a:t>
                      </a:r>
                      <a:endParaRPr lang="de-DE" sz="13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5246" marR="3524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de-DE"/>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endParaRPr lang="de-DE"/>
                    </a:p>
                  </a:txBody>
                  <a:tcPr/>
                </a:tc>
                <a:tc>
                  <a:txBody>
                    <a:bodyPr/>
                    <a:lstStyle/>
                    <a:p>
                      <a:pPr>
                        <a:lnSpc>
                          <a:spcPct val="115000"/>
                        </a:lnSpc>
                        <a:spcBef>
                          <a:spcPts val="300"/>
                        </a:spcBef>
                        <a:spcAft>
                          <a:spcPts val="300"/>
                        </a:spcAft>
                      </a:pPr>
                      <a:r>
                        <a:rPr lang="de-DE" sz="1300" dirty="0">
                          <a:effectLst/>
                        </a:rPr>
                        <a:t>Befähigung zur Vornahme lebenspraktischer Handlungeneinschließlich hauswirtschaftlicher Tätigkeiten, Vorbereitung auf Teilhabe am Arbeitsleben, Verbesserung von Sprache und Kommunikation ….</a:t>
                      </a:r>
                      <a:endParaRPr lang="de-DE" sz="13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5246" marR="3524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727271486"/>
                  </a:ext>
                </a:extLst>
              </a:tr>
            </a:tbl>
          </a:graphicData>
        </a:graphic>
      </p:graphicFrame>
    </p:spTree>
    <p:extLst>
      <p:ext uri="{BB962C8B-B14F-4D97-AF65-F5344CB8AC3E}">
        <p14:creationId xmlns:p14="http://schemas.microsoft.com/office/powerpoint/2010/main" val="24419797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el 1">
            <a:extLst>
              <a:ext uri="{FF2B5EF4-FFF2-40B4-BE49-F238E27FC236}">
                <a16:creationId xmlns:a16="http://schemas.microsoft.com/office/drawing/2014/main" xmlns="" id="{9A072AF6-7AAC-4B0E-9558-D342C427FF47}"/>
              </a:ext>
            </a:extLst>
          </p:cNvPr>
          <p:cNvSpPr>
            <a:spLocks noGrp="1"/>
          </p:cNvSpPr>
          <p:nvPr>
            <p:ph type="title"/>
          </p:nvPr>
        </p:nvSpPr>
        <p:spPr>
          <a:xfrm>
            <a:off x="711200" y="398463"/>
            <a:ext cx="8280400" cy="755650"/>
          </a:xfrm>
        </p:spPr>
        <p:txBody>
          <a:bodyPr anchor="t">
            <a:normAutofit/>
          </a:bodyPr>
          <a:lstStyle/>
          <a:p>
            <a:pPr defTabSz="914400"/>
            <a:r>
              <a:rPr lang="de-DE"/>
              <a:t>(5) Gesetzlicher Rahmen und Zwecke</a:t>
            </a:r>
          </a:p>
        </p:txBody>
      </p:sp>
      <p:sp>
        <p:nvSpPr>
          <p:cNvPr id="6" name="Fußzeilenplatzhalter 5">
            <a:extLst>
              <a:ext uri="{FF2B5EF4-FFF2-40B4-BE49-F238E27FC236}">
                <a16:creationId xmlns:a16="http://schemas.microsoft.com/office/drawing/2014/main" xmlns="" id="{6D1660C1-632B-45E5-A383-FDEB1B767BB2}"/>
              </a:ext>
            </a:extLst>
          </p:cNvPr>
          <p:cNvSpPr>
            <a:spLocks noGrp="1"/>
          </p:cNvSpPr>
          <p:nvPr>
            <p:ph type="ftr" sz="quarter" idx="11"/>
          </p:nvPr>
        </p:nvSpPr>
        <p:spPr>
          <a:xfrm>
            <a:off x="1395663" y="6259597"/>
            <a:ext cx="8670760" cy="365125"/>
          </a:xfrm>
        </p:spPr>
        <p:txBody>
          <a:bodyPr anchor="ctr">
            <a:normAutofit/>
          </a:bodyPr>
          <a:lstStyle/>
          <a:p>
            <a:pPr>
              <a:spcAft>
                <a:spcPts val="600"/>
              </a:spcAft>
            </a:pPr>
            <a:r>
              <a:rPr lang="de-DE"/>
              <a:t>Eingliederungshilfe und Pflege</a:t>
            </a:r>
          </a:p>
        </p:txBody>
      </p:sp>
      <p:sp>
        <p:nvSpPr>
          <p:cNvPr id="17" name="Text Placeholder 4">
            <a:extLst>
              <a:ext uri="{FF2B5EF4-FFF2-40B4-BE49-F238E27FC236}">
                <a16:creationId xmlns:a16="http://schemas.microsoft.com/office/drawing/2014/main" xmlns="" id="{760D829E-A3F7-4179-BDA0-339ECA9A9351}"/>
              </a:ext>
            </a:extLst>
          </p:cNvPr>
          <p:cNvSpPr>
            <a:spLocks noGrp="1"/>
          </p:cNvSpPr>
          <p:nvPr>
            <p:ph type="body" sz="quarter" idx="13"/>
          </p:nvPr>
        </p:nvSpPr>
        <p:spPr>
          <a:xfrm>
            <a:off x="711200" y="709703"/>
            <a:ext cx="8280000" cy="444669"/>
          </a:xfrm>
        </p:spPr>
        <p:txBody>
          <a:bodyPr/>
          <a:lstStyle/>
          <a:p>
            <a:endParaRPr lang="en-US"/>
          </a:p>
        </p:txBody>
      </p:sp>
      <p:sp>
        <p:nvSpPr>
          <p:cNvPr id="3" name="Datumsplatzhalter 2">
            <a:extLst>
              <a:ext uri="{FF2B5EF4-FFF2-40B4-BE49-F238E27FC236}">
                <a16:creationId xmlns:a16="http://schemas.microsoft.com/office/drawing/2014/main" xmlns="" id="{3614F1AD-4437-4A93-B588-C4E1AD1E53C1}"/>
              </a:ext>
            </a:extLst>
          </p:cNvPr>
          <p:cNvSpPr>
            <a:spLocks noGrp="1"/>
          </p:cNvSpPr>
          <p:nvPr>
            <p:ph type="dt" sz="half" idx="10"/>
          </p:nvPr>
        </p:nvSpPr>
        <p:spPr>
          <a:xfrm>
            <a:off x="10202779" y="6259597"/>
            <a:ext cx="1287380" cy="365125"/>
          </a:xfrm>
        </p:spPr>
        <p:txBody>
          <a:bodyPr anchor="ctr">
            <a:normAutofit/>
          </a:bodyPr>
          <a:lstStyle/>
          <a:p>
            <a:pPr>
              <a:spcAft>
                <a:spcPts val="600"/>
              </a:spcAft>
            </a:pPr>
            <a:r>
              <a:rPr lang="de-DE"/>
              <a:t>November  2020</a:t>
            </a:r>
          </a:p>
        </p:txBody>
      </p:sp>
      <p:sp>
        <p:nvSpPr>
          <p:cNvPr id="4" name="Rectangle 2">
            <a:extLst>
              <a:ext uri="{FF2B5EF4-FFF2-40B4-BE49-F238E27FC236}">
                <a16:creationId xmlns:a16="http://schemas.microsoft.com/office/drawing/2014/main" xmlns="" id="{989C60B7-954C-48C9-BFF2-AE9B34C523FE}"/>
              </a:ext>
            </a:extLst>
          </p:cNvPr>
          <p:cNvSpPr>
            <a:spLocks noChangeArrowheads="1"/>
          </p:cNvSpPr>
          <p:nvPr/>
        </p:nvSpPr>
        <p:spPr bwMode="auto">
          <a:xfrm>
            <a:off x="701841" y="2003964"/>
            <a:ext cx="10778959" cy="23391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2000" b="0" i="0" u="none" strike="noStrike" cap="none" normalizeH="0" baseline="0" dirty="0">
                <a:ln>
                  <a:noFill/>
                </a:ln>
                <a:solidFill>
                  <a:schemeClr val="tx1"/>
                </a:solidFill>
                <a:effectLst/>
                <a:highlight>
                  <a:srgbClr val="FFFF00"/>
                </a:highlight>
                <a:ea typeface="Times New Roman" panose="02020603050405020304" pitchFamily="18" charset="0"/>
                <a:cs typeface="Arial" panose="020B0604020202020204" pitchFamily="34" charset="0"/>
              </a:rPr>
              <a:t>Vergleich der beiden Tabellen: </a:t>
            </a:r>
          </a:p>
          <a:p>
            <a:pPr marL="0" marR="0" lvl="0" indent="0" algn="l" defTabSz="914400" rtl="0" eaLnBrk="0" fontAlgn="base" latinLnBrk="0" hangingPunct="0">
              <a:lnSpc>
                <a:spcPct val="100000"/>
              </a:lnSpc>
              <a:spcBef>
                <a:spcPct val="0"/>
              </a:spcBef>
              <a:spcAft>
                <a:spcPct val="0"/>
              </a:spcAft>
              <a:buClrTx/>
              <a:buSzTx/>
              <a:buFontTx/>
              <a:buNone/>
              <a:tabLst/>
            </a:pPr>
            <a:endParaRPr lang="de-DE" altLang="de-DE" dirty="0">
              <a:ea typeface="Times New Roman" panose="02020603050405020304" pitchFamily="18" charset="0"/>
              <a:cs typeface="Arial" panose="020B0604020202020204" pitchFamily="34" charset="0"/>
            </a:endParaRPr>
          </a:p>
          <a:p>
            <a:pPr lvl="0"/>
            <a:r>
              <a:rPr lang="de-DE" altLang="de-DE" dirty="0">
                <a:ea typeface="Times New Roman" panose="02020603050405020304" pitchFamily="18" charset="0"/>
                <a:cs typeface="Arial" panose="020B0604020202020204" pitchFamily="34" charset="0"/>
              </a:rPr>
              <a:t>Die Kompensation von Beeinträchtigungen der Selbstständigkeit und der Fähigkeiten in der Mobilität und der Selbstversorgung im häuslichen Bereich durch körperbezogene Maßnahmen sind keine Assistenzleistungen und insoweit keine Maßnahmen der Eingliederungshilfe. </a:t>
            </a:r>
          </a:p>
          <a:p>
            <a:pPr lvl="0"/>
            <a:endParaRPr lang="de-DE" altLang="de-DE" dirty="0">
              <a:ea typeface="Times New Roman" panose="02020603050405020304" pitchFamily="18" charset="0"/>
              <a:cs typeface="Arial" panose="020B0604020202020204" pitchFamily="34" charset="0"/>
            </a:endParaRPr>
          </a:p>
          <a:p>
            <a:pPr lvl="0"/>
            <a:r>
              <a:rPr lang="de-DE" altLang="de-DE" dirty="0">
                <a:highlight>
                  <a:srgbClr val="00FFFF"/>
                </a:highlight>
                <a:ea typeface="Times New Roman" panose="02020603050405020304" pitchFamily="18" charset="0"/>
                <a:cs typeface="Arial" panose="020B0604020202020204" pitchFamily="34" charset="0"/>
              </a:rPr>
              <a:t>Außerhalb des häuslichen Bereiches können diese </a:t>
            </a:r>
            <a:r>
              <a:rPr lang="de-DE" altLang="de-DE" b="1" dirty="0">
                <a:highlight>
                  <a:srgbClr val="00FFFF"/>
                </a:highlight>
                <a:ea typeface="Times New Roman" panose="02020603050405020304" pitchFamily="18" charset="0"/>
                <a:cs typeface="Arial" panose="020B0604020202020204" pitchFamily="34" charset="0"/>
              </a:rPr>
              <a:t>als Pflege </a:t>
            </a:r>
            <a:r>
              <a:rPr lang="de-DE" altLang="de-DE" dirty="0">
                <a:highlight>
                  <a:srgbClr val="00FFFF"/>
                </a:highlight>
                <a:ea typeface="Times New Roman" panose="02020603050405020304" pitchFamily="18" charset="0"/>
                <a:cs typeface="Arial" panose="020B0604020202020204" pitchFamily="34" charset="0"/>
              </a:rPr>
              <a:t>leistungsrechtlich Teil der Eingliederungshilfe sein. </a:t>
            </a:r>
            <a:endParaRPr kumimoji="0" lang="de-DE" altLang="de-DE" b="0" i="0" u="none" strike="noStrike" cap="none" normalizeH="0" baseline="0" dirty="0">
              <a:ln>
                <a:noFill/>
              </a:ln>
              <a:solidFill>
                <a:schemeClr val="tx1"/>
              </a:solidFill>
              <a:effectLst/>
              <a:highlight>
                <a:srgbClr val="00FFFF"/>
              </a:highlight>
            </a:endParaRPr>
          </a:p>
        </p:txBody>
      </p:sp>
    </p:spTree>
    <p:extLst>
      <p:ext uri="{BB962C8B-B14F-4D97-AF65-F5344CB8AC3E}">
        <p14:creationId xmlns:p14="http://schemas.microsoft.com/office/powerpoint/2010/main" val="21288472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3340AAE7-C943-4B47-A20C-CD8B9A691523}"/>
              </a:ext>
            </a:extLst>
          </p:cNvPr>
          <p:cNvSpPr>
            <a:spLocks noGrp="1"/>
          </p:cNvSpPr>
          <p:nvPr>
            <p:ph type="title"/>
          </p:nvPr>
        </p:nvSpPr>
        <p:spPr/>
        <p:txBody>
          <a:bodyPr/>
          <a:lstStyle/>
          <a:p>
            <a:r>
              <a:rPr lang="de-DE" sz="2400" dirty="0"/>
              <a:t>Aufbau des Beitrages</a:t>
            </a:r>
          </a:p>
        </p:txBody>
      </p:sp>
      <p:sp>
        <p:nvSpPr>
          <p:cNvPr id="3" name="Datumsplatzhalter 2">
            <a:extLst>
              <a:ext uri="{FF2B5EF4-FFF2-40B4-BE49-F238E27FC236}">
                <a16:creationId xmlns:a16="http://schemas.microsoft.com/office/drawing/2014/main" xmlns="" id="{D48A879C-26BB-4ECB-BBBD-EF87C8B51CF9}"/>
              </a:ext>
            </a:extLst>
          </p:cNvPr>
          <p:cNvSpPr>
            <a:spLocks noGrp="1"/>
          </p:cNvSpPr>
          <p:nvPr>
            <p:ph type="dt" sz="half" idx="10"/>
          </p:nvPr>
        </p:nvSpPr>
        <p:spPr>
          <a:xfrm>
            <a:off x="10202779" y="6259597"/>
            <a:ext cx="1287380" cy="265747"/>
          </a:xfrm>
        </p:spPr>
        <p:txBody>
          <a:bodyPr/>
          <a:lstStyle/>
          <a:p>
            <a:r>
              <a:rPr lang="de-DE" dirty="0"/>
              <a:t>November  2020</a:t>
            </a:r>
          </a:p>
        </p:txBody>
      </p:sp>
      <p:sp>
        <p:nvSpPr>
          <p:cNvPr id="4" name="Textplatzhalter 3">
            <a:extLst>
              <a:ext uri="{FF2B5EF4-FFF2-40B4-BE49-F238E27FC236}">
                <a16:creationId xmlns:a16="http://schemas.microsoft.com/office/drawing/2014/main" xmlns="" id="{24034556-90D3-401D-AC26-37B07EAC8F21}"/>
              </a:ext>
            </a:extLst>
          </p:cNvPr>
          <p:cNvSpPr>
            <a:spLocks noGrp="1"/>
          </p:cNvSpPr>
          <p:nvPr>
            <p:ph type="body" sz="quarter" idx="13"/>
          </p:nvPr>
        </p:nvSpPr>
        <p:spPr/>
        <p:txBody>
          <a:bodyPr/>
          <a:lstStyle/>
          <a:p>
            <a:endParaRPr lang="de-DE"/>
          </a:p>
        </p:txBody>
      </p:sp>
      <p:sp>
        <p:nvSpPr>
          <p:cNvPr id="5" name="Textplatzhalter 4">
            <a:extLst>
              <a:ext uri="{FF2B5EF4-FFF2-40B4-BE49-F238E27FC236}">
                <a16:creationId xmlns:a16="http://schemas.microsoft.com/office/drawing/2014/main" xmlns="" id="{1F843F78-36DC-4BD9-A6FB-9B9501C333B7}"/>
              </a:ext>
            </a:extLst>
          </p:cNvPr>
          <p:cNvSpPr>
            <a:spLocks noGrp="1"/>
          </p:cNvSpPr>
          <p:nvPr>
            <p:ph type="body" sz="quarter" idx="14"/>
          </p:nvPr>
        </p:nvSpPr>
        <p:spPr>
          <a:xfrm>
            <a:off x="711199" y="1900861"/>
            <a:ext cx="10760075" cy="2921313"/>
          </a:xfrm>
          <a:noFill/>
        </p:spPr>
        <p:txBody>
          <a:bodyPr wrap="square" rtlCol="0">
            <a:spAutoFit/>
          </a:bodyPr>
          <a:lstStyle/>
          <a:p>
            <a:pPr marL="457200" indent="-457200" defTabSz="914400">
              <a:lnSpc>
                <a:spcPct val="100000"/>
              </a:lnSpc>
              <a:buAutoNum type="arabicParenBoth"/>
            </a:pPr>
            <a:r>
              <a:rPr lang="de-DE" sz="2400" dirty="0">
                <a:solidFill>
                  <a:schemeClr val="tx1"/>
                </a:solidFill>
              </a:rPr>
              <a:t>Das Thema: Leistungen der Eingliederungshilfe und Leistungen zur Pflege</a:t>
            </a:r>
          </a:p>
          <a:p>
            <a:pPr marL="457200" indent="-457200" defTabSz="914400">
              <a:lnSpc>
                <a:spcPct val="100000"/>
              </a:lnSpc>
              <a:buAutoNum type="arabicParenBoth"/>
            </a:pPr>
            <a:r>
              <a:rPr lang="de-DE" sz="2400" dirty="0">
                <a:solidFill>
                  <a:schemeClr val="tx1"/>
                </a:solidFill>
              </a:rPr>
              <a:t>Leitziele der Leistungen</a:t>
            </a:r>
          </a:p>
          <a:p>
            <a:pPr marL="457200" indent="-457200" defTabSz="914400">
              <a:lnSpc>
                <a:spcPct val="100000"/>
              </a:lnSpc>
              <a:buAutoNum type="arabicParenBoth"/>
            </a:pPr>
            <a:r>
              <a:rPr lang="de-DE" sz="2400" dirty="0">
                <a:solidFill>
                  <a:schemeClr val="tx1"/>
                </a:solidFill>
              </a:rPr>
              <a:t>Bedarfe</a:t>
            </a:r>
          </a:p>
          <a:p>
            <a:pPr marL="457200" indent="-457200" defTabSz="914400">
              <a:lnSpc>
                <a:spcPct val="100000"/>
              </a:lnSpc>
              <a:buAutoNum type="arabicParenBoth"/>
            </a:pPr>
            <a:r>
              <a:rPr lang="de-DE" sz="2400" dirty="0">
                <a:solidFill>
                  <a:schemeClr val="tx1"/>
                </a:solidFill>
              </a:rPr>
              <a:t>Tätigkeiten und Verrichtungen</a:t>
            </a:r>
          </a:p>
          <a:p>
            <a:pPr marL="457200" indent="-457200" defTabSz="914400">
              <a:lnSpc>
                <a:spcPct val="100000"/>
              </a:lnSpc>
              <a:buAutoNum type="arabicParenBoth"/>
            </a:pPr>
            <a:r>
              <a:rPr lang="de-DE" sz="2400" dirty="0">
                <a:solidFill>
                  <a:schemeClr val="tx1"/>
                </a:solidFill>
              </a:rPr>
              <a:t>Gesetzlicher Rahmen und Zwecke</a:t>
            </a:r>
          </a:p>
          <a:p>
            <a:pPr marL="457200" indent="-457200" defTabSz="914400">
              <a:lnSpc>
                <a:spcPct val="100000"/>
              </a:lnSpc>
              <a:buAutoNum type="arabicParenBoth"/>
            </a:pPr>
            <a:r>
              <a:rPr lang="de-DE" sz="2400" dirty="0">
                <a:solidFill>
                  <a:schemeClr val="tx1"/>
                </a:solidFill>
              </a:rPr>
              <a:t>Fazit: Zum Verhältnis von Eingliederungshilfe und Pflege </a:t>
            </a:r>
          </a:p>
        </p:txBody>
      </p:sp>
      <p:sp>
        <p:nvSpPr>
          <p:cNvPr id="6" name="Fußzeilenplatzhalter 5">
            <a:extLst>
              <a:ext uri="{FF2B5EF4-FFF2-40B4-BE49-F238E27FC236}">
                <a16:creationId xmlns:a16="http://schemas.microsoft.com/office/drawing/2014/main" xmlns="" id="{25CFB824-FB2A-4B03-8B53-6C37CEC8F38E}"/>
              </a:ext>
            </a:extLst>
          </p:cNvPr>
          <p:cNvSpPr>
            <a:spLocks noGrp="1"/>
          </p:cNvSpPr>
          <p:nvPr>
            <p:ph type="ftr" sz="quarter" idx="11"/>
          </p:nvPr>
        </p:nvSpPr>
        <p:spPr>
          <a:xfrm>
            <a:off x="1415480" y="6209907"/>
            <a:ext cx="8670760" cy="365125"/>
          </a:xfrm>
        </p:spPr>
        <p:txBody>
          <a:bodyPr/>
          <a:lstStyle/>
          <a:p>
            <a:r>
              <a:rPr lang="de-DE" dirty="0"/>
              <a:t>Eingliederungshilfe und Pflege</a:t>
            </a:r>
          </a:p>
        </p:txBody>
      </p:sp>
    </p:spTree>
    <p:extLst>
      <p:ext uri="{BB962C8B-B14F-4D97-AF65-F5344CB8AC3E}">
        <p14:creationId xmlns:p14="http://schemas.microsoft.com/office/powerpoint/2010/main" val="363172548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el 1">
            <a:extLst>
              <a:ext uri="{FF2B5EF4-FFF2-40B4-BE49-F238E27FC236}">
                <a16:creationId xmlns:a16="http://schemas.microsoft.com/office/drawing/2014/main" xmlns="" id="{9A072AF6-7AAC-4B0E-9558-D342C427FF47}"/>
              </a:ext>
            </a:extLst>
          </p:cNvPr>
          <p:cNvSpPr>
            <a:spLocks noGrp="1"/>
          </p:cNvSpPr>
          <p:nvPr>
            <p:ph type="title"/>
          </p:nvPr>
        </p:nvSpPr>
        <p:spPr>
          <a:xfrm>
            <a:off x="711200" y="398463"/>
            <a:ext cx="8280400" cy="755650"/>
          </a:xfrm>
        </p:spPr>
        <p:txBody>
          <a:bodyPr anchor="t">
            <a:normAutofit/>
          </a:bodyPr>
          <a:lstStyle/>
          <a:p>
            <a:pPr defTabSz="914400"/>
            <a:r>
              <a:rPr lang="de-DE"/>
              <a:t>(5) Gesetzlicher Rahmen und Zwecke</a:t>
            </a:r>
          </a:p>
        </p:txBody>
      </p:sp>
      <p:sp>
        <p:nvSpPr>
          <p:cNvPr id="6" name="Fußzeilenplatzhalter 5">
            <a:extLst>
              <a:ext uri="{FF2B5EF4-FFF2-40B4-BE49-F238E27FC236}">
                <a16:creationId xmlns:a16="http://schemas.microsoft.com/office/drawing/2014/main" xmlns="" id="{6D1660C1-632B-45E5-A383-FDEB1B767BB2}"/>
              </a:ext>
            </a:extLst>
          </p:cNvPr>
          <p:cNvSpPr>
            <a:spLocks noGrp="1"/>
          </p:cNvSpPr>
          <p:nvPr>
            <p:ph type="ftr" sz="quarter" idx="11"/>
          </p:nvPr>
        </p:nvSpPr>
        <p:spPr>
          <a:xfrm>
            <a:off x="1395663" y="6259597"/>
            <a:ext cx="8670760" cy="365125"/>
          </a:xfrm>
        </p:spPr>
        <p:txBody>
          <a:bodyPr anchor="ctr">
            <a:normAutofit/>
          </a:bodyPr>
          <a:lstStyle/>
          <a:p>
            <a:pPr>
              <a:spcAft>
                <a:spcPts val="600"/>
              </a:spcAft>
            </a:pPr>
            <a:r>
              <a:rPr lang="de-DE"/>
              <a:t>Eingliederungshilfe und Pflege</a:t>
            </a:r>
          </a:p>
        </p:txBody>
      </p:sp>
      <p:sp>
        <p:nvSpPr>
          <p:cNvPr id="17" name="Text Placeholder 4">
            <a:extLst>
              <a:ext uri="{FF2B5EF4-FFF2-40B4-BE49-F238E27FC236}">
                <a16:creationId xmlns:a16="http://schemas.microsoft.com/office/drawing/2014/main" xmlns="" id="{760D829E-A3F7-4179-BDA0-339ECA9A9351}"/>
              </a:ext>
            </a:extLst>
          </p:cNvPr>
          <p:cNvSpPr>
            <a:spLocks noGrp="1"/>
          </p:cNvSpPr>
          <p:nvPr>
            <p:ph type="body" sz="quarter" idx="13"/>
          </p:nvPr>
        </p:nvSpPr>
        <p:spPr>
          <a:xfrm>
            <a:off x="711200" y="709703"/>
            <a:ext cx="8280000" cy="444669"/>
          </a:xfrm>
        </p:spPr>
        <p:txBody>
          <a:bodyPr/>
          <a:lstStyle/>
          <a:p>
            <a:endParaRPr lang="en-US"/>
          </a:p>
        </p:txBody>
      </p:sp>
      <p:sp>
        <p:nvSpPr>
          <p:cNvPr id="3" name="Datumsplatzhalter 2">
            <a:extLst>
              <a:ext uri="{FF2B5EF4-FFF2-40B4-BE49-F238E27FC236}">
                <a16:creationId xmlns:a16="http://schemas.microsoft.com/office/drawing/2014/main" xmlns="" id="{3614F1AD-4437-4A93-B588-C4E1AD1E53C1}"/>
              </a:ext>
            </a:extLst>
          </p:cNvPr>
          <p:cNvSpPr>
            <a:spLocks noGrp="1"/>
          </p:cNvSpPr>
          <p:nvPr>
            <p:ph type="dt" sz="half" idx="10"/>
          </p:nvPr>
        </p:nvSpPr>
        <p:spPr>
          <a:xfrm>
            <a:off x="10202779" y="6259597"/>
            <a:ext cx="1287380" cy="365125"/>
          </a:xfrm>
        </p:spPr>
        <p:txBody>
          <a:bodyPr anchor="ctr">
            <a:normAutofit/>
          </a:bodyPr>
          <a:lstStyle/>
          <a:p>
            <a:pPr>
              <a:spcAft>
                <a:spcPts val="600"/>
              </a:spcAft>
            </a:pPr>
            <a:r>
              <a:rPr lang="de-DE"/>
              <a:t>November  2020</a:t>
            </a:r>
          </a:p>
        </p:txBody>
      </p:sp>
      <p:sp>
        <p:nvSpPr>
          <p:cNvPr id="4" name="Rectangle 2">
            <a:extLst>
              <a:ext uri="{FF2B5EF4-FFF2-40B4-BE49-F238E27FC236}">
                <a16:creationId xmlns:a16="http://schemas.microsoft.com/office/drawing/2014/main" xmlns="" id="{989C60B7-954C-48C9-BFF2-AE9B34C523FE}"/>
              </a:ext>
            </a:extLst>
          </p:cNvPr>
          <p:cNvSpPr>
            <a:spLocks noChangeArrowheads="1"/>
          </p:cNvSpPr>
          <p:nvPr/>
        </p:nvSpPr>
        <p:spPr bwMode="auto">
          <a:xfrm>
            <a:off x="696905" y="1151850"/>
            <a:ext cx="10778959" cy="48320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2000" b="0" i="0" u="none" strike="noStrike" cap="none" normalizeH="0" baseline="0" dirty="0">
                <a:ln>
                  <a:noFill/>
                </a:ln>
                <a:solidFill>
                  <a:schemeClr val="tx1"/>
                </a:solidFill>
                <a:effectLst/>
                <a:highlight>
                  <a:srgbClr val="FFFF00"/>
                </a:highlight>
                <a:ea typeface="Times New Roman" panose="02020603050405020304" pitchFamily="18" charset="0"/>
                <a:cs typeface="Arial" panose="020B0604020202020204" pitchFamily="34" charset="0"/>
              </a:rPr>
              <a:t>Vergleich der beiden Tabellen: </a:t>
            </a:r>
          </a:p>
          <a:p>
            <a:pPr marL="0" marR="0" lvl="0" indent="0" algn="l" defTabSz="914400" rtl="0" eaLnBrk="0" fontAlgn="base" latinLnBrk="0" hangingPunct="0">
              <a:lnSpc>
                <a:spcPct val="100000"/>
              </a:lnSpc>
              <a:spcBef>
                <a:spcPct val="0"/>
              </a:spcBef>
              <a:spcAft>
                <a:spcPct val="0"/>
              </a:spcAft>
              <a:buClrTx/>
              <a:buSzTx/>
              <a:buFontTx/>
              <a:buNone/>
              <a:tabLst/>
            </a:pPr>
            <a:endParaRPr lang="de-DE" altLang="de-DE" dirty="0">
              <a:ea typeface="Times New Roman" panose="02020603050405020304" pitchFamily="18" charset="0"/>
              <a:cs typeface="Arial" panose="020B0604020202020204" pitchFamily="34" charset="0"/>
            </a:endParaRPr>
          </a:p>
          <a:p>
            <a:pPr marR="0" lvl="0" algn="l" defTabSz="914400" rtl="0" eaLnBrk="0" fontAlgn="base" latinLnBrk="0" hangingPunct="0">
              <a:lnSpc>
                <a:spcPct val="100000"/>
              </a:lnSpc>
              <a:spcBef>
                <a:spcPct val="0"/>
              </a:spcBef>
              <a:spcAft>
                <a:spcPct val="0"/>
              </a:spcAft>
              <a:buClrTx/>
              <a:buSzTx/>
              <a:tabLst/>
            </a:pPr>
            <a:r>
              <a:rPr kumimoji="0" lang="de-DE" altLang="de-DE" b="0" i="0" u="none" strike="noStrike" cap="none" normalizeH="0" baseline="0" dirty="0">
                <a:ln>
                  <a:noFill/>
                </a:ln>
                <a:solidFill>
                  <a:schemeClr val="tx1"/>
                </a:solidFill>
                <a:effectLst/>
                <a:ea typeface="Times New Roman" panose="02020603050405020304" pitchFamily="18" charset="0"/>
                <a:cs typeface="Arial" panose="020B0604020202020204" pitchFamily="34" charset="0"/>
              </a:rPr>
              <a:t>Eine </a:t>
            </a:r>
            <a:r>
              <a:rPr kumimoji="0" lang="de-DE" altLang="de-DE" b="0" i="0" u="none" strike="noStrike" cap="none" normalizeH="0" baseline="0" dirty="0">
                <a:ln>
                  <a:noFill/>
                </a:ln>
                <a:solidFill>
                  <a:schemeClr val="tx1"/>
                </a:solidFill>
                <a:effectLst/>
                <a:highlight>
                  <a:srgbClr val="FFFF00"/>
                </a:highlight>
                <a:ea typeface="Times New Roman" panose="02020603050405020304" pitchFamily="18" charset="0"/>
                <a:cs typeface="Arial" panose="020B0604020202020204" pitchFamily="34" charset="0"/>
              </a:rPr>
              <a:t>potenzielle</a:t>
            </a:r>
            <a:r>
              <a:rPr kumimoji="0" lang="de-DE" altLang="de-DE" b="0" i="0" u="none" strike="noStrike" cap="none" normalizeH="0" baseline="0" dirty="0">
                <a:ln>
                  <a:noFill/>
                </a:ln>
                <a:solidFill>
                  <a:schemeClr val="tx1"/>
                </a:solidFill>
                <a:effectLst/>
                <a:ea typeface="Times New Roman" panose="02020603050405020304" pitchFamily="18" charset="0"/>
                <a:cs typeface="Arial" panose="020B0604020202020204" pitchFamily="34" charset="0"/>
              </a:rPr>
              <a:t> Überschneidung (Zweckidentität) der Maßnahmen von Eingliederungshilfe und Pflege kann es nur an einer Stelle, nämlich </a:t>
            </a:r>
            <a:r>
              <a:rPr kumimoji="0" lang="de-DE" altLang="de-DE" b="1" i="0" u="none" strike="noStrike" cap="none" normalizeH="0" baseline="0" dirty="0">
                <a:ln>
                  <a:noFill/>
                </a:ln>
                <a:solidFill>
                  <a:schemeClr val="tx1"/>
                </a:solidFill>
                <a:effectLst/>
                <a:ea typeface="Times New Roman" panose="02020603050405020304" pitchFamily="18" charset="0"/>
                <a:cs typeface="Arial" panose="020B0604020202020204" pitchFamily="34" charset="0"/>
              </a:rPr>
              <a:t>im häuslichen Bereich und mit Bezug auf das nähere häusliche Umfeld</a:t>
            </a:r>
            <a:r>
              <a:rPr kumimoji="0" lang="de-DE" altLang="de-DE" b="0" i="0" u="none" strike="noStrike" cap="none" normalizeH="0" baseline="0" dirty="0">
                <a:ln>
                  <a:noFill/>
                </a:ln>
                <a:solidFill>
                  <a:schemeClr val="tx1"/>
                </a:solidFill>
                <a:effectLst/>
                <a:ea typeface="Times New Roman" panose="02020603050405020304" pitchFamily="18" charset="0"/>
                <a:cs typeface="Arial" panose="020B0604020202020204" pitchFamily="34" charset="0"/>
              </a:rPr>
              <a:t> geben. </a:t>
            </a:r>
            <a:endParaRPr kumimoji="0" lang="de-DE" altLang="de-DE" b="0" i="0" u="none" strike="noStrike" cap="none" normalizeH="0" baseline="0" dirty="0">
              <a:ln>
                <a:noFill/>
              </a:ln>
              <a:solidFill>
                <a:schemeClr val="tx1"/>
              </a:solidFill>
              <a:effectLst/>
            </a:endParaRPr>
          </a:p>
          <a:p>
            <a:pPr marL="342900" marR="0" lvl="0" indent="-342900" algn="l" defTabSz="914400" rtl="0" eaLnBrk="0" fontAlgn="base" latinLnBrk="0" hangingPunct="0">
              <a:lnSpc>
                <a:spcPct val="100000"/>
              </a:lnSpc>
              <a:spcBef>
                <a:spcPct val="0"/>
              </a:spcBef>
              <a:spcAft>
                <a:spcPct val="0"/>
              </a:spcAft>
              <a:buClrTx/>
              <a:buSzTx/>
              <a:buFont typeface="+mj-lt"/>
              <a:buAutoNum type="arabicPeriod"/>
              <a:tabLst/>
            </a:pPr>
            <a:r>
              <a:rPr kumimoji="0" lang="de-DE" altLang="de-DE" b="1" i="0" u="none" strike="noStrike" cap="none" normalizeH="0" baseline="0" dirty="0">
                <a:ln>
                  <a:noFill/>
                </a:ln>
                <a:solidFill>
                  <a:schemeClr val="tx1"/>
                </a:solidFill>
                <a:effectLst/>
                <a:ea typeface="Calibri" panose="020F0502020204030204" pitchFamily="34" charset="0"/>
                <a:cs typeface="Arial" panose="020B0604020202020204" pitchFamily="34" charset="0"/>
              </a:rPr>
              <a:t>Pflegerische Betreuungsmaßnahmen</a:t>
            </a:r>
            <a:r>
              <a:rPr kumimoji="0" lang="de-DE" altLang="de-DE" b="0" i="0" u="none" strike="noStrike" cap="none" normalizeH="0" baseline="0" dirty="0">
                <a:ln>
                  <a:noFill/>
                </a:ln>
                <a:solidFill>
                  <a:schemeClr val="tx1"/>
                </a:solidFill>
                <a:effectLst/>
                <a:ea typeface="Calibri" panose="020F0502020204030204" pitchFamily="34" charset="0"/>
                <a:cs typeface="Arial" panose="020B0604020202020204" pitchFamily="34" charset="0"/>
              </a:rPr>
              <a:t> </a:t>
            </a:r>
            <a:r>
              <a:rPr kumimoji="0" lang="de-DE" altLang="de-DE" i="0" u="none" strike="noStrike" cap="none" normalizeH="0" baseline="0" dirty="0">
                <a:ln>
                  <a:noFill/>
                </a:ln>
                <a:solidFill>
                  <a:schemeClr val="tx1"/>
                </a:solidFill>
                <a:effectLst/>
                <a:highlight>
                  <a:srgbClr val="FFFF00"/>
                </a:highlight>
                <a:ea typeface="Calibri" panose="020F0502020204030204" pitchFamily="34" charset="0"/>
                <a:cs typeface="Arial" panose="020B0604020202020204" pitchFamily="34" charset="0"/>
              </a:rPr>
              <a:t>zur Kompensation </a:t>
            </a:r>
            <a:r>
              <a:rPr kumimoji="0" lang="de-DE" altLang="de-DE" b="0" i="0" u="none" strike="noStrike" cap="none" normalizeH="0" baseline="0" dirty="0">
                <a:ln>
                  <a:noFill/>
                </a:ln>
                <a:solidFill>
                  <a:schemeClr val="tx1"/>
                </a:solidFill>
                <a:effectLst/>
                <a:ea typeface="Calibri" panose="020F0502020204030204" pitchFamily="34" charset="0"/>
                <a:cs typeface="Arial" panose="020B0604020202020204" pitchFamily="34" charset="0"/>
              </a:rPr>
              <a:t>kognitiver und kommunikativer Beeinträchtigungen der Selbstständigkeit und Fähigkeiten, bei Verhaltensweisen und psychischen Problemlagen sowie zur Gestaltung des Alltagslebens und sozialer Kontakte </a:t>
            </a:r>
            <a:r>
              <a:rPr kumimoji="0" lang="de-DE" altLang="de-DE" b="0" i="0" u="none" strike="noStrike" cap="none" normalizeH="0" baseline="0" dirty="0">
                <a:ln>
                  <a:noFill/>
                </a:ln>
                <a:solidFill>
                  <a:schemeClr val="tx1"/>
                </a:solidFill>
                <a:effectLst/>
                <a:highlight>
                  <a:srgbClr val="FFFF00"/>
                </a:highlight>
                <a:ea typeface="Calibri" panose="020F0502020204030204" pitchFamily="34" charset="0"/>
                <a:cs typeface="Arial" panose="020B0604020202020204" pitchFamily="34" charset="0"/>
              </a:rPr>
              <a:t>begrenzt auf die jeweilige Häuslichkeit bzw. das nähere häusliche Umfeld</a:t>
            </a:r>
            <a:r>
              <a:rPr kumimoji="0" lang="de-DE" altLang="de-DE" b="0" i="0" u="none" strike="noStrike" cap="none" normalizeH="0" baseline="0" dirty="0">
                <a:ln>
                  <a:noFill/>
                </a:ln>
                <a:solidFill>
                  <a:schemeClr val="tx1"/>
                </a:solidFill>
                <a:effectLst/>
                <a:ea typeface="Calibri" panose="020F0502020204030204" pitchFamily="34" charset="0"/>
                <a:cs typeface="Arial" panose="020B0604020202020204" pitchFamily="34" charset="0"/>
              </a:rPr>
              <a:t>.</a:t>
            </a:r>
            <a:endParaRPr kumimoji="0" lang="de-DE" altLang="de-DE" b="1" i="0" u="none" strike="noStrike" cap="none" normalizeH="0" baseline="0" dirty="0">
              <a:ln>
                <a:noFill/>
              </a:ln>
              <a:solidFill>
                <a:schemeClr val="tx1"/>
              </a:solidFill>
              <a:effectLst/>
              <a:ea typeface="Times New Roman" panose="02020603050405020304" pitchFamily="18" charset="0"/>
              <a:cs typeface="Arial" panose="020B0604020202020204" pitchFamily="34" charset="0"/>
            </a:endParaRPr>
          </a:p>
          <a:p>
            <a:pPr marL="342900" marR="0" lvl="0" indent="-342900" algn="l" defTabSz="914400" rtl="0" eaLnBrk="0" fontAlgn="base" latinLnBrk="0" hangingPunct="0">
              <a:lnSpc>
                <a:spcPct val="100000"/>
              </a:lnSpc>
              <a:spcBef>
                <a:spcPct val="0"/>
              </a:spcBef>
              <a:spcAft>
                <a:spcPct val="0"/>
              </a:spcAft>
              <a:buClrTx/>
              <a:buSzTx/>
              <a:buFont typeface="+mj-lt"/>
              <a:buAutoNum type="arabicPeriod"/>
              <a:tabLst/>
            </a:pPr>
            <a:endParaRPr kumimoji="0" lang="de-DE" altLang="de-DE" b="1" i="0" u="none" strike="noStrike" cap="none" normalizeH="0" baseline="0" dirty="0">
              <a:ln>
                <a:noFill/>
              </a:ln>
              <a:solidFill>
                <a:schemeClr val="tx1"/>
              </a:solidFill>
              <a:effectLst/>
              <a:ea typeface="Times New Roman" panose="02020603050405020304" pitchFamily="18" charset="0"/>
              <a:cs typeface="Arial" panose="020B0604020202020204" pitchFamily="34" charset="0"/>
            </a:endParaRPr>
          </a:p>
          <a:p>
            <a:pPr marL="342900" marR="0" lvl="0" indent="-342900" algn="l" defTabSz="914400" rtl="0" eaLnBrk="0" fontAlgn="base" latinLnBrk="0" hangingPunct="0">
              <a:lnSpc>
                <a:spcPct val="100000"/>
              </a:lnSpc>
              <a:spcBef>
                <a:spcPct val="0"/>
              </a:spcBef>
              <a:spcAft>
                <a:spcPct val="0"/>
              </a:spcAft>
              <a:buClrTx/>
              <a:buSzTx/>
              <a:buFont typeface="+mj-lt"/>
              <a:buAutoNum type="arabicPeriod"/>
              <a:tabLst/>
            </a:pPr>
            <a:r>
              <a:rPr kumimoji="0" lang="de-DE" altLang="de-DE" b="1" i="0" u="none" strike="noStrike" cap="none" normalizeH="0" baseline="0" dirty="0">
                <a:ln>
                  <a:noFill/>
                </a:ln>
                <a:solidFill>
                  <a:schemeClr val="tx1"/>
                </a:solidFill>
                <a:effectLst/>
                <a:ea typeface="Times New Roman" panose="02020603050405020304" pitchFamily="18" charset="0"/>
                <a:cs typeface="Arial" panose="020B0604020202020204" pitchFamily="34" charset="0"/>
              </a:rPr>
              <a:t>Assistenzleistungen</a:t>
            </a:r>
            <a:r>
              <a:rPr kumimoji="0" lang="de-DE" altLang="de-DE" b="0" i="0" u="none" strike="noStrike" cap="none" normalizeH="0" baseline="0" dirty="0">
                <a:ln>
                  <a:noFill/>
                </a:ln>
                <a:solidFill>
                  <a:schemeClr val="tx1"/>
                </a:solidFill>
                <a:effectLst/>
                <a:ea typeface="Times New Roman" panose="02020603050405020304" pitchFamily="18" charset="0"/>
                <a:cs typeface="Arial" panose="020B0604020202020204" pitchFamily="34" charset="0"/>
              </a:rPr>
              <a:t> zur sozialen Teilhabe dienen </a:t>
            </a:r>
            <a:r>
              <a:rPr kumimoji="0" lang="de-DE" altLang="de-DE" b="0" i="0" u="none" strike="noStrike" cap="none" normalizeH="0" baseline="0" dirty="0">
                <a:ln>
                  <a:noFill/>
                </a:ln>
                <a:solidFill>
                  <a:schemeClr val="tx1"/>
                </a:solidFill>
                <a:effectLst/>
                <a:highlight>
                  <a:srgbClr val="FFFF00"/>
                </a:highlight>
                <a:ea typeface="Times New Roman" panose="02020603050405020304" pitchFamily="18" charset="0"/>
                <a:cs typeface="Arial" panose="020B0604020202020204" pitchFamily="34" charset="0"/>
              </a:rPr>
              <a:t>der selbstbestimmten und eigenständigen Bewältigung</a:t>
            </a:r>
            <a:r>
              <a:rPr kumimoji="0" lang="de-DE" altLang="de-DE" b="0" i="0" u="none" strike="noStrike" cap="none" normalizeH="0" baseline="0" dirty="0">
                <a:ln>
                  <a:noFill/>
                </a:ln>
                <a:solidFill>
                  <a:schemeClr val="tx1"/>
                </a:solidFill>
                <a:effectLst/>
                <a:ea typeface="Times New Roman" panose="02020603050405020304" pitchFamily="18" charset="0"/>
                <a:cs typeface="Arial" panose="020B0604020202020204" pitchFamily="34" charset="0"/>
              </a:rPr>
              <a:t> der allgemeinen Erledigungen des Alltags wie der Haushaltsführung, der Gestaltung sozialer Beziehungen sowie der Freizeitgestaltung einschließlich sportlicher Aktivitäten </a:t>
            </a:r>
            <a:r>
              <a:rPr kumimoji="0" lang="de-DE" altLang="de-DE" b="0" i="0" u="none" strike="noStrike" cap="none" normalizeH="0" baseline="0" dirty="0">
                <a:ln>
                  <a:noFill/>
                </a:ln>
                <a:solidFill>
                  <a:schemeClr val="tx1"/>
                </a:solidFill>
                <a:effectLst/>
                <a:highlight>
                  <a:srgbClr val="FFFF00"/>
                </a:highlight>
                <a:ea typeface="Times New Roman" panose="02020603050405020304" pitchFamily="18" charset="0"/>
                <a:cs typeface="Arial" panose="020B0604020202020204" pitchFamily="34" charset="0"/>
              </a:rPr>
              <a:t>im eigenen Wohnraum und im Sozialraum</a:t>
            </a:r>
            <a:r>
              <a:rPr kumimoji="0" lang="de-DE" altLang="de-DE" b="0" i="0" u="none" strike="noStrike" cap="none" normalizeH="0" baseline="0" dirty="0">
                <a:ln>
                  <a:noFill/>
                </a:ln>
                <a:solidFill>
                  <a:schemeClr val="tx1"/>
                </a:solidFill>
                <a:effectLst/>
                <a:ea typeface="Times New Roman" panose="02020603050405020304" pitchFamily="18" charset="0"/>
                <a:cs typeface="Arial" panose="020B0604020202020204" pitchFamily="34" charset="0"/>
              </a:rPr>
              <a:t>.</a:t>
            </a:r>
            <a:r>
              <a:rPr kumimoji="0" lang="de-DE" altLang="de-DE" b="0" i="0" u="none" strike="noStrike" cap="none" normalizeH="0" baseline="0" dirty="0">
                <a:ln>
                  <a:noFill/>
                </a:ln>
                <a:solidFill>
                  <a:schemeClr val="tx1"/>
                </a:solidFill>
                <a:effectLst/>
              </a:rPr>
              <a:t> </a:t>
            </a:r>
          </a:p>
          <a:p>
            <a:pPr marL="357188"/>
            <a:r>
              <a:rPr lang="de-DE" altLang="de-DE" dirty="0"/>
              <a:t>Assistenzleistungen setzen voraus, dass </a:t>
            </a:r>
            <a:r>
              <a:rPr lang="de-DE" dirty="0"/>
              <a:t>die Leistungsberechtigen in den genannten Bereichen </a:t>
            </a:r>
            <a:r>
              <a:rPr lang="de-DE" dirty="0">
                <a:highlight>
                  <a:srgbClr val="00FFFF"/>
                </a:highlight>
              </a:rPr>
              <a:t>Teilhabeziele</a:t>
            </a:r>
            <a:r>
              <a:rPr lang="de-DE" dirty="0"/>
              <a:t> verfolgen, ihnen der entsprechende Bereich wichtig ist und sie dort mitmachen wollen wie andere Leute auch. </a:t>
            </a:r>
            <a:endParaRPr kumimoji="0" lang="de-DE" altLang="de-DE" b="0" i="0" u="none" strike="noStrike" cap="none" normalizeH="0" baseline="0" dirty="0">
              <a:ln>
                <a:noFill/>
              </a:ln>
              <a:solidFill>
                <a:schemeClr val="tx1"/>
              </a:solidFill>
              <a:effectLst/>
            </a:endParaRPr>
          </a:p>
        </p:txBody>
      </p:sp>
    </p:spTree>
    <p:extLst>
      <p:ext uri="{BB962C8B-B14F-4D97-AF65-F5344CB8AC3E}">
        <p14:creationId xmlns:p14="http://schemas.microsoft.com/office/powerpoint/2010/main" val="265684549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el 1">
            <a:extLst>
              <a:ext uri="{FF2B5EF4-FFF2-40B4-BE49-F238E27FC236}">
                <a16:creationId xmlns:a16="http://schemas.microsoft.com/office/drawing/2014/main" xmlns="" id="{9A072AF6-7AAC-4B0E-9558-D342C427FF47}"/>
              </a:ext>
            </a:extLst>
          </p:cNvPr>
          <p:cNvSpPr>
            <a:spLocks noGrp="1"/>
          </p:cNvSpPr>
          <p:nvPr>
            <p:ph type="title"/>
          </p:nvPr>
        </p:nvSpPr>
        <p:spPr>
          <a:xfrm>
            <a:off x="711200" y="398463"/>
            <a:ext cx="8280400" cy="755650"/>
          </a:xfrm>
        </p:spPr>
        <p:txBody>
          <a:bodyPr anchor="t">
            <a:normAutofit/>
          </a:bodyPr>
          <a:lstStyle/>
          <a:p>
            <a:pPr defTabSz="914400"/>
            <a:r>
              <a:rPr lang="de-DE" dirty="0"/>
              <a:t>(6) Fazit</a:t>
            </a:r>
          </a:p>
        </p:txBody>
      </p:sp>
      <p:sp>
        <p:nvSpPr>
          <p:cNvPr id="6" name="Fußzeilenplatzhalter 5">
            <a:extLst>
              <a:ext uri="{FF2B5EF4-FFF2-40B4-BE49-F238E27FC236}">
                <a16:creationId xmlns:a16="http://schemas.microsoft.com/office/drawing/2014/main" xmlns="" id="{6D1660C1-632B-45E5-A383-FDEB1B767BB2}"/>
              </a:ext>
            </a:extLst>
          </p:cNvPr>
          <p:cNvSpPr>
            <a:spLocks noGrp="1"/>
          </p:cNvSpPr>
          <p:nvPr>
            <p:ph type="ftr" sz="quarter" idx="11"/>
          </p:nvPr>
        </p:nvSpPr>
        <p:spPr>
          <a:xfrm>
            <a:off x="1395663" y="6259597"/>
            <a:ext cx="8670760" cy="365125"/>
          </a:xfrm>
        </p:spPr>
        <p:txBody>
          <a:bodyPr anchor="ctr">
            <a:normAutofit/>
          </a:bodyPr>
          <a:lstStyle/>
          <a:p>
            <a:pPr>
              <a:spcAft>
                <a:spcPts val="600"/>
              </a:spcAft>
            </a:pPr>
            <a:r>
              <a:rPr lang="de-DE"/>
              <a:t>Eingliederungshilfe und Pflege</a:t>
            </a:r>
          </a:p>
        </p:txBody>
      </p:sp>
      <p:sp>
        <p:nvSpPr>
          <p:cNvPr id="17" name="Text Placeholder 4">
            <a:extLst>
              <a:ext uri="{FF2B5EF4-FFF2-40B4-BE49-F238E27FC236}">
                <a16:creationId xmlns:a16="http://schemas.microsoft.com/office/drawing/2014/main" xmlns="" id="{760D829E-A3F7-4179-BDA0-339ECA9A9351}"/>
              </a:ext>
            </a:extLst>
          </p:cNvPr>
          <p:cNvSpPr>
            <a:spLocks noGrp="1"/>
          </p:cNvSpPr>
          <p:nvPr>
            <p:ph type="body" sz="quarter" idx="13"/>
          </p:nvPr>
        </p:nvSpPr>
        <p:spPr>
          <a:xfrm>
            <a:off x="711200" y="709703"/>
            <a:ext cx="8280000" cy="444669"/>
          </a:xfrm>
        </p:spPr>
        <p:txBody>
          <a:bodyPr/>
          <a:lstStyle/>
          <a:p>
            <a:endParaRPr lang="en-US"/>
          </a:p>
        </p:txBody>
      </p:sp>
      <p:sp>
        <p:nvSpPr>
          <p:cNvPr id="3" name="Datumsplatzhalter 2">
            <a:extLst>
              <a:ext uri="{FF2B5EF4-FFF2-40B4-BE49-F238E27FC236}">
                <a16:creationId xmlns:a16="http://schemas.microsoft.com/office/drawing/2014/main" xmlns="" id="{3614F1AD-4437-4A93-B588-C4E1AD1E53C1}"/>
              </a:ext>
            </a:extLst>
          </p:cNvPr>
          <p:cNvSpPr>
            <a:spLocks noGrp="1"/>
          </p:cNvSpPr>
          <p:nvPr>
            <p:ph type="dt" sz="half" idx="10"/>
          </p:nvPr>
        </p:nvSpPr>
        <p:spPr>
          <a:xfrm>
            <a:off x="10202779" y="6259597"/>
            <a:ext cx="1287380" cy="365125"/>
          </a:xfrm>
        </p:spPr>
        <p:txBody>
          <a:bodyPr anchor="ctr">
            <a:normAutofit/>
          </a:bodyPr>
          <a:lstStyle/>
          <a:p>
            <a:pPr>
              <a:spcAft>
                <a:spcPts val="600"/>
              </a:spcAft>
            </a:pPr>
            <a:r>
              <a:rPr lang="de-DE"/>
              <a:t>November  2020</a:t>
            </a:r>
          </a:p>
        </p:txBody>
      </p:sp>
      <p:sp>
        <p:nvSpPr>
          <p:cNvPr id="4" name="Rectangle 2">
            <a:extLst>
              <a:ext uri="{FF2B5EF4-FFF2-40B4-BE49-F238E27FC236}">
                <a16:creationId xmlns:a16="http://schemas.microsoft.com/office/drawing/2014/main" xmlns="" id="{989C60B7-954C-48C9-BFF2-AE9B34C523FE}"/>
              </a:ext>
            </a:extLst>
          </p:cNvPr>
          <p:cNvSpPr>
            <a:spLocks noChangeArrowheads="1"/>
          </p:cNvSpPr>
          <p:nvPr/>
        </p:nvSpPr>
        <p:spPr bwMode="auto">
          <a:xfrm>
            <a:off x="711200" y="1567826"/>
            <a:ext cx="10778959" cy="3139321"/>
          </a:xfrm>
          <a:prstGeom prst="rect">
            <a:avLst/>
          </a:prstGeom>
          <a:solidFill>
            <a:schemeClr val="accent1">
              <a:lumMod val="20000"/>
              <a:lumOff val="80000"/>
            </a:schemeClr>
          </a:solidFill>
          <a:ln>
            <a:noFill/>
          </a:ln>
          <a:effec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lang="de-DE" altLang="de-DE" dirty="0">
              <a:ea typeface="Times New Roman" panose="02020603050405020304" pitchFamily="18" charset="0"/>
              <a:cs typeface="Arial" panose="020B0604020202020204" pitchFamily="34" charset="0"/>
            </a:endParaRPr>
          </a:p>
          <a:p>
            <a:pPr marL="342900" lvl="0" indent="-342900">
              <a:buFont typeface="+mj-lt"/>
              <a:buAutoNum type="arabicPeriod"/>
            </a:pPr>
            <a:r>
              <a:rPr lang="de-DE" altLang="de-DE" dirty="0">
                <a:ea typeface="Times New Roman" panose="02020603050405020304" pitchFamily="18" charset="0"/>
                <a:cs typeface="Arial" panose="020B0604020202020204" pitchFamily="34" charset="0"/>
              </a:rPr>
              <a:t>Leistungen zur Pflege und Leistungen der Eingliederungshilfe als </a:t>
            </a:r>
            <a:r>
              <a:rPr lang="de-DE" altLang="de-DE" dirty="0">
                <a:highlight>
                  <a:srgbClr val="FFFF00"/>
                </a:highlight>
                <a:ea typeface="Times New Roman" panose="02020603050405020304" pitchFamily="18" charset="0"/>
                <a:cs typeface="Arial" panose="020B0604020202020204" pitchFamily="34" charset="0"/>
              </a:rPr>
              <a:t>Einheit einer Differenz von Tätigkeiten und Zwecken </a:t>
            </a:r>
            <a:r>
              <a:rPr lang="de-DE" altLang="de-DE" dirty="0">
                <a:ea typeface="Times New Roman" panose="02020603050405020304" pitchFamily="18" charset="0"/>
                <a:cs typeface="Arial" panose="020B0604020202020204" pitchFamily="34" charset="0"/>
              </a:rPr>
              <a:t>voneinander gut abzugrenzen sind, obwohl sie beide dem Leitziel eines selbstbestimmten Lebens in Würde dienen. </a:t>
            </a:r>
          </a:p>
          <a:p>
            <a:pPr marL="342900" lvl="0" indent="-342900">
              <a:buFont typeface="+mj-lt"/>
              <a:buAutoNum type="arabicPeriod"/>
            </a:pPr>
            <a:endParaRPr lang="de-DE" altLang="de-DE" dirty="0">
              <a:ea typeface="Times New Roman" panose="02020603050405020304" pitchFamily="18" charset="0"/>
              <a:cs typeface="Arial" panose="020B0604020202020204" pitchFamily="34" charset="0"/>
            </a:endParaRPr>
          </a:p>
          <a:p>
            <a:pPr marL="342900" lvl="0" indent="-342900">
              <a:buFont typeface="+mj-lt"/>
              <a:buAutoNum type="arabicPeriod"/>
            </a:pPr>
            <a:r>
              <a:rPr lang="de-DE" dirty="0"/>
              <a:t>Während die körperbezogenen Pflegemaßnahmen, die pflegerischen Betreuungsmaßnahmen und die hauswirtschaftlichen Hilfen </a:t>
            </a:r>
            <a:r>
              <a:rPr lang="de-DE" dirty="0">
                <a:highlight>
                  <a:srgbClr val="FFFF00"/>
                </a:highlight>
              </a:rPr>
              <a:t>auf die jeweilige Häuslichkeit und das nähere Umfeld beschränkt</a:t>
            </a:r>
            <a:r>
              <a:rPr lang="de-DE" dirty="0"/>
              <a:t> sind, richtet sich die Eingliederungshilfe darüber hinaus explizit auch auf die </a:t>
            </a:r>
            <a:r>
              <a:rPr lang="de-DE" dirty="0">
                <a:highlight>
                  <a:srgbClr val="00FFFF"/>
                </a:highlight>
              </a:rPr>
              <a:t>Gestaltung von Teilhabe im Sozialraum</a:t>
            </a:r>
            <a:r>
              <a:rPr lang="de-DE" dirty="0"/>
              <a:t>. </a:t>
            </a:r>
          </a:p>
          <a:p>
            <a:pPr marL="342900" lvl="0" indent="-342900">
              <a:buFont typeface="+mj-lt"/>
              <a:buAutoNum type="arabicPeriod"/>
            </a:pPr>
            <a:endParaRPr lang="de-DE" dirty="0"/>
          </a:p>
          <a:p>
            <a:pPr lvl="1"/>
            <a:r>
              <a:rPr lang="de-DE" dirty="0"/>
              <a:t>Auch insoweit sind die Leistungen der Eingliederungshilfe umfassender.</a:t>
            </a:r>
            <a:endParaRPr lang="de-DE" altLang="de-DE" dirty="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335531767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el 1">
            <a:extLst>
              <a:ext uri="{FF2B5EF4-FFF2-40B4-BE49-F238E27FC236}">
                <a16:creationId xmlns:a16="http://schemas.microsoft.com/office/drawing/2014/main" xmlns="" id="{9A072AF6-7AAC-4B0E-9558-D342C427FF47}"/>
              </a:ext>
            </a:extLst>
          </p:cNvPr>
          <p:cNvSpPr>
            <a:spLocks noGrp="1"/>
          </p:cNvSpPr>
          <p:nvPr>
            <p:ph type="title"/>
          </p:nvPr>
        </p:nvSpPr>
        <p:spPr>
          <a:xfrm>
            <a:off x="711200" y="398463"/>
            <a:ext cx="8280400" cy="755650"/>
          </a:xfrm>
        </p:spPr>
        <p:txBody>
          <a:bodyPr anchor="t">
            <a:normAutofit/>
          </a:bodyPr>
          <a:lstStyle/>
          <a:p>
            <a:pPr defTabSz="914400"/>
            <a:r>
              <a:rPr lang="de-DE" dirty="0"/>
              <a:t>(6) Fazit</a:t>
            </a:r>
          </a:p>
        </p:txBody>
      </p:sp>
      <p:sp>
        <p:nvSpPr>
          <p:cNvPr id="6" name="Fußzeilenplatzhalter 5">
            <a:extLst>
              <a:ext uri="{FF2B5EF4-FFF2-40B4-BE49-F238E27FC236}">
                <a16:creationId xmlns:a16="http://schemas.microsoft.com/office/drawing/2014/main" xmlns="" id="{6D1660C1-632B-45E5-A383-FDEB1B767BB2}"/>
              </a:ext>
            </a:extLst>
          </p:cNvPr>
          <p:cNvSpPr>
            <a:spLocks noGrp="1"/>
          </p:cNvSpPr>
          <p:nvPr>
            <p:ph type="ftr" sz="quarter" idx="11"/>
          </p:nvPr>
        </p:nvSpPr>
        <p:spPr>
          <a:xfrm>
            <a:off x="1395663" y="6259597"/>
            <a:ext cx="8670760" cy="365125"/>
          </a:xfrm>
        </p:spPr>
        <p:txBody>
          <a:bodyPr anchor="ctr">
            <a:normAutofit/>
          </a:bodyPr>
          <a:lstStyle/>
          <a:p>
            <a:pPr>
              <a:spcAft>
                <a:spcPts val="600"/>
              </a:spcAft>
            </a:pPr>
            <a:r>
              <a:rPr lang="de-DE"/>
              <a:t>Eingliederungshilfe und Pflege</a:t>
            </a:r>
          </a:p>
        </p:txBody>
      </p:sp>
      <p:sp>
        <p:nvSpPr>
          <p:cNvPr id="17" name="Text Placeholder 4">
            <a:extLst>
              <a:ext uri="{FF2B5EF4-FFF2-40B4-BE49-F238E27FC236}">
                <a16:creationId xmlns:a16="http://schemas.microsoft.com/office/drawing/2014/main" xmlns="" id="{760D829E-A3F7-4179-BDA0-339ECA9A9351}"/>
              </a:ext>
            </a:extLst>
          </p:cNvPr>
          <p:cNvSpPr>
            <a:spLocks noGrp="1"/>
          </p:cNvSpPr>
          <p:nvPr>
            <p:ph type="body" sz="quarter" idx="13"/>
          </p:nvPr>
        </p:nvSpPr>
        <p:spPr>
          <a:xfrm>
            <a:off x="711200" y="709703"/>
            <a:ext cx="8280000" cy="444669"/>
          </a:xfrm>
        </p:spPr>
        <p:txBody>
          <a:bodyPr/>
          <a:lstStyle/>
          <a:p>
            <a:endParaRPr lang="en-US"/>
          </a:p>
        </p:txBody>
      </p:sp>
      <p:sp>
        <p:nvSpPr>
          <p:cNvPr id="3" name="Datumsplatzhalter 2">
            <a:extLst>
              <a:ext uri="{FF2B5EF4-FFF2-40B4-BE49-F238E27FC236}">
                <a16:creationId xmlns:a16="http://schemas.microsoft.com/office/drawing/2014/main" xmlns="" id="{3614F1AD-4437-4A93-B588-C4E1AD1E53C1}"/>
              </a:ext>
            </a:extLst>
          </p:cNvPr>
          <p:cNvSpPr>
            <a:spLocks noGrp="1"/>
          </p:cNvSpPr>
          <p:nvPr>
            <p:ph type="dt" sz="half" idx="10"/>
          </p:nvPr>
        </p:nvSpPr>
        <p:spPr>
          <a:xfrm>
            <a:off x="10202779" y="6259597"/>
            <a:ext cx="1287380" cy="365125"/>
          </a:xfrm>
        </p:spPr>
        <p:txBody>
          <a:bodyPr anchor="ctr">
            <a:normAutofit/>
          </a:bodyPr>
          <a:lstStyle/>
          <a:p>
            <a:pPr>
              <a:spcAft>
                <a:spcPts val="600"/>
              </a:spcAft>
            </a:pPr>
            <a:r>
              <a:rPr lang="de-DE"/>
              <a:t>November  2020</a:t>
            </a:r>
          </a:p>
        </p:txBody>
      </p:sp>
      <p:sp>
        <p:nvSpPr>
          <p:cNvPr id="4" name="Rectangle 2">
            <a:extLst>
              <a:ext uri="{FF2B5EF4-FFF2-40B4-BE49-F238E27FC236}">
                <a16:creationId xmlns:a16="http://schemas.microsoft.com/office/drawing/2014/main" xmlns="" id="{989C60B7-954C-48C9-BFF2-AE9B34C523FE}"/>
              </a:ext>
            </a:extLst>
          </p:cNvPr>
          <p:cNvSpPr>
            <a:spLocks noChangeArrowheads="1"/>
          </p:cNvSpPr>
          <p:nvPr/>
        </p:nvSpPr>
        <p:spPr bwMode="auto">
          <a:xfrm>
            <a:off x="711200" y="1290828"/>
            <a:ext cx="10778959" cy="3693319"/>
          </a:xfrm>
          <a:prstGeom prst="rect">
            <a:avLst/>
          </a:prstGeom>
          <a:solidFill>
            <a:schemeClr val="accent1">
              <a:lumMod val="20000"/>
              <a:lumOff val="80000"/>
            </a:schemeClr>
          </a:solidFill>
          <a:ln>
            <a:noFill/>
          </a:ln>
          <a:effec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lang="de-DE" altLang="de-DE" dirty="0">
              <a:ea typeface="Times New Roman" panose="02020603050405020304" pitchFamily="18" charset="0"/>
              <a:cs typeface="Arial" panose="020B0604020202020204" pitchFamily="34" charset="0"/>
            </a:endParaRPr>
          </a:p>
          <a:p>
            <a:pPr marL="342900" lvl="0" indent="-342900">
              <a:buFont typeface="+mj-lt"/>
              <a:buAutoNum type="arabicPeriod" startAt="3"/>
            </a:pPr>
            <a:r>
              <a:rPr lang="de-DE" altLang="de-DE" dirty="0">
                <a:ea typeface="Times New Roman" panose="02020603050405020304" pitchFamily="18" charset="0"/>
                <a:cs typeface="Arial" panose="020B0604020202020204" pitchFamily="34" charset="0"/>
              </a:rPr>
              <a:t>Schwierigkeit in der Abgrenzung gibt es allenfalls bei pflegerischen Betreuungsmaßnahmen und Assistenzleistungen in der eigenen Häuslichkeit und bei Bezug mit dem häuslichen Umfeld, </a:t>
            </a:r>
            <a:r>
              <a:rPr lang="de-DE" altLang="de-DE" dirty="0">
                <a:highlight>
                  <a:srgbClr val="FFFF00"/>
                </a:highlight>
                <a:ea typeface="Times New Roman" panose="02020603050405020304" pitchFamily="18" charset="0"/>
                <a:cs typeface="Arial" panose="020B0604020202020204" pitchFamily="34" charset="0"/>
              </a:rPr>
              <a:t>wenn und soweit eine Zweckidentität</a:t>
            </a:r>
            <a:r>
              <a:rPr lang="de-DE" altLang="de-DE" dirty="0">
                <a:ea typeface="Times New Roman" panose="02020603050405020304" pitchFamily="18" charset="0"/>
                <a:cs typeface="Arial" panose="020B0604020202020204" pitchFamily="34" charset="0"/>
              </a:rPr>
              <a:t> besteht. </a:t>
            </a:r>
          </a:p>
          <a:p>
            <a:pPr marL="342900" lvl="0" indent="-342900">
              <a:buFont typeface="+mj-lt"/>
              <a:buAutoNum type="arabicPeriod" startAt="3"/>
            </a:pPr>
            <a:endParaRPr lang="de-DE" altLang="de-DE" dirty="0">
              <a:ea typeface="Times New Roman" panose="02020603050405020304" pitchFamily="18" charset="0"/>
              <a:cs typeface="Arial" panose="020B0604020202020204" pitchFamily="34" charset="0"/>
            </a:endParaRPr>
          </a:p>
          <a:p>
            <a:pPr marL="357188" lvl="1"/>
            <a:r>
              <a:rPr lang="de-DE" altLang="de-DE" dirty="0">
                <a:ea typeface="Times New Roman" panose="02020603050405020304" pitchFamily="18" charset="0"/>
                <a:cs typeface="Arial" panose="020B0604020202020204" pitchFamily="34" charset="0"/>
              </a:rPr>
              <a:t>In diesen Fällen, </a:t>
            </a:r>
            <a:r>
              <a:rPr lang="de-DE" altLang="de-DE" dirty="0">
                <a:highlight>
                  <a:srgbClr val="00FFFF"/>
                </a:highlight>
                <a:ea typeface="Times New Roman" panose="02020603050405020304" pitchFamily="18" charset="0"/>
                <a:cs typeface="Arial" panose="020B0604020202020204" pitchFamily="34" charset="0"/>
              </a:rPr>
              <a:t>in denen unterschiedliche Leistungen gleiche Zwecke verfolgen</a:t>
            </a:r>
            <a:r>
              <a:rPr lang="de-DE" altLang="de-DE" dirty="0">
                <a:ea typeface="Times New Roman" panose="02020603050405020304" pitchFamily="18" charset="0"/>
                <a:cs typeface="Arial" panose="020B0604020202020204" pitchFamily="34" charset="0"/>
              </a:rPr>
              <a:t>, können die zweckgleichen, aber nicht bedarfsdeckend ausgerichteten </a:t>
            </a:r>
            <a:r>
              <a:rPr lang="de-DE" altLang="de-DE" dirty="0">
                <a:highlight>
                  <a:srgbClr val="FFFF00"/>
                </a:highlight>
                <a:ea typeface="Times New Roman" panose="02020603050405020304" pitchFamily="18" charset="0"/>
                <a:cs typeface="Arial" panose="020B0604020202020204" pitchFamily="34" charset="0"/>
              </a:rPr>
              <a:t>Versicherungsleistungen in Anspruch </a:t>
            </a:r>
            <a:r>
              <a:rPr lang="de-DE" altLang="de-DE" dirty="0">
                <a:ea typeface="Times New Roman" panose="02020603050405020304" pitchFamily="18" charset="0"/>
                <a:cs typeface="Arial" panose="020B0604020202020204" pitchFamily="34" charset="0"/>
              </a:rPr>
              <a:t>genommen und gegebenenfalls bis zur Bedarfsdeckung durch Leistungen der Eingliederungshilfe ergänzt werden. </a:t>
            </a:r>
          </a:p>
          <a:p>
            <a:pPr marL="357188" lvl="1"/>
            <a:r>
              <a:rPr lang="de-DE" altLang="de-DE" dirty="0">
                <a:ea typeface="Times New Roman" panose="02020603050405020304" pitchFamily="18" charset="0"/>
                <a:cs typeface="Arial" panose="020B0604020202020204" pitchFamily="34" charset="0"/>
              </a:rPr>
              <a:t>„Insofern behalten die Leistungen der Eingliederungshilfe einen eigenständigen – nicht subsidiären – Zweck neben der Leistung der Pflegeversicherung. Anhaltspunkte für ungerechtfertigte Doppelleistungen bestehen durch diese einschränkende Auslegung nicht“ (BSG, Urteil vom 25.01.2017).</a:t>
            </a:r>
          </a:p>
        </p:txBody>
      </p:sp>
    </p:spTree>
    <p:extLst>
      <p:ext uri="{BB962C8B-B14F-4D97-AF65-F5344CB8AC3E}">
        <p14:creationId xmlns:p14="http://schemas.microsoft.com/office/powerpoint/2010/main" val="330777662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el 1">
            <a:extLst>
              <a:ext uri="{FF2B5EF4-FFF2-40B4-BE49-F238E27FC236}">
                <a16:creationId xmlns:a16="http://schemas.microsoft.com/office/drawing/2014/main" xmlns="" id="{9A072AF6-7AAC-4B0E-9558-D342C427FF47}"/>
              </a:ext>
            </a:extLst>
          </p:cNvPr>
          <p:cNvSpPr>
            <a:spLocks noGrp="1"/>
          </p:cNvSpPr>
          <p:nvPr>
            <p:ph type="title"/>
          </p:nvPr>
        </p:nvSpPr>
        <p:spPr>
          <a:xfrm>
            <a:off x="711200" y="398463"/>
            <a:ext cx="8280400" cy="755650"/>
          </a:xfrm>
        </p:spPr>
        <p:txBody>
          <a:bodyPr anchor="t">
            <a:normAutofit/>
          </a:bodyPr>
          <a:lstStyle/>
          <a:p>
            <a:pPr defTabSz="914400"/>
            <a:r>
              <a:rPr lang="de-DE" dirty="0"/>
              <a:t>(6) Fazit</a:t>
            </a:r>
          </a:p>
        </p:txBody>
      </p:sp>
      <p:sp>
        <p:nvSpPr>
          <p:cNvPr id="6" name="Fußzeilenplatzhalter 5">
            <a:extLst>
              <a:ext uri="{FF2B5EF4-FFF2-40B4-BE49-F238E27FC236}">
                <a16:creationId xmlns:a16="http://schemas.microsoft.com/office/drawing/2014/main" xmlns="" id="{6D1660C1-632B-45E5-A383-FDEB1B767BB2}"/>
              </a:ext>
            </a:extLst>
          </p:cNvPr>
          <p:cNvSpPr>
            <a:spLocks noGrp="1"/>
          </p:cNvSpPr>
          <p:nvPr>
            <p:ph type="ftr" sz="quarter" idx="11"/>
          </p:nvPr>
        </p:nvSpPr>
        <p:spPr>
          <a:xfrm>
            <a:off x="1395663" y="6259597"/>
            <a:ext cx="8670760" cy="365125"/>
          </a:xfrm>
        </p:spPr>
        <p:txBody>
          <a:bodyPr anchor="ctr">
            <a:normAutofit/>
          </a:bodyPr>
          <a:lstStyle/>
          <a:p>
            <a:pPr>
              <a:spcAft>
                <a:spcPts val="600"/>
              </a:spcAft>
            </a:pPr>
            <a:r>
              <a:rPr lang="de-DE"/>
              <a:t>Eingliederungshilfe und Pflege</a:t>
            </a:r>
          </a:p>
        </p:txBody>
      </p:sp>
      <p:sp>
        <p:nvSpPr>
          <p:cNvPr id="17" name="Text Placeholder 4">
            <a:extLst>
              <a:ext uri="{FF2B5EF4-FFF2-40B4-BE49-F238E27FC236}">
                <a16:creationId xmlns:a16="http://schemas.microsoft.com/office/drawing/2014/main" xmlns="" id="{760D829E-A3F7-4179-BDA0-339ECA9A9351}"/>
              </a:ext>
            </a:extLst>
          </p:cNvPr>
          <p:cNvSpPr>
            <a:spLocks noGrp="1"/>
          </p:cNvSpPr>
          <p:nvPr>
            <p:ph type="body" sz="quarter" idx="13"/>
          </p:nvPr>
        </p:nvSpPr>
        <p:spPr>
          <a:xfrm>
            <a:off x="711200" y="709703"/>
            <a:ext cx="8280000" cy="444669"/>
          </a:xfrm>
        </p:spPr>
        <p:txBody>
          <a:bodyPr/>
          <a:lstStyle/>
          <a:p>
            <a:endParaRPr lang="en-US"/>
          </a:p>
        </p:txBody>
      </p:sp>
      <p:sp>
        <p:nvSpPr>
          <p:cNvPr id="3" name="Datumsplatzhalter 2">
            <a:extLst>
              <a:ext uri="{FF2B5EF4-FFF2-40B4-BE49-F238E27FC236}">
                <a16:creationId xmlns:a16="http://schemas.microsoft.com/office/drawing/2014/main" xmlns="" id="{3614F1AD-4437-4A93-B588-C4E1AD1E53C1}"/>
              </a:ext>
            </a:extLst>
          </p:cNvPr>
          <p:cNvSpPr>
            <a:spLocks noGrp="1"/>
          </p:cNvSpPr>
          <p:nvPr>
            <p:ph type="dt" sz="half" idx="10"/>
          </p:nvPr>
        </p:nvSpPr>
        <p:spPr>
          <a:xfrm>
            <a:off x="10202779" y="6259597"/>
            <a:ext cx="1287380" cy="365125"/>
          </a:xfrm>
        </p:spPr>
        <p:txBody>
          <a:bodyPr anchor="ctr">
            <a:normAutofit/>
          </a:bodyPr>
          <a:lstStyle/>
          <a:p>
            <a:pPr>
              <a:spcAft>
                <a:spcPts val="600"/>
              </a:spcAft>
            </a:pPr>
            <a:r>
              <a:rPr lang="de-DE"/>
              <a:t>November  2020</a:t>
            </a:r>
          </a:p>
        </p:txBody>
      </p:sp>
      <p:sp>
        <p:nvSpPr>
          <p:cNvPr id="2" name="Rechteck 1">
            <a:extLst>
              <a:ext uri="{FF2B5EF4-FFF2-40B4-BE49-F238E27FC236}">
                <a16:creationId xmlns:a16="http://schemas.microsoft.com/office/drawing/2014/main" xmlns="" id="{DF4E8DA2-4845-4720-B412-5033959D2BDD}"/>
              </a:ext>
            </a:extLst>
          </p:cNvPr>
          <p:cNvSpPr/>
          <p:nvPr/>
        </p:nvSpPr>
        <p:spPr>
          <a:xfrm>
            <a:off x="683041" y="1340768"/>
            <a:ext cx="10778959" cy="4344716"/>
          </a:xfrm>
          <a:prstGeom prst="rect">
            <a:avLst/>
          </a:prstGeom>
          <a:solidFill>
            <a:schemeClr val="accent1">
              <a:lumMod val="20000"/>
              <a:lumOff val="80000"/>
            </a:schemeClr>
          </a:solidFill>
        </p:spPr>
        <p:txBody>
          <a:bodyPr wrap="square">
            <a:spAutoFit/>
          </a:bodyPr>
          <a:lstStyle/>
          <a:p>
            <a:pPr marL="342900" indent="-342900">
              <a:lnSpc>
                <a:spcPct val="115000"/>
              </a:lnSpc>
              <a:spcBef>
                <a:spcPts val="600"/>
              </a:spcBef>
              <a:spcAft>
                <a:spcPts val="600"/>
              </a:spcAft>
              <a:buFont typeface="+mj-lt"/>
              <a:buAutoNum type="arabicPeriod" startAt="4"/>
            </a:pPr>
            <a:r>
              <a:rPr lang="de-DE" dirty="0">
                <a:latin typeface="Arial" panose="020B0604020202020204" pitchFamily="34" charset="0"/>
                <a:ea typeface="Times New Roman" panose="02020603050405020304" pitchFamily="18" charset="0"/>
                <a:cs typeface="Times New Roman" panose="02020603050405020304" pitchFamily="18" charset="0"/>
              </a:rPr>
              <a:t>Haben Pflegeleistungen im Vergleich zu den Leistungen der Eingliederungshilfe unterstützende oder begleitende Funktion (Kuhn-Zuber 2018a), weil </a:t>
            </a:r>
            <a:r>
              <a:rPr lang="de-DE" dirty="0">
                <a:highlight>
                  <a:srgbClr val="00FFFF"/>
                </a:highlight>
                <a:latin typeface="Arial" panose="020B0604020202020204" pitchFamily="34" charset="0"/>
                <a:ea typeface="Times New Roman" panose="02020603050405020304" pitchFamily="18" charset="0"/>
                <a:cs typeface="Times New Roman" panose="02020603050405020304" pitchFamily="18" charset="0"/>
              </a:rPr>
              <a:t>die Zwecke der Eingliederungshilfe im Vordergrund stehen</a:t>
            </a:r>
            <a:r>
              <a:rPr lang="de-DE" dirty="0">
                <a:latin typeface="Arial" panose="020B0604020202020204" pitchFamily="34" charset="0"/>
                <a:ea typeface="Times New Roman" panose="02020603050405020304" pitchFamily="18" charset="0"/>
                <a:cs typeface="Times New Roman" panose="02020603050405020304" pitchFamily="18" charset="0"/>
              </a:rPr>
              <a:t>, wie dies beispielsweise bei </a:t>
            </a:r>
          </a:p>
          <a:p>
            <a:pPr marL="800100" lvl="1" indent="-342900">
              <a:lnSpc>
                <a:spcPct val="115000"/>
              </a:lnSpc>
              <a:spcBef>
                <a:spcPts val="600"/>
              </a:spcBef>
              <a:spcAft>
                <a:spcPts val="600"/>
              </a:spcAft>
              <a:buFont typeface="Arial" panose="020B0604020202020204" pitchFamily="34" charset="0"/>
              <a:buChar char="•"/>
            </a:pPr>
            <a:r>
              <a:rPr lang="de-DE" dirty="0">
                <a:latin typeface="Arial" panose="020B0604020202020204" pitchFamily="34" charset="0"/>
                <a:ea typeface="Times New Roman" panose="02020603050405020304" pitchFamily="18" charset="0"/>
                <a:cs typeface="Times New Roman" panose="02020603050405020304" pitchFamily="18" charset="0"/>
              </a:rPr>
              <a:t>den </a:t>
            </a:r>
            <a:r>
              <a:rPr lang="de-DE" dirty="0">
                <a:highlight>
                  <a:srgbClr val="FFFF00"/>
                </a:highlight>
                <a:latin typeface="Arial" panose="020B0604020202020204" pitchFamily="34" charset="0"/>
                <a:ea typeface="Times New Roman" panose="02020603050405020304" pitchFamily="18" charset="0"/>
                <a:cs typeface="Times New Roman" panose="02020603050405020304" pitchFamily="18" charset="0"/>
              </a:rPr>
              <a:t>Leistungen zur Beschäftigung</a:t>
            </a:r>
            <a:r>
              <a:rPr lang="de-DE" dirty="0">
                <a:latin typeface="Arial" panose="020B0604020202020204" pitchFamily="34" charset="0"/>
                <a:ea typeface="Times New Roman" panose="02020603050405020304" pitchFamily="18" charset="0"/>
                <a:cs typeface="Times New Roman" panose="02020603050405020304" pitchFamily="18" charset="0"/>
              </a:rPr>
              <a:t>, </a:t>
            </a:r>
          </a:p>
          <a:p>
            <a:pPr marL="800100" lvl="1" indent="-342900">
              <a:lnSpc>
                <a:spcPct val="115000"/>
              </a:lnSpc>
              <a:spcBef>
                <a:spcPts val="600"/>
              </a:spcBef>
              <a:spcAft>
                <a:spcPts val="600"/>
              </a:spcAft>
              <a:buFont typeface="Arial" panose="020B0604020202020204" pitchFamily="34" charset="0"/>
              <a:buChar char="•"/>
            </a:pPr>
            <a:r>
              <a:rPr lang="de-DE" dirty="0">
                <a:latin typeface="Arial" panose="020B0604020202020204" pitchFamily="34" charset="0"/>
                <a:ea typeface="Times New Roman" panose="02020603050405020304" pitchFamily="18" charset="0"/>
                <a:cs typeface="Times New Roman" panose="02020603050405020304" pitchFamily="18" charset="0"/>
              </a:rPr>
              <a:t>den </a:t>
            </a:r>
            <a:r>
              <a:rPr lang="de-DE" dirty="0">
                <a:highlight>
                  <a:srgbClr val="FFFF00"/>
                </a:highlight>
                <a:latin typeface="Arial" panose="020B0604020202020204" pitchFamily="34" charset="0"/>
                <a:ea typeface="Times New Roman" panose="02020603050405020304" pitchFamily="18" charset="0"/>
                <a:cs typeface="Times New Roman" panose="02020603050405020304" pitchFamily="18" charset="0"/>
              </a:rPr>
              <a:t>Leistungen für Bildung </a:t>
            </a:r>
          </a:p>
          <a:p>
            <a:pPr marL="800100" lvl="1" indent="-342900">
              <a:lnSpc>
                <a:spcPct val="115000"/>
              </a:lnSpc>
              <a:spcBef>
                <a:spcPts val="600"/>
              </a:spcBef>
              <a:spcAft>
                <a:spcPts val="600"/>
              </a:spcAft>
              <a:buFont typeface="Arial" panose="020B0604020202020204" pitchFamily="34" charset="0"/>
              <a:buChar char="•"/>
            </a:pPr>
            <a:r>
              <a:rPr lang="de-DE" dirty="0">
                <a:latin typeface="Arial" panose="020B0604020202020204" pitchFamily="34" charset="0"/>
                <a:ea typeface="Times New Roman" panose="02020603050405020304" pitchFamily="18" charset="0"/>
                <a:cs typeface="Times New Roman" panose="02020603050405020304" pitchFamily="18" charset="0"/>
              </a:rPr>
              <a:t>bei </a:t>
            </a:r>
            <a:r>
              <a:rPr lang="de-DE" dirty="0">
                <a:highlight>
                  <a:srgbClr val="FFFF00"/>
                </a:highlight>
                <a:latin typeface="Arial" panose="020B0604020202020204" pitchFamily="34" charset="0"/>
                <a:ea typeface="Times New Roman" panose="02020603050405020304" pitchFamily="18" charset="0"/>
                <a:cs typeface="Times New Roman" panose="02020603050405020304" pitchFamily="18" charset="0"/>
              </a:rPr>
              <a:t>Assistenzleistungen im Sozialraum </a:t>
            </a:r>
            <a:r>
              <a:rPr lang="de-DE" dirty="0">
                <a:latin typeface="Arial" panose="020B0604020202020204" pitchFamily="34" charset="0"/>
                <a:ea typeface="Times New Roman" panose="02020603050405020304" pitchFamily="18" charset="0"/>
                <a:cs typeface="Times New Roman" panose="02020603050405020304" pitchFamily="18" charset="0"/>
              </a:rPr>
              <a:t>(klassisch: Kinobesuch) oder auch </a:t>
            </a:r>
          </a:p>
          <a:p>
            <a:pPr marL="800100" lvl="1" indent="-342900">
              <a:lnSpc>
                <a:spcPct val="115000"/>
              </a:lnSpc>
              <a:spcBef>
                <a:spcPts val="600"/>
              </a:spcBef>
              <a:spcAft>
                <a:spcPts val="600"/>
              </a:spcAft>
              <a:buFont typeface="Arial" panose="020B0604020202020204" pitchFamily="34" charset="0"/>
              <a:buChar char="•"/>
            </a:pPr>
            <a:r>
              <a:rPr lang="de-DE" dirty="0">
                <a:latin typeface="Arial" panose="020B0604020202020204" pitchFamily="34" charset="0"/>
                <a:ea typeface="Times New Roman" panose="02020603050405020304" pitchFamily="18" charset="0"/>
                <a:cs typeface="Times New Roman" panose="02020603050405020304" pitchFamily="18" charset="0"/>
              </a:rPr>
              <a:t>bei Leistungen der Eingliederungshilfe </a:t>
            </a:r>
            <a:r>
              <a:rPr lang="de-DE" dirty="0">
                <a:highlight>
                  <a:srgbClr val="FFFF00"/>
                </a:highlight>
                <a:latin typeface="Arial" panose="020B0604020202020204" pitchFamily="34" charset="0"/>
                <a:ea typeface="Times New Roman" panose="02020603050405020304" pitchFamily="18" charset="0"/>
                <a:cs typeface="Times New Roman" panose="02020603050405020304" pitchFamily="18" charset="0"/>
              </a:rPr>
              <a:t>in Einrichtungen oder Räumlichkeiten im Sinne des § 43a des Elften Buches in Verbindung mit § 71 Absatz 4 des Elften Buches </a:t>
            </a:r>
            <a:r>
              <a:rPr lang="de-DE" dirty="0">
                <a:latin typeface="Arial" panose="020B0604020202020204" pitchFamily="34" charset="0"/>
                <a:ea typeface="Times New Roman" panose="02020603050405020304" pitchFamily="18" charset="0"/>
                <a:cs typeface="Times New Roman" panose="02020603050405020304" pitchFamily="18" charset="0"/>
              </a:rPr>
              <a:t>(§ 103 Abs. 1, Satz 1 SGB IX) der Fall ist, </a:t>
            </a:r>
          </a:p>
          <a:p>
            <a:pPr lvl="1">
              <a:lnSpc>
                <a:spcPct val="115000"/>
              </a:lnSpc>
              <a:spcBef>
                <a:spcPts val="600"/>
              </a:spcBef>
              <a:spcAft>
                <a:spcPts val="600"/>
              </a:spcAft>
            </a:pPr>
            <a:r>
              <a:rPr lang="de-DE" dirty="0">
                <a:latin typeface="Arial" panose="020B0604020202020204" pitchFamily="34" charset="0"/>
                <a:ea typeface="Times New Roman" panose="02020603050405020304" pitchFamily="18" charset="0"/>
                <a:cs typeface="Times New Roman" panose="02020603050405020304" pitchFamily="18" charset="0"/>
              </a:rPr>
              <a:t>dann sind die Pflegeleistungen Teil der Eingliederungshilfe. </a:t>
            </a:r>
            <a:r>
              <a:rPr lang="de-DE" dirty="0">
                <a:latin typeface="Arial" panose="020B0604020202020204" pitchFamily="34" charset="0"/>
                <a:cs typeface="Times New Roman" panose="02020603050405020304" pitchFamily="18" charset="0"/>
              </a:rPr>
              <a:t>Die Eingliederungshilfe „umfasst“ die Pflegeleistungen, die Pflegeleistungen gehen jedoch nicht in der Eingliederungshilfe auf oder unter. </a:t>
            </a:r>
          </a:p>
        </p:txBody>
      </p:sp>
    </p:spTree>
    <p:extLst>
      <p:ext uri="{BB962C8B-B14F-4D97-AF65-F5344CB8AC3E}">
        <p14:creationId xmlns:p14="http://schemas.microsoft.com/office/powerpoint/2010/main" val="304970135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el 1">
            <a:extLst>
              <a:ext uri="{FF2B5EF4-FFF2-40B4-BE49-F238E27FC236}">
                <a16:creationId xmlns:a16="http://schemas.microsoft.com/office/drawing/2014/main" xmlns="" id="{9A072AF6-7AAC-4B0E-9558-D342C427FF47}"/>
              </a:ext>
            </a:extLst>
          </p:cNvPr>
          <p:cNvSpPr>
            <a:spLocks noGrp="1"/>
          </p:cNvSpPr>
          <p:nvPr>
            <p:ph type="title"/>
          </p:nvPr>
        </p:nvSpPr>
        <p:spPr>
          <a:xfrm>
            <a:off x="711200" y="398463"/>
            <a:ext cx="8280400" cy="755650"/>
          </a:xfrm>
        </p:spPr>
        <p:txBody>
          <a:bodyPr anchor="t">
            <a:normAutofit/>
          </a:bodyPr>
          <a:lstStyle/>
          <a:p>
            <a:pPr defTabSz="914400"/>
            <a:r>
              <a:rPr lang="de-DE" dirty="0"/>
              <a:t>(6) Fazit</a:t>
            </a:r>
          </a:p>
        </p:txBody>
      </p:sp>
      <p:sp>
        <p:nvSpPr>
          <p:cNvPr id="6" name="Fußzeilenplatzhalter 5">
            <a:extLst>
              <a:ext uri="{FF2B5EF4-FFF2-40B4-BE49-F238E27FC236}">
                <a16:creationId xmlns:a16="http://schemas.microsoft.com/office/drawing/2014/main" xmlns="" id="{6D1660C1-632B-45E5-A383-FDEB1B767BB2}"/>
              </a:ext>
            </a:extLst>
          </p:cNvPr>
          <p:cNvSpPr>
            <a:spLocks noGrp="1"/>
          </p:cNvSpPr>
          <p:nvPr>
            <p:ph type="ftr" sz="quarter" idx="11"/>
          </p:nvPr>
        </p:nvSpPr>
        <p:spPr>
          <a:xfrm>
            <a:off x="1395663" y="6259597"/>
            <a:ext cx="8670760" cy="365125"/>
          </a:xfrm>
        </p:spPr>
        <p:txBody>
          <a:bodyPr anchor="ctr">
            <a:normAutofit/>
          </a:bodyPr>
          <a:lstStyle/>
          <a:p>
            <a:pPr>
              <a:spcAft>
                <a:spcPts val="600"/>
              </a:spcAft>
            </a:pPr>
            <a:r>
              <a:rPr lang="de-DE"/>
              <a:t>Eingliederungshilfe und Pflege</a:t>
            </a:r>
          </a:p>
        </p:txBody>
      </p:sp>
      <p:sp>
        <p:nvSpPr>
          <p:cNvPr id="17" name="Text Placeholder 4">
            <a:extLst>
              <a:ext uri="{FF2B5EF4-FFF2-40B4-BE49-F238E27FC236}">
                <a16:creationId xmlns:a16="http://schemas.microsoft.com/office/drawing/2014/main" xmlns="" id="{760D829E-A3F7-4179-BDA0-339ECA9A9351}"/>
              </a:ext>
            </a:extLst>
          </p:cNvPr>
          <p:cNvSpPr>
            <a:spLocks noGrp="1"/>
          </p:cNvSpPr>
          <p:nvPr>
            <p:ph type="body" sz="quarter" idx="13"/>
          </p:nvPr>
        </p:nvSpPr>
        <p:spPr>
          <a:xfrm>
            <a:off x="711200" y="709703"/>
            <a:ext cx="8280000" cy="444669"/>
          </a:xfrm>
        </p:spPr>
        <p:txBody>
          <a:bodyPr/>
          <a:lstStyle/>
          <a:p>
            <a:endParaRPr lang="en-US"/>
          </a:p>
        </p:txBody>
      </p:sp>
      <p:sp>
        <p:nvSpPr>
          <p:cNvPr id="3" name="Datumsplatzhalter 2">
            <a:extLst>
              <a:ext uri="{FF2B5EF4-FFF2-40B4-BE49-F238E27FC236}">
                <a16:creationId xmlns:a16="http://schemas.microsoft.com/office/drawing/2014/main" xmlns="" id="{3614F1AD-4437-4A93-B588-C4E1AD1E53C1}"/>
              </a:ext>
            </a:extLst>
          </p:cNvPr>
          <p:cNvSpPr>
            <a:spLocks noGrp="1"/>
          </p:cNvSpPr>
          <p:nvPr>
            <p:ph type="dt" sz="half" idx="10"/>
          </p:nvPr>
        </p:nvSpPr>
        <p:spPr>
          <a:xfrm>
            <a:off x="10202779" y="6259597"/>
            <a:ext cx="1287380" cy="365125"/>
          </a:xfrm>
        </p:spPr>
        <p:txBody>
          <a:bodyPr anchor="ctr">
            <a:normAutofit/>
          </a:bodyPr>
          <a:lstStyle/>
          <a:p>
            <a:pPr>
              <a:spcAft>
                <a:spcPts val="600"/>
              </a:spcAft>
            </a:pPr>
            <a:r>
              <a:rPr lang="de-DE"/>
              <a:t>November  2020</a:t>
            </a:r>
          </a:p>
        </p:txBody>
      </p:sp>
      <p:sp>
        <p:nvSpPr>
          <p:cNvPr id="2" name="Rechteck 1">
            <a:extLst>
              <a:ext uri="{FF2B5EF4-FFF2-40B4-BE49-F238E27FC236}">
                <a16:creationId xmlns:a16="http://schemas.microsoft.com/office/drawing/2014/main" xmlns="" id="{DF4E8DA2-4845-4720-B412-5033959D2BDD}"/>
              </a:ext>
            </a:extLst>
          </p:cNvPr>
          <p:cNvSpPr/>
          <p:nvPr/>
        </p:nvSpPr>
        <p:spPr>
          <a:xfrm>
            <a:off x="683041" y="1340768"/>
            <a:ext cx="10778959" cy="3064557"/>
          </a:xfrm>
          <a:prstGeom prst="rect">
            <a:avLst/>
          </a:prstGeom>
          <a:solidFill>
            <a:schemeClr val="accent1">
              <a:lumMod val="20000"/>
              <a:lumOff val="80000"/>
            </a:schemeClr>
          </a:solidFill>
        </p:spPr>
        <p:txBody>
          <a:bodyPr wrap="square">
            <a:spAutoFit/>
          </a:bodyPr>
          <a:lstStyle/>
          <a:p>
            <a:pPr marL="342900" indent="-342900">
              <a:lnSpc>
                <a:spcPct val="115000"/>
              </a:lnSpc>
              <a:spcBef>
                <a:spcPts val="600"/>
              </a:spcBef>
              <a:spcAft>
                <a:spcPts val="600"/>
              </a:spcAft>
              <a:buFont typeface="+mj-lt"/>
              <a:buAutoNum type="arabicPeriod" startAt="6"/>
            </a:pPr>
            <a:r>
              <a:rPr lang="de-DE" dirty="0">
                <a:latin typeface="Arial" panose="020B0604020202020204" pitchFamily="34" charset="0"/>
                <a:ea typeface="Times New Roman" panose="02020603050405020304" pitchFamily="18" charset="0"/>
                <a:cs typeface="Times New Roman" panose="02020603050405020304" pitchFamily="18" charset="0"/>
              </a:rPr>
              <a:t>Als Teil der Eingliederungshilfe </a:t>
            </a:r>
            <a:r>
              <a:rPr lang="de-DE" dirty="0">
                <a:highlight>
                  <a:srgbClr val="FFFF00"/>
                </a:highlight>
                <a:latin typeface="Arial" panose="020B0604020202020204" pitchFamily="34" charset="0"/>
                <a:ea typeface="Times New Roman" panose="02020603050405020304" pitchFamily="18" charset="0"/>
                <a:cs typeface="Times New Roman" panose="02020603050405020304" pitchFamily="18" charset="0"/>
              </a:rPr>
              <a:t>behalten Pflegeleistungen ihre Identität </a:t>
            </a:r>
            <a:r>
              <a:rPr lang="de-DE" dirty="0">
                <a:latin typeface="Arial" panose="020B0604020202020204" pitchFamily="34" charset="0"/>
                <a:ea typeface="Times New Roman" panose="02020603050405020304" pitchFamily="18" charset="0"/>
                <a:cs typeface="Times New Roman" panose="02020603050405020304" pitchFamily="18" charset="0"/>
              </a:rPr>
              <a:t>mit</a:t>
            </a:r>
          </a:p>
          <a:p>
            <a:pPr marL="800100" lvl="1" indent="-342900">
              <a:lnSpc>
                <a:spcPct val="115000"/>
              </a:lnSpc>
              <a:spcBef>
                <a:spcPts val="600"/>
              </a:spcBef>
              <a:spcAft>
                <a:spcPts val="600"/>
              </a:spcAft>
              <a:buFont typeface="Arial" panose="020B0604020202020204" pitchFamily="34" charset="0"/>
              <a:buChar char="•"/>
            </a:pPr>
            <a:r>
              <a:rPr lang="de-DE" dirty="0">
                <a:latin typeface="Arial" panose="020B0604020202020204" pitchFamily="34" charset="0"/>
                <a:ea typeface="Times New Roman" panose="02020603050405020304" pitchFamily="18" charset="0"/>
                <a:cs typeface="Times New Roman" panose="02020603050405020304" pitchFamily="18" charset="0"/>
              </a:rPr>
              <a:t>dem bedarfsbegründenden Bezug einer Kompensation eingeschränkter Selbstständigkeit und Fähigkeiten, </a:t>
            </a:r>
          </a:p>
          <a:p>
            <a:pPr marL="800100" lvl="1" indent="-342900">
              <a:lnSpc>
                <a:spcPct val="115000"/>
              </a:lnSpc>
              <a:spcBef>
                <a:spcPts val="600"/>
              </a:spcBef>
              <a:spcAft>
                <a:spcPts val="600"/>
              </a:spcAft>
              <a:buFont typeface="Arial" panose="020B0604020202020204" pitchFamily="34" charset="0"/>
              <a:buChar char="•"/>
            </a:pPr>
            <a:r>
              <a:rPr lang="de-DE" dirty="0">
                <a:latin typeface="Arial" panose="020B0604020202020204" pitchFamily="34" charset="0"/>
                <a:ea typeface="Times New Roman" panose="02020603050405020304" pitchFamily="18" charset="0"/>
                <a:cs typeface="Times New Roman" panose="02020603050405020304" pitchFamily="18" charset="0"/>
              </a:rPr>
              <a:t>ihren Inhalten, </a:t>
            </a:r>
          </a:p>
          <a:p>
            <a:pPr marL="800100" lvl="1" indent="-342900">
              <a:lnSpc>
                <a:spcPct val="115000"/>
              </a:lnSpc>
              <a:spcBef>
                <a:spcPts val="600"/>
              </a:spcBef>
              <a:spcAft>
                <a:spcPts val="600"/>
              </a:spcAft>
              <a:buFont typeface="Arial" panose="020B0604020202020204" pitchFamily="34" charset="0"/>
              <a:buChar char="•"/>
            </a:pPr>
            <a:r>
              <a:rPr lang="de-DE" dirty="0">
                <a:latin typeface="Arial" panose="020B0604020202020204" pitchFamily="34" charset="0"/>
                <a:ea typeface="Times New Roman" panose="02020603050405020304" pitchFamily="18" charset="0"/>
                <a:cs typeface="Times New Roman" panose="02020603050405020304" pitchFamily="18" charset="0"/>
              </a:rPr>
              <a:t>ihrer Qualität sowie </a:t>
            </a:r>
          </a:p>
          <a:p>
            <a:pPr marL="800100" lvl="1" indent="-342900">
              <a:lnSpc>
                <a:spcPct val="115000"/>
              </a:lnSpc>
              <a:spcBef>
                <a:spcPts val="600"/>
              </a:spcBef>
              <a:spcAft>
                <a:spcPts val="600"/>
              </a:spcAft>
              <a:buFont typeface="Arial" panose="020B0604020202020204" pitchFamily="34" charset="0"/>
              <a:buChar char="•"/>
            </a:pPr>
            <a:r>
              <a:rPr lang="de-DE" dirty="0">
                <a:latin typeface="Arial" panose="020B0604020202020204" pitchFamily="34" charset="0"/>
                <a:ea typeface="Times New Roman" panose="02020603050405020304" pitchFamily="18" charset="0"/>
                <a:cs typeface="Times New Roman" panose="02020603050405020304" pitchFamily="18" charset="0"/>
              </a:rPr>
              <a:t>Art und Umfang ihrer Verrichtungen bei. </a:t>
            </a:r>
          </a:p>
          <a:p>
            <a:pPr lvl="1">
              <a:lnSpc>
                <a:spcPct val="115000"/>
              </a:lnSpc>
              <a:spcBef>
                <a:spcPts val="600"/>
              </a:spcBef>
              <a:spcAft>
                <a:spcPts val="600"/>
              </a:spcAft>
            </a:pPr>
            <a:r>
              <a:rPr lang="de-DE" dirty="0">
                <a:highlight>
                  <a:srgbClr val="FFFF00"/>
                </a:highlight>
                <a:latin typeface="Arial" panose="020B0604020202020204" pitchFamily="34" charset="0"/>
                <a:ea typeface="Times New Roman" panose="02020603050405020304" pitchFamily="18" charset="0"/>
                <a:cs typeface="Times New Roman" panose="02020603050405020304" pitchFamily="18" charset="0"/>
              </a:rPr>
              <a:t>Pflegeleistungen sind Pflegeleistungen</a:t>
            </a:r>
            <a:r>
              <a:rPr lang="de-DE" dirty="0">
                <a:latin typeface="Arial" panose="020B0604020202020204" pitchFamily="34" charset="0"/>
                <a:ea typeface="Times New Roman" panose="02020603050405020304" pitchFamily="18" charset="0"/>
                <a:cs typeface="Times New Roman" panose="02020603050405020304" pitchFamily="18" charset="0"/>
              </a:rPr>
              <a:t>  </a:t>
            </a:r>
            <a:r>
              <a:rPr lang="de-DE" dirty="0">
                <a:highlight>
                  <a:srgbClr val="00FFFF"/>
                </a:highlight>
                <a:latin typeface="Arial" panose="020B0604020202020204" pitchFamily="34" charset="0"/>
                <a:ea typeface="Times New Roman" panose="02020603050405020304" pitchFamily="18" charset="0"/>
                <a:cs typeface="Times New Roman" panose="02020603050405020304" pitchFamily="18" charset="0"/>
              </a:rPr>
              <a:t>(a = a)</a:t>
            </a:r>
            <a:r>
              <a:rPr lang="de-DE" dirty="0">
                <a:latin typeface="Arial" panose="020B0604020202020204" pitchFamily="34" charset="0"/>
                <a:ea typeface="Times New Roman" panose="02020603050405020304" pitchFamily="18" charset="0"/>
                <a:cs typeface="Times New Roman" panose="02020603050405020304" pitchFamily="18" charset="0"/>
              </a:rPr>
              <a:t>  unabhängig davon, welcher Träger sie finanziert. </a:t>
            </a:r>
            <a:endParaRPr lang="de-DE" dirty="0">
              <a:latin typeface="Arial" panose="020B0604020202020204" pitchFamily="34" charset="0"/>
              <a:cs typeface="Times New Roman" panose="02020603050405020304" pitchFamily="18" charset="0"/>
            </a:endParaRPr>
          </a:p>
        </p:txBody>
      </p:sp>
    </p:spTree>
    <p:extLst>
      <p:ext uri="{BB962C8B-B14F-4D97-AF65-F5344CB8AC3E}">
        <p14:creationId xmlns:p14="http://schemas.microsoft.com/office/powerpoint/2010/main" val="155268125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umsplatzhalter 2">
            <a:extLst>
              <a:ext uri="{FF2B5EF4-FFF2-40B4-BE49-F238E27FC236}">
                <a16:creationId xmlns:a16="http://schemas.microsoft.com/office/drawing/2014/main" xmlns="" id="{5E32C643-997A-410B-B360-F99060506369}"/>
              </a:ext>
            </a:extLst>
          </p:cNvPr>
          <p:cNvSpPr>
            <a:spLocks noGrp="1"/>
          </p:cNvSpPr>
          <p:nvPr>
            <p:ph type="dt" sz="half" idx="10"/>
          </p:nvPr>
        </p:nvSpPr>
        <p:spPr/>
        <p:txBody>
          <a:bodyPr/>
          <a:lstStyle/>
          <a:p>
            <a:r>
              <a:rPr lang="de-DE"/>
              <a:t>Mai 2020</a:t>
            </a:r>
            <a:endParaRPr lang="de-DE" dirty="0"/>
          </a:p>
        </p:txBody>
      </p:sp>
      <p:sp>
        <p:nvSpPr>
          <p:cNvPr id="6" name="Fußzeilenplatzhalter 5">
            <a:extLst>
              <a:ext uri="{FF2B5EF4-FFF2-40B4-BE49-F238E27FC236}">
                <a16:creationId xmlns:a16="http://schemas.microsoft.com/office/drawing/2014/main" xmlns="" id="{41CFD12D-76DB-4C1C-90F5-3882B011221F}"/>
              </a:ext>
            </a:extLst>
          </p:cNvPr>
          <p:cNvSpPr>
            <a:spLocks noGrp="1"/>
          </p:cNvSpPr>
          <p:nvPr>
            <p:ph type="ftr" sz="quarter" idx="11"/>
          </p:nvPr>
        </p:nvSpPr>
        <p:spPr/>
        <p:txBody>
          <a:bodyPr/>
          <a:lstStyle/>
          <a:p>
            <a:r>
              <a:rPr lang="de-DE"/>
              <a:t>Leistungsgruppen in der Eingliederungshilfe</a:t>
            </a:r>
            <a:endParaRPr lang="de-DE" dirty="0"/>
          </a:p>
        </p:txBody>
      </p:sp>
      <p:sp>
        <p:nvSpPr>
          <p:cNvPr id="7" name="Inhaltsplatzhalter 2">
            <a:extLst>
              <a:ext uri="{FF2B5EF4-FFF2-40B4-BE49-F238E27FC236}">
                <a16:creationId xmlns:a16="http://schemas.microsoft.com/office/drawing/2014/main" xmlns="" id="{E52DECA2-BF07-4B57-BA1D-8BEB1321E821}"/>
              </a:ext>
            </a:extLst>
          </p:cNvPr>
          <p:cNvSpPr txBox="1">
            <a:spLocks/>
          </p:cNvSpPr>
          <p:nvPr/>
        </p:nvSpPr>
        <p:spPr>
          <a:xfrm>
            <a:off x="838200" y="1772817"/>
            <a:ext cx="7562056" cy="4079344"/>
          </a:xfrm>
          <a:prstGeom prst="rect">
            <a:avLst/>
          </a:prstGeom>
        </p:spPr>
        <p:txBody>
          <a:bodyPr/>
          <a:lstStyle>
            <a:lvl1pPr marL="0" indent="0" algn="l" defTabSz="685800" rtl="0" eaLnBrk="1" latinLnBrk="0" hangingPunct="1">
              <a:lnSpc>
                <a:spcPts val="1875"/>
              </a:lnSpc>
              <a:spcBef>
                <a:spcPts val="0"/>
              </a:spcBef>
              <a:spcAft>
                <a:spcPts val="1063"/>
              </a:spcAft>
              <a:buFontTx/>
              <a:buNone/>
              <a:defRPr sz="1500" kern="1200">
                <a:solidFill>
                  <a:schemeClr val="tx2"/>
                </a:solidFill>
                <a:latin typeface="+mn-lt"/>
                <a:ea typeface="+mn-ea"/>
                <a:cs typeface="+mn-cs"/>
              </a:defRPr>
            </a:lvl1pPr>
            <a:lvl2pPr marL="135000" indent="-135000" algn="l" defTabSz="685800" rtl="0" eaLnBrk="1" latinLnBrk="0" hangingPunct="1">
              <a:lnSpc>
                <a:spcPts val="1875"/>
              </a:lnSpc>
              <a:spcBef>
                <a:spcPts val="0"/>
              </a:spcBef>
              <a:spcAft>
                <a:spcPts val="1063"/>
              </a:spcAft>
              <a:buClr>
                <a:schemeClr val="accent1"/>
              </a:buClr>
              <a:buSzPct val="100000"/>
              <a:buFont typeface="Arial" panose="020B0604020202020204" pitchFamily="34" charset="0"/>
              <a:buChar char="•"/>
              <a:defRPr sz="1500" kern="1200">
                <a:solidFill>
                  <a:schemeClr val="tx2"/>
                </a:solidFill>
                <a:latin typeface="+mn-lt"/>
                <a:ea typeface="+mn-ea"/>
                <a:cs typeface="+mn-cs"/>
              </a:defRPr>
            </a:lvl2pPr>
            <a:lvl3pPr marL="270000" indent="-135000" algn="l" defTabSz="685800" rtl="0" eaLnBrk="1" latinLnBrk="0" hangingPunct="1">
              <a:lnSpc>
                <a:spcPts val="1875"/>
              </a:lnSpc>
              <a:spcBef>
                <a:spcPts val="0"/>
              </a:spcBef>
              <a:spcAft>
                <a:spcPts val="1063"/>
              </a:spcAft>
              <a:buClr>
                <a:schemeClr val="tx2"/>
              </a:buClr>
              <a:buFont typeface="Arial" panose="020B0604020202020204" pitchFamily="34" charset="0"/>
              <a:buChar char="•"/>
              <a:defRPr sz="1500" kern="1200">
                <a:solidFill>
                  <a:schemeClr val="tx2"/>
                </a:solidFill>
                <a:latin typeface="+mn-lt"/>
                <a:ea typeface="+mn-ea"/>
                <a:cs typeface="+mn-cs"/>
              </a:defRPr>
            </a:lvl3pPr>
            <a:lvl4pPr marL="0" indent="0" algn="l" defTabSz="685800" rtl="0" eaLnBrk="1" latinLnBrk="0" hangingPunct="1">
              <a:lnSpc>
                <a:spcPts val="1650"/>
              </a:lnSpc>
              <a:spcBef>
                <a:spcPts val="0"/>
              </a:spcBef>
              <a:spcAft>
                <a:spcPts val="851"/>
              </a:spcAft>
              <a:buFontTx/>
              <a:buNone/>
              <a:defRPr sz="1200" kern="1200">
                <a:solidFill>
                  <a:schemeClr val="tx2"/>
                </a:solidFill>
                <a:latin typeface="+mn-lt"/>
                <a:ea typeface="+mn-ea"/>
                <a:cs typeface="+mn-cs"/>
              </a:defRPr>
            </a:lvl4pPr>
            <a:lvl5pPr marL="405000" indent="-135000" algn="l" defTabSz="685800" rtl="0" eaLnBrk="1" latinLnBrk="0" hangingPunct="1">
              <a:lnSpc>
                <a:spcPts val="1650"/>
              </a:lnSpc>
              <a:spcBef>
                <a:spcPts val="0"/>
              </a:spcBef>
              <a:spcAft>
                <a:spcPts val="851"/>
              </a:spcAft>
              <a:buSzPct val="90000"/>
              <a:buFont typeface="Arial" panose="020B0604020202020204" pitchFamily="34" charset="0"/>
              <a:buChar char="•"/>
              <a:defRPr sz="1200" kern="1200">
                <a:solidFill>
                  <a:schemeClr val="tx2"/>
                </a:solidFill>
                <a:latin typeface="+mn-lt"/>
                <a:ea typeface="+mn-ea"/>
                <a:cs typeface="+mn-cs"/>
              </a:defRPr>
            </a:lvl5pPr>
            <a:lvl6pPr marL="540000" indent="-135000" algn="l" defTabSz="685800" rtl="0" eaLnBrk="1" latinLnBrk="0" hangingPunct="1">
              <a:lnSpc>
                <a:spcPts val="1650"/>
              </a:lnSpc>
              <a:spcBef>
                <a:spcPts val="0"/>
              </a:spcBef>
              <a:spcAft>
                <a:spcPts val="851"/>
              </a:spcAft>
              <a:buSzPct val="90000"/>
              <a:buFont typeface="Arial" panose="020B0604020202020204" pitchFamily="34" charset="0"/>
              <a:buChar char="•"/>
              <a:defRPr sz="1200" kern="1200" baseline="0">
                <a:solidFill>
                  <a:schemeClr val="tx2"/>
                </a:solidFill>
                <a:latin typeface="+mn-lt"/>
                <a:ea typeface="+mn-ea"/>
                <a:cs typeface="+mn-cs"/>
              </a:defRPr>
            </a:lvl6pPr>
            <a:lvl7pPr marL="0" indent="0" algn="l" defTabSz="685800" rtl="0" eaLnBrk="1" latinLnBrk="0" hangingPunct="1">
              <a:lnSpc>
                <a:spcPts val="1275"/>
              </a:lnSpc>
              <a:spcBef>
                <a:spcPts val="0"/>
              </a:spcBef>
              <a:spcAft>
                <a:spcPts val="638"/>
              </a:spcAft>
              <a:buFontTx/>
              <a:buNone/>
              <a:defRPr sz="975" kern="1200">
                <a:solidFill>
                  <a:schemeClr val="tx2"/>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r>
              <a:rPr lang="de-DE" sz="3200" dirty="0"/>
              <a:t>Vielen Dank für Ihre Aufmerksamkeit!</a:t>
            </a:r>
          </a:p>
        </p:txBody>
      </p:sp>
      <p:pic>
        <p:nvPicPr>
          <p:cNvPr id="8" name="Picture 2" descr="C:\Dokumente und Einstellungen\User\Lokale Einstellungen\Temporary Internet Files\Content.IE5\IEANQQ1O\MCj04382050000[1].wmf">
            <a:extLst>
              <a:ext uri="{FF2B5EF4-FFF2-40B4-BE49-F238E27FC236}">
                <a16:creationId xmlns:a16="http://schemas.microsoft.com/office/drawing/2014/main" xmlns="" id="{B8D26279-88A3-40B0-87DD-60A3968827E0}"/>
              </a:ext>
            </a:extLst>
          </p:cNvPr>
          <p:cNvPicPr>
            <a:picLocks noChangeAspect="1" noChangeArrowheads="1"/>
          </p:cNvPicPr>
          <p:nvPr/>
        </p:nvPicPr>
        <p:blipFill>
          <a:blip r:embed="rId2" cstate="print"/>
          <a:srcRect/>
          <a:stretch>
            <a:fillRect/>
          </a:stretch>
        </p:blipFill>
        <p:spPr bwMode="auto">
          <a:xfrm>
            <a:off x="7320136" y="1974086"/>
            <a:ext cx="3240360" cy="3499738"/>
          </a:xfrm>
          <a:prstGeom prst="rect">
            <a:avLst/>
          </a:prstGeom>
          <a:noFill/>
        </p:spPr>
      </p:pic>
    </p:spTree>
    <p:extLst>
      <p:ext uri="{BB962C8B-B14F-4D97-AF65-F5344CB8AC3E}">
        <p14:creationId xmlns:p14="http://schemas.microsoft.com/office/powerpoint/2010/main" val="6646769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3340AAE7-C943-4B47-A20C-CD8B9A691523}"/>
              </a:ext>
            </a:extLst>
          </p:cNvPr>
          <p:cNvSpPr>
            <a:spLocks noGrp="1"/>
          </p:cNvSpPr>
          <p:nvPr>
            <p:ph type="title"/>
          </p:nvPr>
        </p:nvSpPr>
        <p:spPr/>
        <p:txBody>
          <a:bodyPr/>
          <a:lstStyle/>
          <a:p>
            <a:pPr defTabSz="914400">
              <a:lnSpc>
                <a:spcPct val="100000"/>
              </a:lnSpc>
            </a:pPr>
            <a:r>
              <a:rPr lang="de-DE" sz="2400" dirty="0">
                <a:solidFill>
                  <a:schemeClr val="tx1"/>
                </a:solidFill>
              </a:rPr>
              <a:t>Das Thema: Leistungen der Eingliederungshilfe und Leistungen zur Pflege – Beispiel 1 - </a:t>
            </a:r>
          </a:p>
        </p:txBody>
      </p:sp>
      <p:sp>
        <p:nvSpPr>
          <p:cNvPr id="3" name="Datumsplatzhalter 2">
            <a:extLst>
              <a:ext uri="{FF2B5EF4-FFF2-40B4-BE49-F238E27FC236}">
                <a16:creationId xmlns:a16="http://schemas.microsoft.com/office/drawing/2014/main" xmlns="" id="{D48A879C-26BB-4ECB-BBBD-EF87C8B51CF9}"/>
              </a:ext>
            </a:extLst>
          </p:cNvPr>
          <p:cNvSpPr>
            <a:spLocks noGrp="1"/>
          </p:cNvSpPr>
          <p:nvPr>
            <p:ph type="dt" sz="half" idx="10"/>
          </p:nvPr>
        </p:nvSpPr>
        <p:spPr>
          <a:xfrm>
            <a:off x="10202779" y="6259597"/>
            <a:ext cx="1287380" cy="265747"/>
          </a:xfrm>
        </p:spPr>
        <p:txBody>
          <a:bodyPr/>
          <a:lstStyle/>
          <a:p>
            <a:r>
              <a:rPr lang="de-DE" dirty="0"/>
              <a:t>November  2020</a:t>
            </a:r>
          </a:p>
        </p:txBody>
      </p:sp>
      <p:sp>
        <p:nvSpPr>
          <p:cNvPr id="6" name="Fußzeilenplatzhalter 5">
            <a:extLst>
              <a:ext uri="{FF2B5EF4-FFF2-40B4-BE49-F238E27FC236}">
                <a16:creationId xmlns:a16="http://schemas.microsoft.com/office/drawing/2014/main" xmlns="" id="{25CFB824-FB2A-4B03-8B53-6C37CEC8F38E}"/>
              </a:ext>
            </a:extLst>
          </p:cNvPr>
          <p:cNvSpPr>
            <a:spLocks noGrp="1"/>
          </p:cNvSpPr>
          <p:nvPr>
            <p:ph type="ftr" sz="quarter" idx="11"/>
          </p:nvPr>
        </p:nvSpPr>
        <p:spPr>
          <a:xfrm>
            <a:off x="1415480" y="6209907"/>
            <a:ext cx="8670760" cy="365125"/>
          </a:xfrm>
        </p:spPr>
        <p:txBody>
          <a:bodyPr/>
          <a:lstStyle/>
          <a:p>
            <a:r>
              <a:rPr lang="de-DE" dirty="0"/>
              <a:t>Eingliederungshilfe und Pflege</a:t>
            </a:r>
          </a:p>
        </p:txBody>
      </p:sp>
      <p:pic>
        <p:nvPicPr>
          <p:cNvPr id="11" name="Grafik 10">
            <a:extLst>
              <a:ext uri="{FF2B5EF4-FFF2-40B4-BE49-F238E27FC236}">
                <a16:creationId xmlns:a16="http://schemas.microsoft.com/office/drawing/2014/main" xmlns="" id="{DD1B9647-D0EB-42A4-BBA8-ACF08A56F452}"/>
              </a:ext>
            </a:extLst>
          </p:cNvPr>
          <p:cNvPicPr>
            <a:picLocks noChangeAspect="1"/>
          </p:cNvPicPr>
          <p:nvPr/>
        </p:nvPicPr>
        <p:blipFill>
          <a:blip r:embed="rId2"/>
          <a:stretch>
            <a:fillRect/>
          </a:stretch>
        </p:blipFill>
        <p:spPr>
          <a:xfrm>
            <a:off x="711199" y="1227762"/>
            <a:ext cx="5699973" cy="4793525"/>
          </a:xfrm>
          <a:prstGeom prst="rect">
            <a:avLst/>
          </a:prstGeom>
        </p:spPr>
      </p:pic>
      <p:sp>
        <p:nvSpPr>
          <p:cNvPr id="12" name="Textfeld 11">
            <a:extLst>
              <a:ext uri="{FF2B5EF4-FFF2-40B4-BE49-F238E27FC236}">
                <a16:creationId xmlns:a16="http://schemas.microsoft.com/office/drawing/2014/main" xmlns="" id="{43CE663B-A036-41C8-AA4B-1F8939421D6D}"/>
              </a:ext>
            </a:extLst>
          </p:cNvPr>
          <p:cNvSpPr txBox="1"/>
          <p:nvPr/>
        </p:nvSpPr>
        <p:spPr>
          <a:xfrm>
            <a:off x="6816079" y="1412776"/>
            <a:ext cx="4664721" cy="923330"/>
          </a:xfrm>
          <a:prstGeom prst="rect">
            <a:avLst/>
          </a:prstGeom>
          <a:noFill/>
        </p:spPr>
        <p:txBody>
          <a:bodyPr wrap="square" rtlCol="0">
            <a:spAutoFit/>
          </a:bodyPr>
          <a:lstStyle/>
          <a:p>
            <a:r>
              <a:rPr lang="de-DE" dirty="0"/>
              <a:t>aus: </a:t>
            </a:r>
            <a:r>
              <a:rPr lang="de-DE" dirty="0" err="1"/>
              <a:t>Kabsch</a:t>
            </a:r>
            <a:r>
              <a:rPr lang="de-DE" dirty="0"/>
              <a:t>: </a:t>
            </a:r>
            <a:r>
              <a:rPr lang="de-DE" i="1" dirty="0"/>
              <a:t>Eingliederungshilfe und Pflege </a:t>
            </a:r>
            <a:r>
              <a:rPr lang="de-DE" dirty="0"/>
              <a:t>- </a:t>
            </a:r>
            <a:r>
              <a:rPr lang="de-DE" i="1" dirty="0"/>
              <a:t>von der Schnittstelle zur Nahtstelle </a:t>
            </a:r>
            <a:r>
              <a:rPr lang="de-DE" dirty="0"/>
              <a:t>in</a:t>
            </a:r>
          </a:p>
          <a:p>
            <a:r>
              <a:rPr lang="de-DE" dirty="0"/>
              <a:t>Teilhabe 2/2020, Jg. 59, S. 77 - 81</a:t>
            </a:r>
          </a:p>
        </p:txBody>
      </p:sp>
    </p:spTree>
    <p:extLst>
      <p:ext uri="{BB962C8B-B14F-4D97-AF65-F5344CB8AC3E}">
        <p14:creationId xmlns:p14="http://schemas.microsoft.com/office/powerpoint/2010/main" val="30305198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3340AAE7-C943-4B47-A20C-CD8B9A691523}"/>
              </a:ext>
            </a:extLst>
          </p:cNvPr>
          <p:cNvSpPr>
            <a:spLocks noGrp="1"/>
          </p:cNvSpPr>
          <p:nvPr>
            <p:ph type="title"/>
          </p:nvPr>
        </p:nvSpPr>
        <p:spPr/>
        <p:txBody>
          <a:bodyPr/>
          <a:lstStyle/>
          <a:p>
            <a:pPr defTabSz="914400">
              <a:lnSpc>
                <a:spcPct val="100000"/>
              </a:lnSpc>
            </a:pPr>
            <a:r>
              <a:rPr lang="de-DE" sz="2400" dirty="0">
                <a:solidFill>
                  <a:schemeClr val="tx1"/>
                </a:solidFill>
              </a:rPr>
              <a:t>Das Thema: Leistungen der Eingliederungshilfe und Leistungen zur Pflege – Beispiel 2 - </a:t>
            </a:r>
          </a:p>
        </p:txBody>
      </p:sp>
      <p:sp>
        <p:nvSpPr>
          <p:cNvPr id="3" name="Datumsplatzhalter 2">
            <a:extLst>
              <a:ext uri="{FF2B5EF4-FFF2-40B4-BE49-F238E27FC236}">
                <a16:creationId xmlns:a16="http://schemas.microsoft.com/office/drawing/2014/main" xmlns="" id="{D48A879C-26BB-4ECB-BBBD-EF87C8B51CF9}"/>
              </a:ext>
            </a:extLst>
          </p:cNvPr>
          <p:cNvSpPr>
            <a:spLocks noGrp="1"/>
          </p:cNvSpPr>
          <p:nvPr>
            <p:ph type="dt" sz="half" idx="10"/>
          </p:nvPr>
        </p:nvSpPr>
        <p:spPr>
          <a:xfrm>
            <a:off x="10202779" y="6259597"/>
            <a:ext cx="1287380" cy="265747"/>
          </a:xfrm>
        </p:spPr>
        <p:txBody>
          <a:bodyPr/>
          <a:lstStyle/>
          <a:p>
            <a:r>
              <a:rPr lang="de-DE" dirty="0"/>
              <a:t>November  2020</a:t>
            </a:r>
          </a:p>
        </p:txBody>
      </p:sp>
      <p:sp>
        <p:nvSpPr>
          <p:cNvPr id="6" name="Fußzeilenplatzhalter 5">
            <a:extLst>
              <a:ext uri="{FF2B5EF4-FFF2-40B4-BE49-F238E27FC236}">
                <a16:creationId xmlns:a16="http://schemas.microsoft.com/office/drawing/2014/main" xmlns="" id="{25CFB824-FB2A-4B03-8B53-6C37CEC8F38E}"/>
              </a:ext>
            </a:extLst>
          </p:cNvPr>
          <p:cNvSpPr>
            <a:spLocks noGrp="1"/>
          </p:cNvSpPr>
          <p:nvPr>
            <p:ph type="ftr" sz="quarter" idx="11"/>
          </p:nvPr>
        </p:nvSpPr>
        <p:spPr>
          <a:xfrm>
            <a:off x="1415480" y="6209907"/>
            <a:ext cx="8670760" cy="365125"/>
          </a:xfrm>
        </p:spPr>
        <p:txBody>
          <a:bodyPr/>
          <a:lstStyle/>
          <a:p>
            <a:r>
              <a:rPr lang="de-DE" dirty="0"/>
              <a:t>Eingliederungshilfe und Pflege</a:t>
            </a:r>
          </a:p>
        </p:txBody>
      </p:sp>
      <p:sp>
        <p:nvSpPr>
          <p:cNvPr id="12" name="Textfeld 11">
            <a:extLst>
              <a:ext uri="{FF2B5EF4-FFF2-40B4-BE49-F238E27FC236}">
                <a16:creationId xmlns:a16="http://schemas.microsoft.com/office/drawing/2014/main" xmlns="" id="{43CE663B-A036-41C8-AA4B-1F8939421D6D}"/>
              </a:ext>
            </a:extLst>
          </p:cNvPr>
          <p:cNvSpPr txBox="1"/>
          <p:nvPr/>
        </p:nvSpPr>
        <p:spPr>
          <a:xfrm>
            <a:off x="6816079" y="1412776"/>
            <a:ext cx="4664721" cy="3416320"/>
          </a:xfrm>
          <a:prstGeom prst="rect">
            <a:avLst/>
          </a:prstGeom>
          <a:noFill/>
        </p:spPr>
        <p:txBody>
          <a:bodyPr wrap="square" rtlCol="0">
            <a:spAutoFit/>
          </a:bodyPr>
          <a:lstStyle/>
          <a:p>
            <a:r>
              <a:rPr lang="de-DE" dirty="0"/>
              <a:t>Bundesarbeitsgemeinschaft der überörtlichen Träger der Sozialhilfe (</a:t>
            </a:r>
            <a:r>
              <a:rPr lang="de-DE" dirty="0" err="1"/>
              <a:t>BAGüS</a:t>
            </a:r>
            <a:r>
              <a:rPr lang="de-DE" dirty="0"/>
              <a:t>) (2019): Orientierungshilfe zu den Leistungen zur Sozialen Teilhabe in der Eingliederungshilfe §§ 76 ff. </a:t>
            </a:r>
            <a:r>
              <a:rPr lang="de-DE" dirty="0" err="1"/>
              <a:t>i.V.m</a:t>
            </a:r>
            <a:r>
              <a:rPr lang="de-DE" dirty="0"/>
              <a:t>. 113 ff. SGB IX. </a:t>
            </a:r>
          </a:p>
          <a:p>
            <a:r>
              <a:rPr lang="de-DE" dirty="0" err="1"/>
              <a:t>Hg</a:t>
            </a:r>
            <a:r>
              <a:rPr lang="de-DE" dirty="0"/>
              <a:t>. v. Bundesarbeitsgemeinschaft der überörtlichen Träger der Sozialhilfe (</a:t>
            </a:r>
            <a:r>
              <a:rPr lang="de-DE" dirty="0" err="1"/>
              <a:t>BAGüS</a:t>
            </a:r>
            <a:r>
              <a:rPr lang="de-DE" dirty="0"/>
              <a:t>). Online verfügbar unter https://www.lwl.org/spur-download/bag/BAGueS_Orientierungshilfe_Leistungen_Sozialen_Teilhabe.pdf, zuletzt geprüft am 30.04.2020.</a:t>
            </a:r>
          </a:p>
        </p:txBody>
      </p:sp>
      <p:pic>
        <p:nvPicPr>
          <p:cNvPr id="4" name="Grafik 3">
            <a:extLst>
              <a:ext uri="{FF2B5EF4-FFF2-40B4-BE49-F238E27FC236}">
                <a16:creationId xmlns:a16="http://schemas.microsoft.com/office/drawing/2014/main" xmlns="" id="{F8370382-1049-4F09-9ACA-70279CFB582B}"/>
              </a:ext>
            </a:extLst>
          </p:cNvPr>
          <p:cNvPicPr>
            <a:picLocks noChangeAspect="1"/>
          </p:cNvPicPr>
          <p:nvPr/>
        </p:nvPicPr>
        <p:blipFill>
          <a:blip r:embed="rId2"/>
          <a:stretch>
            <a:fillRect/>
          </a:stretch>
        </p:blipFill>
        <p:spPr>
          <a:xfrm>
            <a:off x="692624" y="1412776"/>
            <a:ext cx="5939322" cy="3888432"/>
          </a:xfrm>
          <a:prstGeom prst="rect">
            <a:avLst/>
          </a:prstGeom>
          <a:ln>
            <a:solidFill>
              <a:srgbClr val="203B84"/>
            </a:solidFill>
          </a:ln>
        </p:spPr>
      </p:pic>
    </p:spTree>
    <p:extLst>
      <p:ext uri="{BB962C8B-B14F-4D97-AF65-F5344CB8AC3E}">
        <p14:creationId xmlns:p14="http://schemas.microsoft.com/office/powerpoint/2010/main" val="20940317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umsplatzhalter 2">
            <a:extLst>
              <a:ext uri="{FF2B5EF4-FFF2-40B4-BE49-F238E27FC236}">
                <a16:creationId xmlns:a16="http://schemas.microsoft.com/office/drawing/2014/main" xmlns="" id="{3614F1AD-4437-4A93-B588-C4E1AD1E53C1}"/>
              </a:ext>
            </a:extLst>
          </p:cNvPr>
          <p:cNvSpPr>
            <a:spLocks noGrp="1"/>
          </p:cNvSpPr>
          <p:nvPr>
            <p:ph type="dt" sz="half" idx="10"/>
          </p:nvPr>
        </p:nvSpPr>
        <p:spPr/>
        <p:txBody>
          <a:bodyPr/>
          <a:lstStyle/>
          <a:p>
            <a:r>
              <a:rPr lang="de-DE"/>
              <a:t>November  2020</a:t>
            </a:r>
            <a:endParaRPr lang="de-DE" dirty="0"/>
          </a:p>
        </p:txBody>
      </p:sp>
      <p:sp>
        <p:nvSpPr>
          <p:cNvPr id="6" name="Fußzeilenplatzhalter 5">
            <a:extLst>
              <a:ext uri="{FF2B5EF4-FFF2-40B4-BE49-F238E27FC236}">
                <a16:creationId xmlns:a16="http://schemas.microsoft.com/office/drawing/2014/main" xmlns="" id="{6D1660C1-632B-45E5-A383-FDEB1B767BB2}"/>
              </a:ext>
            </a:extLst>
          </p:cNvPr>
          <p:cNvSpPr>
            <a:spLocks noGrp="1"/>
          </p:cNvSpPr>
          <p:nvPr>
            <p:ph type="ftr" sz="quarter" idx="11"/>
          </p:nvPr>
        </p:nvSpPr>
        <p:spPr/>
        <p:txBody>
          <a:bodyPr/>
          <a:lstStyle/>
          <a:p>
            <a:r>
              <a:rPr lang="de-DE"/>
              <a:t>Eingliederungshilfe und Pflege</a:t>
            </a:r>
            <a:endParaRPr lang="de-DE" dirty="0"/>
          </a:p>
        </p:txBody>
      </p:sp>
      <p:pic>
        <p:nvPicPr>
          <p:cNvPr id="7" name="Grafik 6">
            <a:extLst>
              <a:ext uri="{FF2B5EF4-FFF2-40B4-BE49-F238E27FC236}">
                <a16:creationId xmlns:a16="http://schemas.microsoft.com/office/drawing/2014/main" xmlns="" id="{811B9AEC-4005-4AC1-8E30-CA6738919E0B}"/>
              </a:ext>
            </a:extLst>
          </p:cNvPr>
          <p:cNvPicPr>
            <a:picLocks noChangeAspect="1"/>
          </p:cNvPicPr>
          <p:nvPr/>
        </p:nvPicPr>
        <p:blipFill>
          <a:blip r:embed="rId2"/>
          <a:stretch>
            <a:fillRect/>
          </a:stretch>
        </p:blipFill>
        <p:spPr>
          <a:xfrm>
            <a:off x="711199" y="1397833"/>
            <a:ext cx="6604793" cy="3415768"/>
          </a:xfrm>
          <a:prstGeom prst="rect">
            <a:avLst/>
          </a:prstGeom>
          <a:ln>
            <a:solidFill>
              <a:srgbClr val="203B84"/>
            </a:solidFill>
          </a:ln>
        </p:spPr>
      </p:pic>
      <p:sp>
        <p:nvSpPr>
          <p:cNvPr id="8" name="Titel 1">
            <a:extLst>
              <a:ext uri="{FF2B5EF4-FFF2-40B4-BE49-F238E27FC236}">
                <a16:creationId xmlns:a16="http://schemas.microsoft.com/office/drawing/2014/main" xmlns="" id="{B11A1C7F-7C32-40F8-8E44-08CB0B8E301C}"/>
              </a:ext>
            </a:extLst>
          </p:cNvPr>
          <p:cNvSpPr>
            <a:spLocks noGrp="1"/>
          </p:cNvSpPr>
          <p:nvPr>
            <p:ph type="title"/>
          </p:nvPr>
        </p:nvSpPr>
        <p:spPr>
          <a:xfrm>
            <a:off x="711199" y="398371"/>
            <a:ext cx="8280000" cy="756000"/>
          </a:xfrm>
        </p:spPr>
        <p:txBody>
          <a:bodyPr/>
          <a:lstStyle/>
          <a:p>
            <a:pPr defTabSz="914400">
              <a:lnSpc>
                <a:spcPct val="100000"/>
              </a:lnSpc>
            </a:pPr>
            <a:r>
              <a:rPr lang="de-DE" sz="2400" dirty="0">
                <a:solidFill>
                  <a:schemeClr val="tx1"/>
                </a:solidFill>
              </a:rPr>
              <a:t>Das Thema: Leistungen der Eingliederungshilfe und Leistungen zur Pflege – Beispiel 3 - </a:t>
            </a:r>
          </a:p>
        </p:txBody>
      </p:sp>
      <p:sp>
        <p:nvSpPr>
          <p:cNvPr id="9" name="Rechteck 8">
            <a:extLst>
              <a:ext uri="{FF2B5EF4-FFF2-40B4-BE49-F238E27FC236}">
                <a16:creationId xmlns:a16="http://schemas.microsoft.com/office/drawing/2014/main" xmlns="" id="{9238056D-8682-474D-A34E-8C8FCC9519B6}"/>
              </a:ext>
            </a:extLst>
          </p:cNvPr>
          <p:cNvSpPr/>
          <p:nvPr/>
        </p:nvSpPr>
        <p:spPr>
          <a:xfrm>
            <a:off x="701840" y="4895490"/>
            <a:ext cx="10938775" cy="1200329"/>
          </a:xfrm>
          <a:prstGeom prst="rect">
            <a:avLst/>
          </a:prstGeom>
        </p:spPr>
        <p:txBody>
          <a:bodyPr wrap="square">
            <a:spAutoFit/>
          </a:bodyPr>
          <a:lstStyle/>
          <a:p>
            <a:r>
              <a:rPr lang="de-DE" dirty="0">
                <a:solidFill>
                  <a:srgbClr val="000000"/>
                </a:solidFill>
                <a:latin typeface="Verdana" panose="020B0604030504040204" pitchFamily="34" charset="0"/>
              </a:rPr>
              <a:t>„Wichtig zu bedenken ist bei diesem Modell, dass nicht ein Mensch sich mit all seinen Bedarfen an einem Punkt des Kontinuums wiederfindet, sondern jeder einzelne ihrer oder seiner Hilfebedarfe bzw. jede einzelne Maßnahme eingeordnet werden muss, um so zu einer individuellen Leistungszuordnung zu gelangen“. </a:t>
            </a:r>
            <a:endParaRPr lang="de-DE" dirty="0"/>
          </a:p>
        </p:txBody>
      </p:sp>
      <p:sp>
        <p:nvSpPr>
          <p:cNvPr id="10" name="Rechteck 9">
            <a:extLst>
              <a:ext uri="{FF2B5EF4-FFF2-40B4-BE49-F238E27FC236}">
                <a16:creationId xmlns:a16="http://schemas.microsoft.com/office/drawing/2014/main" xmlns="" id="{21103117-8E07-4801-AB24-7BB672C44EAE}"/>
              </a:ext>
            </a:extLst>
          </p:cNvPr>
          <p:cNvSpPr/>
          <p:nvPr/>
        </p:nvSpPr>
        <p:spPr>
          <a:xfrm>
            <a:off x="7608168" y="1465703"/>
            <a:ext cx="4032447" cy="2031325"/>
          </a:xfrm>
          <a:prstGeom prst="rect">
            <a:avLst/>
          </a:prstGeom>
        </p:spPr>
        <p:txBody>
          <a:bodyPr wrap="square">
            <a:spAutoFit/>
          </a:bodyPr>
          <a:lstStyle/>
          <a:p>
            <a:r>
              <a:rPr lang="de-DE" dirty="0">
                <a:latin typeface="Segoe UI" panose="020B0502040204020203" pitchFamily="34" charset="0"/>
              </a:rPr>
              <a:t>Brüning-</a:t>
            </a:r>
            <a:r>
              <a:rPr lang="de-DE" dirty="0" err="1">
                <a:latin typeface="Segoe UI" panose="020B0502040204020203" pitchFamily="34" charset="0"/>
              </a:rPr>
              <a:t>Tyrell</a:t>
            </a:r>
            <a:r>
              <a:rPr lang="de-DE" dirty="0">
                <a:latin typeface="Segoe UI" panose="020B0502040204020203" pitchFamily="34" charset="0"/>
              </a:rPr>
              <a:t>, Heike; </a:t>
            </a:r>
            <a:r>
              <a:rPr lang="de-DE" dirty="0" err="1">
                <a:latin typeface="Segoe UI" panose="020B0502040204020203" pitchFamily="34" charset="0"/>
              </a:rPr>
              <a:t>Foik</a:t>
            </a:r>
            <a:r>
              <a:rPr lang="de-DE" dirty="0">
                <a:latin typeface="Segoe UI" panose="020B0502040204020203" pitchFamily="34" charset="0"/>
              </a:rPr>
              <a:t>, Melanie; </a:t>
            </a:r>
            <a:r>
              <a:rPr lang="de-DE" dirty="0" err="1">
                <a:latin typeface="Segoe UI" panose="020B0502040204020203" pitchFamily="34" charset="0"/>
              </a:rPr>
              <a:t>Maltzen</a:t>
            </a:r>
            <a:r>
              <a:rPr lang="de-DE" dirty="0">
                <a:latin typeface="Segoe UI" panose="020B0502040204020203" pitchFamily="34" charset="0"/>
              </a:rPr>
              <a:t>, Kai; Adler, Anja (März 2020): Modellprojekt </a:t>
            </a:r>
            <a:r>
              <a:rPr lang="de-DE" dirty="0" err="1">
                <a:latin typeface="Segoe UI" panose="020B0502040204020203" pitchFamily="34" charset="0"/>
              </a:rPr>
              <a:t>NePTun</a:t>
            </a:r>
            <a:r>
              <a:rPr lang="de-DE" dirty="0">
                <a:latin typeface="Segoe UI" panose="020B0502040204020203" pitchFamily="34" charset="0"/>
              </a:rPr>
              <a:t>. Zweiter Zwischenbericht. </a:t>
            </a:r>
            <a:r>
              <a:rPr lang="de-DE" dirty="0" err="1">
                <a:latin typeface="Segoe UI" panose="020B0502040204020203" pitchFamily="34" charset="0"/>
              </a:rPr>
              <a:t>Hg</a:t>
            </a:r>
            <a:r>
              <a:rPr lang="de-DE" dirty="0">
                <a:latin typeface="Segoe UI" panose="020B0502040204020203" pitchFamily="34" charset="0"/>
              </a:rPr>
              <a:t>. v. Landschaftsverband Rheinland. Bundesministerium für Arbeit und Soziales.</a:t>
            </a:r>
          </a:p>
        </p:txBody>
      </p:sp>
    </p:spTree>
    <p:extLst>
      <p:ext uri="{BB962C8B-B14F-4D97-AF65-F5344CB8AC3E}">
        <p14:creationId xmlns:p14="http://schemas.microsoft.com/office/powerpoint/2010/main" val="37339968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umsplatzhalter 2">
            <a:extLst>
              <a:ext uri="{FF2B5EF4-FFF2-40B4-BE49-F238E27FC236}">
                <a16:creationId xmlns:a16="http://schemas.microsoft.com/office/drawing/2014/main" xmlns="" id="{3614F1AD-4437-4A93-B588-C4E1AD1E53C1}"/>
              </a:ext>
            </a:extLst>
          </p:cNvPr>
          <p:cNvSpPr>
            <a:spLocks noGrp="1"/>
          </p:cNvSpPr>
          <p:nvPr>
            <p:ph type="dt" sz="half" idx="10"/>
          </p:nvPr>
        </p:nvSpPr>
        <p:spPr/>
        <p:txBody>
          <a:bodyPr/>
          <a:lstStyle/>
          <a:p>
            <a:r>
              <a:rPr lang="de-DE"/>
              <a:t>November  2020</a:t>
            </a:r>
            <a:endParaRPr lang="de-DE" dirty="0"/>
          </a:p>
        </p:txBody>
      </p:sp>
      <p:sp>
        <p:nvSpPr>
          <p:cNvPr id="6" name="Fußzeilenplatzhalter 5">
            <a:extLst>
              <a:ext uri="{FF2B5EF4-FFF2-40B4-BE49-F238E27FC236}">
                <a16:creationId xmlns:a16="http://schemas.microsoft.com/office/drawing/2014/main" xmlns="" id="{6D1660C1-632B-45E5-A383-FDEB1B767BB2}"/>
              </a:ext>
            </a:extLst>
          </p:cNvPr>
          <p:cNvSpPr>
            <a:spLocks noGrp="1"/>
          </p:cNvSpPr>
          <p:nvPr>
            <p:ph type="ftr" sz="quarter" idx="11"/>
          </p:nvPr>
        </p:nvSpPr>
        <p:spPr/>
        <p:txBody>
          <a:bodyPr/>
          <a:lstStyle/>
          <a:p>
            <a:r>
              <a:rPr lang="de-DE"/>
              <a:t>Eingliederungshilfe und Pflege</a:t>
            </a:r>
            <a:endParaRPr lang="de-DE" dirty="0"/>
          </a:p>
        </p:txBody>
      </p:sp>
      <p:sp>
        <p:nvSpPr>
          <p:cNvPr id="8" name="Titel 1">
            <a:extLst>
              <a:ext uri="{FF2B5EF4-FFF2-40B4-BE49-F238E27FC236}">
                <a16:creationId xmlns:a16="http://schemas.microsoft.com/office/drawing/2014/main" xmlns="" id="{B11A1C7F-7C32-40F8-8E44-08CB0B8E301C}"/>
              </a:ext>
            </a:extLst>
          </p:cNvPr>
          <p:cNvSpPr>
            <a:spLocks noGrp="1"/>
          </p:cNvSpPr>
          <p:nvPr>
            <p:ph type="title"/>
          </p:nvPr>
        </p:nvSpPr>
        <p:spPr>
          <a:xfrm>
            <a:off x="711199" y="398371"/>
            <a:ext cx="8280000" cy="756000"/>
          </a:xfrm>
        </p:spPr>
        <p:txBody>
          <a:bodyPr/>
          <a:lstStyle/>
          <a:p>
            <a:pPr defTabSz="914400">
              <a:lnSpc>
                <a:spcPct val="100000"/>
              </a:lnSpc>
            </a:pPr>
            <a:r>
              <a:rPr lang="de-DE" sz="2400" dirty="0">
                <a:solidFill>
                  <a:schemeClr val="tx1"/>
                </a:solidFill>
              </a:rPr>
              <a:t>Das Thema: Leistungen der Eingliederungshilfe und Leistungen zur Pflege – Prämissen - </a:t>
            </a:r>
          </a:p>
        </p:txBody>
      </p:sp>
      <p:sp>
        <p:nvSpPr>
          <p:cNvPr id="9" name="Rechteck 8">
            <a:extLst>
              <a:ext uri="{FF2B5EF4-FFF2-40B4-BE49-F238E27FC236}">
                <a16:creationId xmlns:a16="http://schemas.microsoft.com/office/drawing/2014/main" xmlns="" id="{9238056D-8682-474D-A34E-8C8FCC9519B6}"/>
              </a:ext>
            </a:extLst>
          </p:cNvPr>
          <p:cNvSpPr/>
          <p:nvPr/>
        </p:nvSpPr>
        <p:spPr>
          <a:xfrm>
            <a:off x="626612" y="1556792"/>
            <a:ext cx="10938775" cy="707886"/>
          </a:xfrm>
          <a:prstGeom prst="rect">
            <a:avLst/>
          </a:prstGeom>
          <a:solidFill>
            <a:schemeClr val="accent1">
              <a:lumMod val="20000"/>
              <a:lumOff val="80000"/>
            </a:schemeClr>
          </a:solidFill>
        </p:spPr>
        <p:txBody>
          <a:bodyPr wrap="square">
            <a:spAutoFit/>
          </a:bodyPr>
          <a:lstStyle/>
          <a:p>
            <a:r>
              <a:rPr lang="de-DE" sz="4000" dirty="0">
                <a:solidFill>
                  <a:srgbClr val="000000"/>
                </a:solidFill>
                <a:latin typeface="Verdana" panose="020B0604030504040204" pitchFamily="34" charset="0"/>
              </a:rPr>
              <a:t>Prämissen dieses Beitrages</a:t>
            </a:r>
            <a:endParaRPr lang="de-DE" sz="4000" dirty="0"/>
          </a:p>
        </p:txBody>
      </p:sp>
      <p:sp>
        <p:nvSpPr>
          <p:cNvPr id="11" name="Rechteck 10">
            <a:extLst>
              <a:ext uri="{FF2B5EF4-FFF2-40B4-BE49-F238E27FC236}">
                <a16:creationId xmlns:a16="http://schemas.microsoft.com/office/drawing/2014/main" xmlns="" id="{DE096C11-6AC2-42E2-A0D7-CD5CB4FED1B4}"/>
              </a:ext>
            </a:extLst>
          </p:cNvPr>
          <p:cNvSpPr/>
          <p:nvPr/>
        </p:nvSpPr>
        <p:spPr>
          <a:xfrm>
            <a:off x="626611" y="2420888"/>
            <a:ext cx="10938775" cy="3477875"/>
          </a:xfrm>
          <a:prstGeom prst="rect">
            <a:avLst/>
          </a:prstGeom>
        </p:spPr>
        <p:txBody>
          <a:bodyPr wrap="square">
            <a:spAutoFit/>
          </a:bodyPr>
          <a:lstStyle/>
          <a:p>
            <a:pPr marL="742950" indent="-742950">
              <a:spcBef>
                <a:spcPts val="1200"/>
              </a:spcBef>
              <a:spcAft>
                <a:spcPts val="1200"/>
              </a:spcAft>
              <a:buFont typeface="+mj-lt"/>
              <a:buAutoNum type="alphaLcPeriod"/>
            </a:pPr>
            <a:r>
              <a:rPr lang="de-DE" sz="3200" dirty="0">
                <a:solidFill>
                  <a:srgbClr val="000000"/>
                </a:solidFill>
                <a:latin typeface="Verdana" panose="020B0604030504040204" pitchFamily="34" charset="0"/>
              </a:rPr>
              <a:t>Es gibt Leistungen der Pflege. </a:t>
            </a:r>
          </a:p>
          <a:p>
            <a:pPr marL="742950" indent="-742950">
              <a:spcBef>
                <a:spcPts val="1200"/>
              </a:spcBef>
              <a:spcAft>
                <a:spcPts val="1200"/>
              </a:spcAft>
              <a:buFont typeface="+mj-lt"/>
              <a:buAutoNum type="alphaLcPeriod"/>
            </a:pPr>
            <a:r>
              <a:rPr lang="de-DE" sz="3200" dirty="0">
                <a:solidFill>
                  <a:srgbClr val="000000"/>
                </a:solidFill>
                <a:latin typeface="Verdana" panose="020B0604030504040204" pitchFamily="34" charset="0"/>
              </a:rPr>
              <a:t>Es gibt Leistungen der Eingliederungshilfe.</a:t>
            </a:r>
          </a:p>
          <a:p>
            <a:pPr marL="742950" indent="-742950">
              <a:spcBef>
                <a:spcPts val="1200"/>
              </a:spcBef>
              <a:spcAft>
                <a:spcPts val="1200"/>
              </a:spcAft>
              <a:buFont typeface="+mj-lt"/>
              <a:buAutoNum type="alphaLcPeriod"/>
            </a:pPr>
            <a:r>
              <a:rPr lang="de-DE" sz="3200" dirty="0">
                <a:solidFill>
                  <a:srgbClr val="000000"/>
                </a:solidFill>
                <a:latin typeface="Verdana" panose="020B0604030504040204" pitchFamily="34" charset="0"/>
              </a:rPr>
              <a:t>a. ist nicht b.</a:t>
            </a:r>
          </a:p>
          <a:p>
            <a:pPr marL="742950" indent="-742950">
              <a:spcBef>
                <a:spcPts val="1200"/>
              </a:spcBef>
              <a:spcAft>
                <a:spcPts val="1200"/>
              </a:spcAft>
              <a:buFont typeface="+mj-lt"/>
              <a:buAutoNum type="alphaLcPeriod"/>
            </a:pPr>
            <a:r>
              <a:rPr lang="de-DE" sz="3200" dirty="0">
                <a:solidFill>
                  <a:srgbClr val="000000"/>
                </a:solidFill>
                <a:latin typeface="Verdana" panose="020B0604030504040204" pitchFamily="34" charset="0"/>
              </a:rPr>
              <a:t>Die Unterscheidung erfolgt nicht auf der Ebene der Leistungen, sondern der Zwecke.</a:t>
            </a:r>
          </a:p>
        </p:txBody>
      </p:sp>
    </p:spTree>
    <p:extLst>
      <p:ext uri="{BB962C8B-B14F-4D97-AF65-F5344CB8AC3E}">
        <p14:creationId xmlns:p14="http://schemas.microsoft.com/office/powerpoint/2010/main" val="37378515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umsplatzhalter 2">
            <a:extLst>
              <a:ext uri="{FF2B5EF4-FFF2-40B4-BE49-F238E27FC236}">
                <a16:creationId xmlns:a16="http://schemas.microsoft.com/office/drawing/2014/main" xmlns="" id="{3614F1AD-4437-4A93-B588-C4E1AD1E53C1}"/>
              </a:ext>
            </a:extLst>
          </p:cNvPr>
          <p:cNvSpPr>
            <a:spLocks noGrp="1"/>
          </p:cNvSpPr>
          <p:nvPr>
            <p:ph type="dt" sz="half" idx="10"/>
          </p:nvPr>
        </p:nvSpPr>
        <p:spPr/>
        <p:txBody>
          <a:bodyPr/>
          <a:lstStyle/>
          <a:p>
            <a:r>
              <a:rPr lang="de-DE"/>
              <a:t>November  2020</a:t>
            </a:r>
            <a:endParaRPr lang="de-DE" dirty="0"/>
          </a:p>
        </p:txBody>
      </p:sp>
      <p:sp>
        <p:nvSpPr>
          <p:cNvPr id="6" name="Fußzeilenplatzhalter 5">
            <a:extLst>
              <a:ext uri="{FF2B5EF4-FFF2-40B4-BE49-F238E27FC236}">
                <a16:creationId xmlns:a16="http://schemas.microsoft.com/office/drawing/2014/main" xmlns="" id="{6D1660C1-632B-45E5-A383-FDEB1B767BB2}"/>
              </a:ext>
            </a:extLst>
          </p:cNvPr>
          <p:cNvSpPr>
            <a:spLocks noGrp="1"/>
          </p:cNvSpPr>
          <p:nvPr>
            <p:ph type="ftr" sz="quarter" idx="11"/>
          </p:nvPr>
        </p:nvSpPr>
        <p:spPr/>
        <p:txBody>
          <a:bodyPr/>
          <a:lstStyle/>
          <a:p>
            <a:r>
              <a:rPr lang="de-DE"/>
              <a:t>Eingliederungshilfe und Pflege</a:t>
            </a:r>
            <a:endParaRPr lang="de-DE" dirty="0"/>
          </a:p>
        </p:txBody>
      </p:sp>
      <p:sp>
        <p:nvSpPr>
          <p:cNvPr id="8" name="Titel 1">
            <a:extLst>
              <a:ext uri="{FF2B5EF4-FFF2-40B4-BE49-F238E27FC236}">
                <a16:creationId xmlns:a16="http://schemas.microsoft.com/office/drawing/2014/main" xmlns="" id="{B11A1C7F-7C32-40F8-8E44-08CB0B8E301C}"/>
              </a:ext>
            </a:extLst>
          </p:cNvPr>
          <p:cNvSpPr>
            <a:spLocks noGrp="1"/>
          </p:cNvSpPr>
          <p:nvPr>
            <p:ph type="title"/>
          </p:nvPr>
        </p:nvSpPr>
        <p:spPr>
          <a:xfrm>
            <a:off x="711199" y="398371"/>
            <a:ext cx="8280000" cy="756000"/>
          </a:xfrm>
        </p:spPr>
        <p:txBody>
          <a:bodyPr/>
          <a:lstStyle/>
          <a:p>
            <a:pPr defTabSz="914400">
              <a:lnSpc>
                <a:spcPct val="100000"/>
              </a:lnSpc>
            </a:pPr>
            <a:r>
              <a:rPr lang="de-DE" sz="2400" dirty="0">
                <a:solidFill>
                  <a:schemeClr val="tx1"/>
                </a:solidFill>
              </a:rPr>
              <a:t>Das Thema: Leistungen der Eingliederungshilfe und Leistungen zur Pflege – Prämissen - </a:t>
            </a:r>
          </a:p>
        </p:txBody>
      </p:sp>
      <p:sp>
        <p:nvSpPr>
          <p:cNvPr id="9" name="Rechteck 8">
            <a:extLst>
              <a:ext uri="{FF2B5EF4-FFF2-40B4-BE49-F238E27FC236}">
                <a16:creationId xmlns:a16="http://schemas.microsoft.com/office/drawing/2014/main" xmlns="" id="{9238056D-8682-474D-A34E-8C8FCC9519B6}"/>
              </a:ext>
            </a:extLst>
          </p:cNvPr>
          <p:cNvSpPr/>
          <p:nvPr/>
        </p:nvSpPr>
        <p:spPr>
          <a:xfrm>
            <a:off x="626612" y="1556792"/>
            <a:ext cx="10938775" cy="707886"/>
          </a:xfrm>
          <a:prstGeom prst="rect">
            <a:avLst/>
          </a:prstGeom>
          <a:solidFill>
            <a:schemeClr val="accent1">
              <a:lumMod val="20000"/>
              <a:lumOff val="80000"/>
            </a:schemeClr>
          </a:solidFill>
        </p:spPr>
        <p:txBody>
          <a:bodyPr wrap="square">
            <a:spAutoFit/>
          </a:bodyPr>
          <a:lstStyle/>
          <a:p>
            <a:r>
              <a:rPr lang="de-DE" sz="4000" dirty="0">
                <a:solidFill>
                  <a:srgbClr val="000000"/>
                </a:solidFill>
                <a:latin typeface="Verdana" panose="020B0604030504040204" pitchFamily="34" charset="0"/>
              </a:rPr>
              <a:t>Prämissen dieses Beitrages</a:t>
            </a:r>
            <a:endParaRPr lang="de-DE" sz="4000" dirty="0"/>
          </a:p>
        </p:txBody>
      </p:sp>
      <p:sp>
        <p:nvSpPr>
          <p:cNvPr id="11" name="Rechteck 10">
            <a:extLst>
              <a:ext uri="{FF2B5EF4-FFF2-40B4-BE49-F238E27FC236}">
                <a16:creationId xmlns:a16="http://schemas.microsoft.com/office/drawing/2014/main" xmlns="" id="{DE096C11-6AC2-42E2-A0D7-CD5CB4FED1B4}"/>
              </a:ext>
            </a:extLst>
          </p:cNvPr>
          <p:cNvSpPr/>
          <p:nvPr/>
        </p:nvSpPr>
        <p:spPr>
          <a:xfrm>
            <a:off x="626611" y="2420888"/>
            <a:ext cx="10938775" cy="1569660"/>
          </a:xfrm>
          <a:prstGeom prst="rect">
            <a:avLst/>
          </a:prstGeom>
        </p:spPr>
        <p:txBody>
          <a:bodyPr wrap="square">
            <a:spAutoFit/>
          </a:bodyPr>
          <a:lstStyle/>
          <a:p>
            <a:pPr>
              <a:spcBef>
                <a:spcPts val="1200"/>
              </a:spcBef>
              <a:spcAft>
                <a:spcPts val="1200"/>
              </a:spcAft>
            </a:pPr>
            <a:r>
              <a:rPr lang="de-DE" sz="3200" dirty="0">
                <a:solidFill>
                  <a:srgbClr val="000000"/>
                </a:solidFill>
                <a:latin typeface="Verdana" panose="020B0604030504040204" pitchFamily="34" charset="0"/>
              </a:rPr>
              <a:t>Das Anreichen der Seife (</a:t>
            </a:r>
            <a:r>
              <a:rPr lang="de-DE" sz="3200" dirty="0">
                <a:solidFill>
                  <a:srgbClr val="000000"/>
                </a:solidFill>
                <a:highlight>
                  <a:srgbClr val="FFFF00"/>
                </a:highlight>
                <a:latin typeface="Verdana" panose="020B0604030504040204" pitchFamily="34" charset="0"/>
              </a:rPr>
              <a:t>identische Tätigkeit</a:t>
            </a:r>
            <a:r>
              <a:rPr lang="de-DE" sz="3200" dirty="0">
                <a:solidFill>
                  <a:srgbClr val="000000"/>
                </a:solidFill>
                <a:latin typeface="Verdana" panose="020B0604030504040204" pitchFamily="34" charset="0"/>
              </a:rPr>
              <a:t>) ist Eingliederungshilfe </a:t>
            </a:r>
            <a:r>
              <a:rPr lang="de-DE" sz="3200" b="1" dirty="0">
                <a:solidFill>
                  <a:srgbClr val="000000"/>
                </a:solidFill>
                <a:latin typeface="Verdana" panose="020B0604030504040204" pitchFamily="34" charset="0"/>
              </a:rPr>
              <a:t>oder</a:t>
            </a:r>
            <a:r>
              <a:rPr lang="de-DE" sz="3200" dirty="0">
                <a:solidFill>
                  <a:srgbClr val="000000"/>
                </a:solidFill>
                <a:latin typeface="Verdana" panose="020B0604030504040204" pitchFamily="34" charset="0"/>
              </a:rPr>
              <a:t> Pflege: es kommt darauf an, was gewollt ist (</a:t>
            </a:r>
            <a:r>
              <a:rPr lang="de-DE" sz="3200" dirty="0">
                <a:solidFill>
                  <a:srgbClr val="000000"/>
                </a:solidFill>
                <a:highlight>
                  <a:srgbClr val="00FFFF"/>
                </a:highlight>
                <a:latin typeface="Verdana" panose="020B0604030504040204" pitchFamily="34" charset="0"/>
              </a:rPr>
              <a:t>unterschiedliche Zwecke</a:t>
            </a:r>
            <a:r>
              <a:rPr lang="de-DE" sz="3200" dirty="0">
                <a:solidFill>
                  <a:srgbClr val="000000"/>
                </a:solidFill>
                <a:latin typeface="Verdana" panose="020B0604030504040204" pitchFamily="34" charset="0"/>
              </a:rPr>
              <a:t>).</a:t>
            </a:r>
          </a:p>
        </p:txBody>
      </p:sp>
    </p:spTree>
    <p:extLst>
      <p:ext uri="{BB962C8B-B14F-4D97-AF65-F5344CB8AC3E}">
        <p14:creationId xmlns:p14="http://schemas.microsoft.com/office/powerpoint/2010/main" val="15164916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umsplatzhalter 2">
            <a:extLst>
              <a:ext uri="{FF2B5EF4-FFF2-40B4-BE49-F238E27FC236}">
                <a16:creationId xmlns:a16="http://schemas.microsoft.com/office/drawing/2014/main" xmlns="" id="{3614F1AD-4437-4A93-B588-C4E1AD1E53C1}"/>
              </a:ext>
            </a:extLst>
          </p:cNvPr>
          <p:cNvSpPr>
            <a:spLocks noGrp="1"/>
          </p:cNvSpPr>
          <p:nvPr>
            <p:ph type="dt" sz="half" idx="10"/>
          </p:nvPr>
        </p:nvSpPr>
        <p:spPr/>
        <p:txBody>
          <a:bodyPr/>
          <a:lstStyle/>
          <a:p>
            <a:r>
              <a:rPr lang="de-DE"/>
              <a:t>November  2020</a:t>
            </a:r>
            <a:endParaRPr lang="de-DE" dirty="0"/>
          </a:p>
        </p:txBody>
      </p:sp>
      <p:sp>
        <p:nvSpPr>
          <p:cNvPr id="6" name="Fußzeilenplatzhalter 5">
            <a:extLst>
              <a:ext uri="{FF2B5EF4-FFF2-40B4-BE49-F238E27FC236}">
                <a16:creationId xmlns:a16="http://schemas.microsoft.com/office/drawing/2014/main" xmlns="" id="{6D1660C1-632B-45E5-A383-FDEB1B767BB2}"/>
              </a:ext>
            </a:extLst>
          </p:cNvPr>
          <p:cNvSpPr>
            <a:spLocks noGrp="1"/>
          </p:cNvSpPr>
          <p:nvPr>
            <p:ph type="ftr" sz="quarter" idx="11"/>
          </p:nvPr>
        </p:nvSpPr>
        <p:spPr/>
        <p:txBody>
          <a:bodyPr/>
          <a:lstStyle/>
          <a:p>
            <a:r>
              <a:rPr lang="de-DE"/>
              <a:t>Eingliederungshilfe und Pflege</a:t>
            </a:r>
            <a:endParaRPr lang="de-DE" dirty="0"/>
          </a:p>
        </p:txBody>
      </p:sp>
      <p:sp>
        <p:nvSpPr>
          <p:cNvPr id="8" name="Titel 1">
            <a:extLst>
              <a:ext uri="{FF2B5EF4-FFF2-40B4-BE49-F238E27FC236}">
                <a16:creationId xmlns:a16="http://schemas.microsoft.com/office/drawing/2014/main" xmlns="" id="{B11A1C7F-7C32-40F8-8E44-08CB0B8E301C}"/>
              </a:ext>
            </a:extLst>
          </p:cNvPr>
          <p:cNvSpPr>
            <a:spLocks noGrp="1"/>
          </p:cNvSpPr>
          <p:nvPr>
            <p:ph type="title"/>
          </p:nvPr>
        </p:nvSpPr>
        <p:spPr>
          <a:xfrm>
            <a:off x="711199" y="398371"/>
            <a:ext cx="8280000" cy="756000"/>
          </a:xfrm>
        </p:spPr>
        <p:txBody>
          <a:bodyPr/>
          <a:lstStyle/>
          <a:p>
            <a:pPr defTabSz="914400">
              <a:lnSpc>
                <a:spcPct val="100000"/>
              </a:lnSpc>
            </a:pPr>
            <a:r>
              <a:rPr lang="de-DE" sz="2400" dirty="0">
                <a:solidFill>
                  <a:schemeClr val="tx1"/>
                </a:solidFill>
              </a:rPr>
              <a:t>(2) Leitziele der Leistungen</a:t>
            </a:r>
          </a:p>
        </p:txBody>
      </p:sp>
      <p:graphicFrame>
        <p:nvGraphicFramePr>
          <p:cNvPr id="2" name="Tabelle 3">
            <a:extLst>
              <a:ext uri="{FF2B5EF4-FFF2-40B4-BE49-F238E27FC236}">
                <a16:creationId xmlns:a16="http://schemas.microsoft.com/office/drawing/2014/main" xmlns="" id="{94C48224-0E0E-4F8B-93D9-3888FDF1D605}"/>
              </a:ext>
            </a:extLst>
          </p:cNvPr>
          <p:cNvGraphicFramePr>
            <a:graphicFrameLocks noGrp="1"/>
          </p:cNvGraphicFramePr>
          <p:nvPr/>
        </p:nvGraphicFramePr>
        <p:xfrm>
          <a:off x="719597" y="1417320"/>
          <a:ext cx="10752806" cy="3535680"/>
        </p:xfrm>
        <a:graphic>
          <a:graphicData uri="http://schemas.openxmlformats.org/drawingml/2006/table">
            <a:tbl>
              <a:tblPr firstRow="1" bandRow="1">
                <a:tableStyleId>{5C22544A-7EE6-4342-B048-85BDC9FD1C3A}</a:tableStyleId>
              </a:tblPr>
              <a:tblGrid>
                <a:gridCol w="5376403">
                  <a:extLst>
                    <a:ext uri="{9D8B030D-6E8A-4147-A177-3AD203B41FA5}">
                      <a16:colId xmlns:a16="http://schemas.microsoft.com/office/drawing/2014/main" xmlns="" val="3429454795"/>
                    </a:ext>
                  </a:extLst>
                </a:gridCol>
                <a:gridCol w="5376403">
                  <a:extLst>
                    <a:ext uri="{9D8B030D-6E8A-4147-A177-3AD203B41FA5}">
                      <a16:colId xmlns:a16="http://schemas.microsoft.com/office/drawing/2014/main" xmlns="" val="2067150685"/>
                    </a:ext>
                  </a:extLst>
                </a:gridCol>
              </a:tblGrid>
              <a:tr h="370840">
                <a:tc>
                  <a:txBody>
                    <a:bodyPr/>
                    <a:lstStyle/>
                    <a:p>
                      <a:r>
                        <a:rPr lang="de-DE" sz="2800"/>
                        <a:t>Leistungen zur Pflege</a:t>
                      </a:r>
                      <a:endParaRPr lang="de-DE" sz="2800" dirty="0"/>
                    </a:p>
                  </a:txBody>
                  <a:tcPr/>
                </a:tc>
                <a:tc>
                  <a:txBody>
                    <a:bodyPr/>
                    <a:lstStyle/>
                    <a:p>
                      <a:r>
                        <a:rPr lang="de-DE" sz="2800" dirty="0"/>
                        <a:t>Leistungen zur Teilhabe</a:t>
                      </a:r>
                    </a:p>
                  </a:txBody>
                  <a:tcPr/>
                </a:tc>
                <a:extLst>
                  <a:ext uri="{0D108BD9-81ED-4DB2-BD59-A6C34878D82A}">
                    <a16:rowId xmlns:a16="http://schemas.microsoft.com/office/drawing/2014/main" xmlns="" val="1897290683"/>
                  </a:ext>
                </a:extLst>
              </a:tr>
              <a:tr h="370840">
                <a:tc>
                  <a:txBody>
                    <a:bodyPr/>
                    <a:lstStyle/>
                    <a:p>
                      <a:r>
                        <a:rPr lang="de-DE" sz="2400" kern="1200" dirty="0">
                          <a:solidFill>
                            <a:schemeClr val="dk1"/>
                          </a:solidFill>
                          <a:effectLst/>
                          <a:latin typeface="+mn-lt"/>
                          <a:ea typeface="+mn-ea"/>
                          <a:cs typeface="+mn-cs"/>
                        </a:rPr>
                        <a:t>Leistungen zur Pflege sollen „Pflegebedürftigen helfen, trotz ihres Hilfebedarfs ein möglichst selbständiges und selbstbestimmtes Leben zu führen, das der Würde des Menschen entspricht“ </a:t>
                      </a:r>
                    </a:p>
                    <a:p>
                      <a:r>
                        <a:rPr lang="de-DE" sz="2400" kern="1200" dirty="0">
                          <a:solidFill>
                            <a:schemeClr val="dk1"/>
                          </a:solidFill>
                          <a:effectLst/>
                          <a:latin typeface="+mn-lt"/>
                          <a:ea typeface="+mn-ea"/>
                          <a:cs typeface="+mn-cs"/>
                        </a:rPr>
                        <a:t>(§ 2, Satz 1 SGB XI). </a:t>
                      </a:r>
                      <a:endParaRPr lang="de-DE" sz="2400" dirty="0"/>
                    </a:p>
                  </a:txBody>
                  <a:tcPr/>
                </a:tc>
                <a:tc>
                  <a:txBody>
                    <a:bodyPr/>
                    <a:lstStyle/>
                    <a:p>
                      <a:r>
                        <a:rPr lang="de-DE" sz="2400" kern="1200" dirty="0">
                          <a:solidFill>
                            <a:schemeClr val="dk1"/>
                          </a:solidFill>
                          <a:effectLst/>
                          <a:latin typeface="+mn-lt"/>
                          <a:ea typeface="+mn-ea"/>
                          <a:cs typeface="+mn-cs"/>
                        </a:rPr>
                        <a:t>Leistungen zur Teilhabe sollen „Selbstbestimmung und volle, wirksame und gleichberechtigte Teilhabe am Leben in der Gesellschaft </a:t>
                      </a:r>
                      <a:r>
                        <a:rPr lang="de-DE" sz="2400" b="1" kern="1200" dirty="0">
                          <a:solidFill>
                            <a:schemeClr val="dk1"/>
                          </a:solidFill>
                          <a:effectLst/>
                          <a:latin typeface="+mn-lt"/>
                          <a:ea typeface="+mn-ea"/>
                          <a:cs typeface="+mn-cs"/>
                        </a:rPr>
                        <a:t>fördern</a:t>
                      </a:r>
                      <a:r>
                        <a:rPr lang="de-DE" sz="2400" kern="1200" dirty="0">
                          <a:solidFill>
                            <a:schemeClr val="dk1"/>
                          </a:solidFill>
                          <a:effectLst/>
                          <a:latin typeface="+mn-lt"/>
                          <a:ea typeface="+mn-ea"/>
                          <a:cs typeface="+mn-cs"/>
                        </a:rPr>
                        <a:t>, Benachteiligungen … </a:t>
                      </a:r>
                      <a:r>
                        <a:rPr lang="de-DE" sz="2400" b="1" kern="1200" dirty="0">
                          <a:solidFill>
                            <a:schemeClr val="dk1"/>
                          </a:solidFill>
                          <a:effectLst/>
                          <a:latin typeface="+mn-lt"/>
                          <a:ea typeface="+mn-ea"/>
                          <a:cs typeface="+mn-cs"/>
                        </a:rPr>
                        <a:t>vermeiden</a:t>
                      </a:r>
                      <a:r>
                        <a:rPr lang="de-DE" sz="2400" kern="1200" dirty="0">
                          <a:solidFill>
                            <a:schemeClr val="dk1"/>
                          </a:solidFill>
                          <a:effectLst/>
                          <a:latin typeface="+mn-lt"/>
                          <a:ea typeface="+mn-ea"/>
                          <a:cs typeface="+mn-cs"/>
                        </a:rPr>
                        <a:t> oder ihnen </a:t>
                      </a:r>
                      <a:r>
                        <a:rPr lang="de-DE" sz="2400" b="1" kern="1200" dirty="0">
                          <a:solidFill>
                            <a:schemeClr val="dk1"/>
                          </a:solidFill>
                          <a:effectLst/>
                          <a:latin typeface="+mn-lt"/>
                          <a:ea typeface="+mn-ea"/>
                          <a:cs typeface="+mn-cs"/>
                        </a:rPr>
                        <a:t>entgegenzuwirken“ </a:t>
                      </a:r>
                      <a:r>
                        <a:rPr lang="de-DE" sz="2400" kern="1200" dirty="0">
                          <a:solidFill>
                            <a:schemeClr val="dk1"/>
                          </a:solidFill>
                          <a:effectLst/>
                          <a:latin typeface="+mn-lt"/>
                          <a:ea typeface="+mn-ea"/>
                          <a:cs typeface="+mn-cs"/>
                        </a:rPr>
                        <a:t>(§ 1, Satz 1 SGB IX).</a:t>
                      </a:r>
                    </a:p>
                  </a:txBody>
                  <a:tcPr/>
                </a:tc>
                <a:extLst>
                  <a:ext uri="{0D108BD9-81ED-4DB2-BD59-A6C34878D82A}">
                    <a16:rowId xmlns:a16="http://schemas.microsoft.com/office/drawing/2014/main" xmlns="" val="984596725"/>
                  </a:ext>
                </a:extLst>
              </a:tr>
            </a:tbl>
          </a:graphicData>
        </a:graphic>
      </p:graphicFrame>
      <p:sp>
        <p:nvSpPr>
          <p:cNvPr id="5" name="Rechteck 4">
            <a:extLst>
              <a:ext uri="{FF2B5EF4-FFF2-40B4-BE49-F238E27FC236}">
                <a16:creationId xmlns:a16="http://schemas.microsoft.com/office/drawing/2014/main" xmlns="" id="{682C7750-CC09-403E-B595-6A362619213A}"/>
              </a:ext>
            </a:extLst>
          </p:cNvPr>
          <p:cNvSpPr/>
          <p:nvPr/>
        </p:nvSpPr>
        <p:spPr>
          <a:xfrm>
            <a:off x="711199" y="4745598"/>
            <a:ext cx="10752806" cy="1323439"/>
          </a:xfrm>
          <a:prstGeom prst="rect">
            <a:avLst/>
          </a:prstGeom>
          <a:solidFill>
            <a:schemeClr val="accent1">
              <a:lumMod val="20000"/>
              <a:lumOff val="80000"/>
            </a:schemeClr>
          </a:solidFill>
        </p:spPr>
        <p:txBody>
          <a:bodyPr wrap="square">
            <a:spAutoFit/>
          </a:bodyPr>
          <a:lstStyle/>
          <a:p>
            <a:r>
              <a:rPr lang="de-DE" sz="2000" dirty="0">
                <a:latin typeface="Arial" panose="020B0604020202020204" pitchFamily="34" charset="0"/>
                <a:ea typeface="Times New Roman" panose="02020603050405020304" pitchFamily="18" charset="0"/>
                <a:cs typeface="Times New Roman" panose="02020603050405020304" pitchFamily="18" charset="0"/>
              </a:rPr>
              <a:t>Übereinstimmendes  Leitziel der beiden Leistungssysteme ist die Selbstbestimmung von Menschen mit Pflegebedürftigkeit und/oder Behinderung; sie stehen nebeneinander vereint im gemeinsamen Ziel, Selbstbestimmung als Ausdruck des Respektes vor der Würde des Menschen zu ermöglichen.</a:t>
            </a:r>
            <a:endParaRPr lang="de-DE" sz="2000" dirty="0"/>
          </a:p>
        </p:txBody>
      </p:sp>
    </p:spTree>
    <p:extLst>
      <p:ext uri="{BB962C8B-B14F-4D97-AF65-F5344CB8AC3E}">
        <p14:creationId xmlns:p14="http://schemas.microsoft.com/office/powerpoint/2010/main" val="15679554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umsplatzhalter 2">
            <a:extLst>
              <a:ext uri="{FF2B5EF4-FFF2-40B4-BE49-F238E27FC236}">
                <a16:creationId xmlns:a16="http://schemas.microsoft.com/office/drawing/2014/main" xmlns="" id="{3614F1AD-4437-4A93-B588-C4E1AD1E53C1}"/>
              </a:ext>
            </a:extLst>
          </p:cNvPr>
          <p:cNvSpPr>
            <a:spLocks noGrp="1"/>
          </p:cNvSpPr>
          <p:nvPr>
            <p:ph type="dt" sz="half" idx="10"/>
          </p:nvPr>
        </p:nvSpPr>
        <p:spPr/>
        <p:txBody>
          <a:bodyPr/>
          <a:lstStyle/>
          <a:p>
            <a:r>
              <a:rPr lang="de-DE"/>
              <a:t>November  2020</a:t>
            </a:r>
            <a:endParaRPr lang="de-DE" dirty="0"/>
          </a:p>
        </p:txBody>
      </p:sp>
      <p:sp>
        <p:nvSpPr>
          <p:cNvPr id="6" name="Fußzeilenplatzhalter 5">
            <a:extLst>
              <a:ext uri="{FF2B5EF4-FFF2-40B4-BE49-F238E27FC236}">
                <a16:creationId xmlns:a16="http://schemas.microsoft.com/office/drawing/2014/main" xmlns="" id="{6D1660C1-632B-45E5-A383-FDEB1B767BB2}"/>
              </a:ext>
            </a:extLst>
          </p:cNvPr>
          <p:cNvSpPr>
            <a:spLocks noGrp="1"/>
          </p:cNvSpPr>
          <p:nvPr>
            <p:ph type="ftr" sz="quarter" idx="11"/>
          </p:nvPr>
        </p:nvSpPr>
        <p:spPr/>
        <p:txBody>
          <a:bodyPr/>
          <a:lstStyle/>
          <a:p>
            <a:r>
              <a:rPr lang="de-DE"/>
              <a:t>Eingliederungshilfe und Pflege</a:t>
            </a:r>
            <a:endParaRPr lang="de-DE" dirty="0"/>
          </a:p>
        </p:txBody>
      </p:sp>
      <p:sp>
        <p:nvSpPr>
          <p:cNvPr id="8" name="Titel 1">
            <a:extLst>
              <a:ext uri="{FF2B5EF4-FFF2-40B4-BE49-F238E27FC236}">
                <a16:creationId xmlns:a16="http://schemas.microsoft.com/office/drawing/2014/main" xmlns="" id="{B11A1C7F-7C32-40F8-8E44-08CB0B8E301C}"/>
              </a:ext>
            </a:extLst>
          </p:cNvPr>
          <p:cNvSpPr>
            <a:spLocks noGrp="1"/>
          </p:cNvSpPr>
          <p:nvPr>
            <p:ph type="title"/>
          </p:nvPr>
        </p:nvSpPr>
        <p:spPr>
          <a:xfrm>
            <a:off x="711199" y="398371"/>
            <a:ext cx="8280000" cy="756000"/>
          </a:xfrm>
        </p:spPr>
        <p:txBody>
          <a:bodyPr/>
          <a:lstStyle/>
          <a:p>
            <a:pPr defTabSz="914400">
              <a:lnSpc>
                <a:spcPct val="100000"/>
              </a:lnSpc>
            </a:pPr>
            <a:r>
              <a:rPr lang="de-DE" sz="2400" dirty="0">
                <a:solidFill>
                  <a:schemeClr val="tx1"/>
                </a:solidFill>
              </a:rPr>
              <a:t>(2) ziele der Leistungen</a:t>
            </a:r>
          </a:p>
        </p:txBody>
      </p:sp>
      <p:graphicFrame>
        <p:nvGraphicFramePr>
          <p:cNvPr id="2" name="Tabelle 3">
            <a:extLst>
              <a:ext uri="{FF2B5EF4-FFF2-40B4-BE49-F238E27FC236}">
                <a16:creationId xmlns:a16="http://schemas.microsoft.com/office/drawing/2014/main" xmlns="" id="{94C48224-0E0E-4F8B-93D9-3888FDF1D605}"/>
              </a:ext>
            </a:extLst>
          </p:cNvPr>
          <p:cNvGraphicFramePr>
            <a:graphicFrameLocks noGrp="1"/>
          </p:cNvGraphicFramePr>
          <p:nvPr>
            <p:extLst>
              <p:ext uri="{D42A27DB-BD31-4B8C-83A1-F6EECF244321}">
                <p14:modId xmlns:p14="http://schemas.microsoft.com/office/powerpoint/2010/main" val="1498538841"/>
              </p:ext>
            </p:extLst>
          </p:nvPr>
        </p:nvGraphicFramePr>
        <p:xfrm>
          <a:off x="711199" y="1295400"/>
          <a:ext cx="10752806" cy="4267200"/>
        </p:xfrm>
        <a:graphic>
          <a:graphicData uri="http://schemas.openxmlformats.org/drawingml/2006/table">
            <a:tbl>
              <a:tblPr firstRow="1" bandRow="1">
                <a:tableStyleId>{5C22544A-7EE6-4342-B048-85BDC9FD1C3A}</a:tableStyleId>
              </a:tblPr>
              <a:tblGrid>
                <a:gridCol w="5376403">
                  <a:extLst>
                    <a:ext uri="{9D8B030D-6E8A-4147-A177-3AD203B41FA5}">
                      <a16:colId xmlns:a16="http://schemas.microsoft.com/office/drawing/2014/main" xmlns="" val="3429454795"/>
                    </a:ext>
                  </a:extLst>
                </a:gridCol>
                <a:gridCol w="5376403">
                  <a:extLst>
                    <a:ext uri="{9D8B030D-6E8A-4147-A177-3AD203B41FA5}">
                      <a16:colId xmlns:a16="http://schemas.microsoft.com/office/drawing/2014/main" xmlns="" val="2067150685"/>
                    </a:ext>
                  </a:extLst>
                </a:gridCol>
              </a:tblGrid>
              <a:tr h="370840">
                <a:tc>
                  <a:txBody>
                    <a:bodyPr/>
                    <a:lstStyle/>
                    <a:p>
                      <a:r>
                        <a:rPr lang="de-DE" sz="2800"/>
                        <a:t>Leistungen zur Pflege</a:t>
                      </a:r>
                      <a:endParaRPr lang="de-DE" sz="2800" dirty="0"/>
                    </a:p>
                  </a:txBody>
                  <a:tcPr/>
                </a:tc>
                <a:tc>
                  <a:txBody>
                    <a:bodyPr/>
                    <a:lstStyle/>
                    <a:p>
                      <a:r>
                        <a:rPr lang="de-DE" sz="2800" dirty="0"/>
                        <a:t>Leistungen zur Teilhabe</a:t>
                      </a:r>
                    </a:p>
                  </a:txBody>
                  <a:tcPr/>
                </a:tc>
                <a:extLst>
                  <a:ext uri="{0D108BD9-81ED-4DB2-BD59-A6C34878D82A}">
                    <a16:rowId xmlns:a16="http://schemas.microsoft.com/office/drawing/2014/main" xmlns="" val="1897290683"/>
                  </a:ext>
                </a:extLst>
              </a:tr>
              <a:tr h="370840">
                <a:tc>
                  <a:txBody>
                    <a:bodyPr/>
                    <a:lstStyle/>
                    <a:p>
                      <a:r>
                        <a:rPr lang="de-DE" sz="2400" kern="1200" dirty="0">
                          <a:solidFill>
                            <a:schemeClr val="dk1"/>
                          </a:solidFill>
                          <a:effectLst/>
                          <a:latin typeface="+mn-lt"/>
                          <a:ea typeface="+mn-ea"/>
                          <a:cs typeface="+mn-cs"/>
                        </a:rPr>
                        <a:t>Leistungen zur Pflege wollen körperliche, geistige oder seelische </a:t>
                      </a:r>
                      <a:r>
                        <a:rPr lang="de-DE" sz="2400" b="1" kern="1200" dirty="0">
                          <a:solidFill>
                            <a:schemeClr val="dk1"/>
                          </a:solidFill>
                          <a:effectLst/>
                          <a:latin typeface="+mn-lt"/>
                          <a:ea typeface="+mn-ea"/>
                          <a:cs typeface="+mn-cs"/>
                        </a:rPr>
                        <a:t>Kräfte</a:t>
                      </a:r>
                      <a:r>
                        <a:rPr lang="de-DE" sz="2400" kern="1200" dirty="0">
                          <a:solidFill>
                            <a:schemeClr val="dk1"/>
                          </a:solidFill>
                          <a:effectLst/>
                          <a:latin typeface="+mn-lt"/>
                          <a:ea typeface="+mn-ea"/>
                          <a:cs typeface="+mn-cs"/>
                        </a:rPr>
                        <a:t> </a:t>
                      </a:r>
                      <a:r>
                        <a:rPr lang="de-DE" sz="2400" b="1" kern="1200" dirty="0">
                          <a:solidFill>
                            <a:schemeClr val="dk1"/>
                          </a:solidFill>
                          <a:effectLst/>
                          <a:latin typeface="+mn-lt"/>
                          <a:ea typeface="+mn-ea"/>
                          <a:cs typeface="+mn-cs"/>
                        </a:rPr>
                        <a:t>erhalten</a:t>
                      </a:r>
                      <a:r>
                        <a:rPr lang="de-DE" sz="2400" kern="1200" dirty="0">
                          <a:solidFill>
                            <a:schemeClr val="dk1"/>
                          </a:solidFill>
                          <a:effectLst/>
                          <a:latin typeface="+mn-lt"/>
                          <a:ea typeface="+mn-ea"/>
                          <a:cs typeface="+mn-cs"/>
                        </a:rPr>
                        <a:t> oder </a:t>
                      </a:r>
                      <a:r>
                        <a:rPr lang="de-DE" sz="2400" b="1" kern="1200" dirty="0">
                          <a:solidFill>
                            <a:schemeClr val="dk1"/>
                          </a:solidFill>
                          <a:effectLst/>
                          <a:latin typeface="+mn-lt"/>
                          <a:ea typeface="+mn-ea"/>
                          <a:cs typeface="+mn-cs"/>
                        </a:rPr>
                        <a:t>wiederherstellen</a:t>
                      </a:r>
                      <a:r>
                        <a:rPr lang="de-DE" sz="2400" kern="1200" dirty="0">
                          <a:solidFill>
                            <a:schemeClr val="dk1"/>
                          </a:solidFill>
                          <a:effectLst/>
                          <a:latin typeface="+mn-lt"/>
                          <a:ea typeface="+mn-ea"/>
                          <a:cs typeface="+mn-cs"/>
                        </a:rPr>
                        <a:t>; sie bedienen sich dazu aktivierender </a:t>
                      </a:r>
                      <a:r>
                        <a:rPr lang="de-DE" sz="2400" b="1" kern="1200" dirty="0">
                          <a:solidFill>
                            <a:schemeClr val="dk1"/>
                          </a:solidFill>
                          <a:effectLst/>
                          <a:latin typeface="+mn-lt"/>
                          <a:ea typeface="+mn-ea"/>
                          <a:cs typeface="+mn-cs"/>
                        </a:rPr>
                        <a:t>körperbezogener Pflegemaßnahmen</a:t>
                      </a:r>
                      <a:r>
                        <a:rPr lang="de-DE" sz="2400" kern="1200" dirty="0">
                          <a:solidFill>
                            <a:schemeClr val="dk1"/>
                          </a:solidFill>
                          <a:effectLst/>
                          <a:latin typeface="+mn-lt"/>
                          <a:ea typeface="+mn-ea"/>
                          <a:cs typeface="+mn-cs"/>
                        </a:rPr>
                        <a:t>, </a:t>
                      </a:r>
                      <a:r>
                        <a:rPr lang="de-DE" sz="2400" b="1" kern="1200" dirty="0">
                          <a:solidFill>
                            <a:schemeClr val="dk1"/>
                          </a:solidFill>
                          <a:effectLst/>
                          <a:latin typeface="+mn-lt"/>
                          <a:ea typeface="+mn-ea"/>
                          <a:cs typeface="+mn-cs"/>
                        </a:rPr>
                        <a:t>Betreuungsmaßnahmen</a:t>
                      </a:r>
                      <a:r>
                        <a:rPr lang="de-DE" sz="2400" kern="1200" dirty="0">
                          <a:solidFill>
                            <a:schemeClr val="dk1"/>
                          </a:solidFill>
                          <a:effectLst/>
                          <a:latin typeface="+mn-lt"/>
                          <a:ea typeface="+mn-ea"/>
                          <a:cs typeface="+mn-cs"/>
                        </a:rPr>
                        <a:t> und </a:t>
                      </a:r>
                      <a:r>
                        <a:rPr lang="de-DE" sz="2400" b="1" kern="1200" dirty="0">
                          <a:solidFill>
                            <a:schemeClr val="dk1"/>
                          </a:solidFill>
                          <a:effectLst/>
                          <a:latin typeface="+mn-lt"/>
                          <a:ea typeface="+mn-ea"/>
                          <a:cs typeface="+mn-cs"/>
                        </a:rPr>
                        <a:t>Hilfen bei der Haushaltsführung</a:t>
                      </a:r>
                      <a:endParaRPr lang="de-DE" sz="2400" b="1" dirty="0"/>
                    </a:p>
                  </a:txBody>
                  <a:tcPr/>
                </a:tc>
                <a:tc>
                  <a:txBody>
                    <a:bodyPr/>
                    <a:lstStyle/>
                    <a:p>
                      <a:r>
                        <a:rPr lang="de-DE" sz="2400" kern="1200" dirty="0">
                          <a:solidFill>
                            <a:schemeClr val="dk1"/>
                          </a:solidFill>
                          <a:effectLst/>
                          <a:latin typeface="+mn-lt"/>
                          <a:ea typeface="+mn-ea"/>
                          <a:cs typeface="+mn-cs"/>
                        </a:rPr>
                        <a:t>Leistungen der Eingliederungshilfe wollen ein </a:t>
                      </a:r>
                      <a:r>
                        <a:rPr lang="de-DE" sz="2400" b="1" kern="1200" dirty="0">
                          <a:solidFill>
                            <a:schemeClr val="dk1"/>
                          </a:solidFill>
                          <a:effectLst/>
                          <a:latin typeface="+mn-lt"/>
                          <a:ea typeface="+mn-ea"/>
                          <a:cs typeface="+mn-cs"/>
                        </a:rPr>
                        <a:t>gleichberechtigtes, aktives, mitwirkendes „Dabei sein“ in der Gesellschaft </a:t>
                      </a:r>
                      <a:r>
                        <a:rPr lang="de-DE" sz="2400" kern="1200" dirty="0">
                          <a:solidFill>
                            <a:schemeClr val="dk1"/>
                          </a:solidFill>
                          <a:effectLst/>
                          <a:latin typeface="+mn-lt"/>
                          <a:ea typeface="+mn-ea"/>
                          <a:cs typeface="+mn-cs"/>
                        </a:rPr>
                        <a:t>und damit eine </a:t>
                      </a:r>
                      <a:r>
                        <a:rPr lang="de-DE" sz="2400" b="1" kern="1200" dirty="0">
                          <a:solidFill>
                            <a:schemeClr val="dk1"/>
                          </a:solidFill>
                          <a:effectLst/>
                          <a:latin typeface="+mn-lt"/>
                          <a:ea typeface="+mn-ea"/>
                          <a:cs typeface="+mn-cs"/>
                        </a:rPr>
                        <a:t>individuelle Lebensführung </a:t>
                      </a:r>
                      <a:r>
                        <a:rPr lang="de-DE" sz="2400" kern="1200" dirty="0">
                          <a:solidFill>
                            <a:schemeClr val="dk1"/>
                          </a:solidFill>
                          <a:effectLst/>
                          <a:latin typeface="+mn-lt"/>
                          <a:ea typeface="+mn-ea"/>
                          <a:cs typeface="+mn-cs"/>
                        </a:rPr>
                        <a:t>er- möglichen oder doch zumindest erleichtern (§ 90 Abs. 1 SGB IX); hierzu kommen </a:t>
                      </a:r>
                      <a:r>
                        <a:rPr lang="de-DE" sz="2400" b="1" kern="1200" dirty="0">
                          <a:solidFill>
                            <a:schemeClr val="dk1"/>
                          </a:solidFill>
                          <a:effectLst/>
                          <a:latin typeface="+mn-lt"/>
                          <a:ea typeface="+mn-ea"/>
                          <a:cs typeface="+mn-cs"/>
                        </a:rPr>
                        <a:t>pädagogische Interventionen</a:t>
                      </a:r>
                      <a:r>
                        <a:rPr lang="de-DE" sz="2400" kern="1200" dirty="0">
                          <a:solidFill>
                            <a:schemeClr val="dk1"/>
                          </a:solidFill>
                          <a:effectLst/>
                          <a:latin typeface="+mn-lt"/>
                          <a:ea typeface="+mn-ea"/>
                          <a:cs typeface="+mn-cs"/>
                        </a:rPr>
                        <a:t> und </a:t>
                      </a:r>
                      <a:r>
                        <a:rPr lang="de-DE" sz="2400" b="1" kern="1200" dirty="0">
                          <a:solidFill>
                            <a:schemeClr val="dk1"/>
                          </a:solidFill>
                          <a:effectLst/>
                          <a:latin typeface="+mn-lt"/>
                          <a:ea typeface="+mn-ea"/>
                          <a:cs typeface="+mn-cs"/>
                        </a:rPr>
                        <a:t>allgemeine Hilfestellungen </a:t>
                      </a:r>
                      <a:r>
                        <a:rPr lang="de-DE" sz="2400" kern="1200" dirty="0">
                          <a:solidFill>
                            <a:schemeClr val="dk1"/>
                          </a:solidFill>
                          <a:effectLst/>
                          <a:latin typeface="+mn-lt"/>
                          <a:ea typeface="+mn-ea"/>
                          <a:cs typeface="+mn-cs"/>
                        </a:rPr>
                        <a:t>zum Tragen</a:t>
                      </a:r>
                    </a:p>
                  </a:txBody>
                  <a:tcPr/>
                </a:tc>
                <a:extLst>
                  <a:ext uri="{0D108BD9-81ED-4DB2-BD59-A6C34878D82A}">
                    <a16:rowId xmlns:a16="http://schemas.microsoft.com/office/drawing/2014/main" xmlns="" val="984596725"/>
                  </a:ext>
                </a:extLst>
              </a:tr>
            </a:tbl>
          </a:graphicData>
        </a:graphic>
      </p:graphicFrame>
    </p:spTree>
    <p:extLst>
      <p:ext uri="{BB962C8B-B14F-4D97-AF65-F5344CB8AC3E}">
        <p14:creationId xmlns:p14="http://schemas.microsoft.com/office/powerpoint/2010/main" val="1347548654"/>
      </p:ext>
    </p:extLst>
  </p:cSld>
  <p:clrMapOvr>
    <a:masterClrMapping/>
  </p:clrMapOvr>
</p:sld>
</file>

<file path=ppt/theme/theme1.xml><?xml version="1.0" encoding="utf-8"?>
<a:theme xmlns:a="http://schemas.openxmlformats.org/drawingml/2006/main" name="Bundesteilhabegesetz">
  <a:themeElements>
    <a:clrScheme name="DV Bundesteilhabe">
      <a:dk1>
        <a:sysClr val="windowText" lastClr="000000"/>
      </a:dk1>
      <a:lt1>
        <a:srgbClr val="FFFFFF"/>
      </a:lt1>
      <a:dk2>
        <a:srgbClr val="585851"/>
      </a:dk2>
      <a:lt2>
        <a:srgbClr val="DCDCCB"/>
      </a:lt2>
      <a:accent1>
        <a:srgbClr val="F29400"/>
      </a:accent1>
      <a:accent2>
        <a:srgbClr val="E2007A"/>
      </a:accent2>
      <a:accent3>
        <a:srgbClr val="585851"/>
      </a:accent3>
      <a:accent4>
        <a:srgbClr val="000000"/>
      </a:accent4>
      <a:accent5>
        <a:srgbClr val="B0B0A2"/>
      </a:accent5>
      <a:accent6>
        <a:srgbClr val="2B754F"/>
      </a:accent6>
      <a:hlink>
        <a:srgbClr val="B0B0A2"/>
      </a:hlink>
      <a:folHlink>
        <a:srgbClr val="E2007A"/>
      </a:folHlink>
    </a:clrScheme>
    <a:fontScheme name="DV Source Sans Pro">
      <a:majorFont>
        <a:latin typeface="Source Sans Pro Semibold"/>
        <a:ea typeface=""/>
        <a:cs typeface=""/>
      </a:majorFont>
      <a:minorFont>
        <a:latin typeface="Source Sans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PPT-Vorlage Umsetzungsbegleitung BTHG" id="{70B31B71-E65C-4167-859E-D41676C8D1C8}" vid="{2E5CE7B2-F465-47E6-8866-E9AE503A4672}"/>
    </a:ext>
  </a:extLst>
</a:theme>
</file>

<file path=ppt/theme/theme2.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2228</Words>
  <Application>Microsoft Office PowerPoint</Application>
  <PresentationFormat>Benutzerdefiniert</PresentationFormat>
  <Paragraphs>230</Paragraphs>
  <Slides>25</Slides>
  <Notes>0</Notes>
  <HiddenSlides>0</HiddenSlides>
  <MMClips>0</MMClips>
  <ScaleCrop>false</ScaleCrop>
  <HeadingPairs>
    <vt:vector size="4" baseType="variant">
      <vt:variant>
        <vt:lpstr>Design</vt:lpstr>
      </vt:variant>
      <vt:variant>
        <vt:i4>1</vt:i4>
      </vt:variant>
      <vt:variant>
        <vt:lpstr>Folientitel</vt:lpstr>
      </vt:variant>
      <vt:variant>
        <vt:i4>25</vt:i4>
      </vt:variant>
    </vt:vector>
  </HeadingPairs>
  <TitlesOfParts>
    <vt:vector size="26" baseType="lpstr">
      <vt:lpstr>Bundesteilhabegesetz</vt:lpstr>
      <vt:lpstr>Eingliederungshilfe und Pflege</vt:lpstr>
      <vt:lpstr>Aufbau des Beitrages</vt:lpstr>
      <vt:lpstr>Das Thema: Leistungen der Eingliederungshilfe und Leistungen zur Pflege – Beispiel 1 - </vt:lpstr>
      <vt:lpstr>Das Thema: Leistungen der Eingliederungshilfe und Leistungen zur Pflege – Beispiel 2 - </vt:lpstr>
      <vt:lpstr>Das Thema: Leistungen der Eingliederungshilfe und Leistungen zur Pflege – Beispiel 3 - </vt:lpstr>
      <vt:lpstr>Das Thema: Leistungen der Eingliederungshilfe und Leistungen zur Pflege – Prämissen - </vt:lpstr>
      <vt:lpstr>Das Thema: Leistungen der Eingliederungshilfe und Leistungen zur Pflege – Prämissen - </vt:lpstr>
      <vt:lpstr>(2) Leitziele der Leistungen</vt:lpstr>
      <vt:lpstr>(2) ziele der Leistungen</vt:lpstr>
      <vt:lpstr>(2) ziele der Leistungen</vt:lpstr>
      <vt:lpstr>(3) Bedarfe</vt:lpstr>
      <vt:lpstr>(3) Bedarfe</vt:lpstr>
      <vt:lpstr>(3) Bedarfe</vt:lpstr>
      <vt:lpstr>(4) Tätigkeiten und Verrichtungen</vt:lpstr>
      <vt:lpstr>PowerPoint-Präsentation</vt:lpstr>
      <vt:lpstr>(4) Tätigkeiten und Verrichtungen</vt:lpstr>
      <vt:lpstr>(5) Gesetzlicher Rahmen und Zwecke</vt:lpstr>
      <vt:lpstr>(5) Gesetzlicher Rahmen und Zwecke</vt:lpstr>
      <vt:lpstr>(5) Gesetzlicher Rahmen und Zwecke</vt:lpstr>
      <vt:lpstr>(5) Gesetzlicher Rahmen und Zwecke</vt:lpstr>
      <vt:lpstr>(6) Fazit</vt:lpstr>
      <vt:lpstr>(6) Fazit</vt:lpstr>
      <vt:lpstr>(6) Fazit</vt:lpstr>
      <vt:lpstr>(6) Fazit</vt:lpstr>
      <vt:lpstr>PowerPoint-Präsentation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Eingliederungshilfe und Pflege</dc:title>
  <dc:creator>Thomas Schmitt-Schäfer</dc:creator>
  <cp:lastModifiedBy>Marcus Rietz</cp:lastModifiedBy>
  <cp:revision>6</cp:revision>
  <dcterms:created xsi:type="dcterms:W3CDTF">2020-11-12T16:47:15Z</dcterms:created>
  <dcterms:modified xsi:type="dcterms:W3CDTF">2020-11-13T08:37:30Z</dcterms:modified>
</cp:coreProperties>
</file>