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71" r:id="rId1"/>
    <p:sldMasterId id="2147483683" r:id="rId2"/>
    <p:sldMasterId id="2147483695" r:id="rId3"/>
    <p:sldMasterId id="2147483707" r:id="rId4"/>
    <p:sldMasterId id="2147483719" r:id="rId5"/>
    <p:sldMasterId id="2147483731" r:id="rId6"/>
  </p:sldMasterIdLst>
  <p:notesMasterIdLst>
    <p:notesMasterId r:id="rId42"/>
  </p:notesMasterIdLst>
  <p:handoutMasterIdLst>
    <p:handoutMasterId r:id="rId43"/>
  </p:handoutMasterIdLst>
  <p:sldIdLst>
    <p:sldId id="369" r:id="rId7"/>
    <p:sldId id="368" r:id="rId8"/>
    <p:sldId id="405" r:id="rId9"/>
    <p:sldId id="406" r:id="rId10"/>
    <p:sldId id="373" r:id="rId11"/>
    <p:sldId id="374" r:id="rId12"/>
    <p:sldId id="399" r:id="rId13"/>
    <p:sldId id="400" r:id="rId14"/>
    <p:sldId id="401" r:id="rId15"/>
    <p:sldId id="402" r:id="rId16"/>
    <p:sldId id="403" r:id="rId17"/>
    <p:sldId id="404" r:id="rId18"/>
    <p:sldId id="376" r:id="rId19"/>
    <p:sldId id="377" r:id="rId20"/>
    <p:sldId id="409" r:id="rId21"/>
    <p:sldId id="412" r:id="rId22"/>
    <p:sldId id="413" r:id="rId23"/>
    <p:sldId id="414" r:id="rId24"/>
    <p:sldId id="415" r:id="rId25"/>
    <p:sldId id="430" r:id="rId26"/>
    <p:sldId id="431" r:id="rId27"/>
    <p:sldId id="416" r:id="rId28"/>
    <p:sldId id="418" r:id="rId29"/>
    <p:sldId id="419" r:id="rId30"/>
    <p:sldId id="420" r:id="rId31"/>
    <p:sldId id="421" r:id="rId32"/>
    <p:sldId id="422" r:id="rId33"/>
    <p:sldId id="428" r:id="rId34"/>
    <p:sldId id="432" r:id="rId35"/>
    <p:sldId id="434" r:id="rId36"/>
    <p:sldId id="435" r:id="rId37"/>
    <p:sldId id="429" r:id="rId38"/>
    <p:sldId id="433" r:id="rId39"/>
    <p:sldId id="408" r:id="rId40"/>
    <p:sldId id="436" r:id="rId41"/>
  </p:sldIdLst>
  <p:sldSz cx="12192000" cy="6858000"/>
  <p:notesSz cx="7099300" cy="10234613"/>
  <p:embeddedFontLst>
    <p:embeddedFont>
      <p:font typeface="Source Sans Pro Semibold" panose="020B0604020202020204" charset="0"/>
      <p:bold r:id="rId44"/>
      <p:boldItalic r:id="rId45"/>
    </p:embeddedFont>
    <p:embeddedFont>
      <p:font typeface="Calibri" panose="020F0502020204030204" pitchFamily="34" charset="0"/>
      <p:regular r:id="rId46"/>
      <p:bold r:id="rId47"/>
      <p:italic r:id="rId48"/>
      <p:boldItalic r:id="rId49"/>
    </p:embeddedFont>
    <p:embeddedFont>
      <p:font typeface="Tahoma" panose="020B0604030504040204" pitchFamily="34" charset="0"/>
      <p:regular r:id="rId50"/>
      <p:bold r:id="rId51"/>
    </p:embeddedFont>
    <p:embeddedFont>
      <p:font typeface="Source Sans Pro" panose="020B0604020202020204" charset="0"/>
      <p:regular r:id="rId52"/>
      <p:bold r:id="rId53"/>
      <p:italic r:id="rId54"/>
      <p:boldItalic r:id="rId55"/>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inmüller, Florian" initials="S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48843" autoAdjust="0"/>
  </p:normalViewPr>
  <p:slideViewPr>
    <p:cSldViewPr snapToGrid="0">
      <p:cViewPr varScale="1">
        <p:scale>
          <a:sx n="69" d="100"/>
          <a:sy n="69" d="100"/>
        </p:scale>
        <p:origin x="-56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6" d="100"/>
          <a:sy n="46" d="100"/>
        </p:scale>
        <p:origin x="-2764" y="-9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3.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font" Target="fonts/font8.fntdata"/><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4-30T15:01:52.440" idx="1">
    <p:pos x="6750" y="1431"/>
    <p:text>bitte am Gesetzestext orientieren, da es hierzu schon zahlreiche Diskussionen gab: unter Mitwirkung der maßgeblichen Interessenvertretungen der Menschen mit Behinderungen</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5412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6363" cy="513508"/>
          </a:xfrm>
          <a:prstGeom prst="rect">
            <a:avLst/>
          </a:prstGeom>
        </p:spPr>
        <p:txBody>
          <a:bodyPr vert="horz" lIns="94760" tIns="47380" rIns="94760" bIns="47380" rtlCol="0"/>
          <a:lstStyle>
            <a:lvl1pPr algn="l">
              <a:defRPr sz="1200"/>
            </a:lvl1pPr>
          </a:lstStyle>
          <a:p>
            <a:endParaRPr lang="de-DE"/>
          </a:p>
        </p:txBody>
      </p:sp>
      <p:sp>
        <p:nvSpPr>
          <p:cNvPr id="3" name="Datumsplatzhalter 2"/>
          <p:cNvSpPr>
            <a:spLocks noGrp="1"/>
          </p:cNvSpPr>
          <p:nvPr>
            <p:ph type="dt" idx="1"/>
          </p:nvPr>
        </p:nvSpPr>
        <p:spPr>
          <a:xfrm>
            <a:off x="4021296" y="0"/>
            <a:ext cx="3076363" cy="513508"/>
          </a:xfrm>
          <a:prstGeom prst="rect">
            <a:avLst/>
          </a:prstGeom>
        </p:spPr>
        <p:txBody>
          <a:bodyPr vert="horz" lIns="94760" tIns="47380" rIns="94760" bIns="47380" rtlCol="0"/>
          <a:lstStyle>
            <a:lvl1pPr algn="r">
              <a:defRPr sz="1200"/>
            </a:lvl1pPr>
          </a:lstStyle>
          <a:p>
            <a:fld id="{6267947C-5490-47CB-B27E-B4F96417D86F}" type="datetimeFigureOut">
              <a:rPr lang="de-DE" smtClean="0"/>
              <a:t>29.09.2020</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760" tIns="47380" rIns="94760" bIns="47380" rtlCol="0" anchor="ctr"/>
          <a:lstStyle/>
          <a:p>
            <a:endParaRPr lang="de-DE"/>
          </a:p>
        </p:txBody>
      </p:sp>
      <p:sp>
        <p:nvSpPr>
          <p:cNvPr id="5" name="Notizenplatzhalter 4"/>
          <p:cNvSpPr>
            <a:spLocks noGrp="1"/>
          </p:cNvSpPr>
          <p:nvPr>
            <p:ph type="body" sz="quarter" idx="3"/>
          </p:nvPr>
        </p:nvSpPr>
        <p:spPr>
          <a:xfrm>
            <a:off x="709931" y="4925407"/>
            <a:ext cx="5679440" cy="4029879"/>
          </a:xfrm>
          <a:prstGeom prst="rect">
            <a:avLst/>
          </a:prstGeom>
        </p:spPr>
        <p:txBody>
          <a:bodyPr vert="horz" lIns="94760" tIns="47380" rIns="94760" bIns="4738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721108"/>
            <a:ext cx="3076363" cy="513507"/>
          </a:xfrm>
          <a:prstGeom prst="rect">
            <a:avLst/>
          </a:prstGeom>
        </p:spPr>
        <p:txBody>
          <a:bodyPr vert="horz" lIns="94760" tIns="47380" rIns="94760" bIns="47380" rtlCol="0" anchor="b"/>
          <a:lstStyle>
            <a:lvl1pPr algn="l">
              <a:defRPr sz="1200"/>
            </a:lvl1pPr>
          </a:lstStyle>
          <a:p>
            <a:endParaRPr lang="de-DE"/>
          </a:p>
        </p:txBody>
      </p:sp>
      <p:sp>
        <p:nvSpPr>
          <p:cNvPr id="7" name="Foliennummernplatzhalter 6"/>
          <p:cNvSpPr>
            <a:spLocks noGrp="1"/>
          </p:cNvSpPr>
          <p:nvPr>
            <p:ph type="sldNum" sz="quarter" idx="5"/>
          </p:nvPr>
        </p:nvSpPr>
        <p:spPr>
          <a:xfrm>
            <a:off x="4021296" y="9721108"/>
            <a:ext cx="3076363" cy="513507"/>
          </a:xfrm>
          <a:prstGeom prst="rect">
            <a:avLst/>
          </a:prstGeom>
        </p:spPr>
        <p:txBody>
          <a:bodyPr vert="horz" lIns="94760" tIns="47380" rIns="94760" bIns="47380" rtlCol="0" anchor="b"/>
          <a:lstStyle>
            <a:lvl1pPr algn="r">
              <a:defRPr sz="1200"/>
            </a:lvl1pPr>
          </a:lstStyle>
          <a:p>
            <a:fld id="{F6D5F3C3-3D03-40C6-9A91-D47688C709E4}" type="slidenum">
              <a:rPr lang="de-DE" smtClean="0"/>
              <a:t>‹Nr.›</a:t>
            </a:fld>
            <a:endParaRPr lang="de-DE"/>
          </a:p>
        </p:txBody>
      </p:sp>
    </p:spTree>
    <p:extLst>
      <p:ext uri="{BB962C8B-B14F-4D97-AF65-F5344CB8AC3E}">
        <p14:creationId xmlns:p14="http://schemas.microsoft.com/office/powerpoint/2010/main" val="3305790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D5F3C3-3D03-40C6-9A91-D47688C709E4}" type="slidenum">
              <a:rPr lang="de-DE" smtClean="0"/>
              <a:t>1</a:t>
            </a:fld>
            <a:endParaRPr lang="de-DE"/>
          </a:p>
        </p:txBody>
      </p:sp>
    </p:spTree>
    <p:extLst>
      <p:ext uri="{BB962C8B-B14F-4D97-AF65-F5344CB8AC3E}">
        <p14:creationId xmlns:p14="http://schemas.microsoft.com/office/powerpoint/2010/main" val="2893786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D5F3C3-3D03-40C6-9A91-D47688C709E4}" type="slidenum">
              <a:rPr lang="de-DE" smtClean="0"/>
              <a:t>14</a:t>
            </a:fld>
            <a:endParaRPr lang="de-DE"/>
          </a:p>
        </p:txBody>
      </p:sp>
    </p:spTree>
    <p:extLst>
      <p:ext uri="{BB962C8B-B14F-4D97-AF65-F5344CB8AC3E}">
        <p14:creationId xmlns:p14="http://schemas.microsoft.com/office/powerpoint/2010/main" val="152583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1" i="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6D5F3C3-3D03-40C6-9A91-D47688C709E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158118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Wurden jeweils durch Landesrecht bestimmt</a:t>
            </a:r>
          </a:p>
          <a:p>
            <a:endParaRPr lang="de-DE" dirty="0" smtClean="0"/>
          </a:p>
          <a:p>
            <a:endParaRPr lang="de-DE" dirty="0" smtClean="0"/>
          </a:p>
          <a:p>
            <a:r>
              <a:rPr lang="de-DE" dirty="0" smtClean="0"/>
              <a:t>Mitwirkung unterschiedlich</a:t>
            </a:r>
            <a:r>
              <a:rPr lang="de-DE" baseline="0" dirty="0" smtClean="0"/>
              <a:t> ausgestaltet – verschiedene Verhandlungsarchitekturen</a:t>
            </a:r>
          </a:p>
          <a:p>
            <a:r>
              <a:rPr lang="de-DE" baseline="0" dirty="0" smtClean="0"/>
              <a:t>Annährung nach den Turbulenzen im GG-Prozess</a:t>
            </a:r>
          </a:p>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17</a:t>
            </a:fld>
            <a:endParaRPr lang="de-DE">
              <a:solidFill>
                <a:prstClr val="black"/>
              </a:solidFill>
            </a:endParaRPr>
          </a:p>
        </p:txBody>
      </p:sp>
    </p:spTree>
    <p:extLst>
      <p:ext uri="{BB962C8B-B14F-4D97-AF65-F5344CB8AC3E}">
        <p14:creationId xmlns:p14="http://schemas.microsoft.com/office/powerpoint/2010/main" val="332539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18</a:t>
            </a:fld>
            <a:endParaRPr lang="de-DE">
              <a:solidFill>
                <a:prstClr val="black"/>
              </a:solidFill>
            </a:endParaRPr>
          </a:p>
        </p:txBody>
      </p:sp>
    </p:spTree>
    <p:extLst>
      <p:ext uri="{BB962C8B-B14F-4D97-AF65-F5344CB8AC3E}">
        <p14:creationId xmlns:p14="http://schemas.microsoft.com/office/powerpoint/2010/main" val="359856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19</a:t>
            </a:fld>
            <a:endParaRPr lang="de-DE">
              <a:solidFill>
                <a:prstClr val="black"/>
              </a:solidFill>
            </a:endParaRPr>
          </a:p>
        </p:txBody>
      </p:sp>
    </p:spTree>
    <p:extLst>
      <p:ext uri="{BB962C8B-B14F-4D97-AF65-F5344CB8AC3E}">
        <p14:creationId xmlns:p14="http://schemas.microsoft.com/office/powerpoint/2010/main" val="112233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a:t>
            </a:r>
            <a:r>
              <a:rPr lang="de-DE" baseline="0" dirty="0" smtClean="0"/>
              <a:t> heißt, dass auch in allen BL </a:t>
            </a:r>
            <a:r>
              <a:rPr lang="de-DE" baseline="0" dirty="0" err="1" smtClean="0"/>
              <a:t>TdE</a:t>
            </a:r>
            <a:r>
              <a:rPr lang="de-DE" baseline="0" dirty="0" smtClean="0"/>
              <a:t> bestimmt wurden.</a:t>
            </a:r>
          </a:p>
          <a:p>
            <a:r>
              <a:rPr lang="de-DE" baseline="0" dirty="0" smtClean="0"/>
              <a:t>Sachliche Zuständigkeitsklärung </a:t>
            </a:r>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20</a:t>
            </a:fld>
            <a:endParaRPr lang="de-DE">
              <a:solidFill>
                <a:prstClr val="black"/>
              </a:solidFill>
            </a:endParaRPr>
          </a:p>
        </p:txBody>
      </p:sp>
    </p:spTree>
    <p:extLst>
      <p:ext uri="{BB962C8B-B14F-4D97-AF65-F5344CB8AC3E}">
        <p14:creationId xmlns:p14="http://schemas.microsoft.com/office/powerpoint/2010/main" val="2900935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21</a:t>
            </a:fld>
            <a:endParaRPr lang="de-DE">
              <a:solidFill>
                <a:prstClr val="black"/>
              </a:solidFill>
            </a:endParaRPr>
          </a:p>
        </p:txBody>
      </p:sp>
    </p:spTree>
    <p:extLst>
      <p:ext uri="{BB962C8B-B14F-4D97-AF65-F5344CB8AC3E}">
        <p14:creationId xmlns:p14="http://schemas.microsoft.com/office/powerpoint/2010/main" val="270790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a:t>Die einzelnen Landesrahmenverträge unterscheiden sich erheblich hinsichtlich Struktur, Umfang und Regelungsintensität.</a:t>
            </a:r>
          </a:p>
          <a:p>
            <a:endParaRPr lang="de-DE" dirty="0"/>
          </a:p>
          <a:p>
            <a:r>
              <a:rPr lang="de-DE"/>
              <a:t>Die Bandbreite reicht von reinen Übergangsvereinbarungen über befristete Landesrahmenverträge mit umfangreichen Übergangsregelungen bis zu unbefristeten Verträgen, die Regelungen zu nahezu allen Kriterien des § 131 Absatz 1 Satz 2 SGB IX beinhalten.</a:t>
            </a:r>
          </a:p>
          <a:p>
            <a:endParaRPr lang="de-DE"/>
          </a:p>
        </p:txBody>
      </p:sp>
      <p:sp>
        <p:nvSpPr>
          <p:cNvPr id="4" name="Foliennummernplatzhalter 3"/>
          <p:cNvSpPr>
            <a:spLocks noGrp="1"/>
          </p:cNvSpPr>
          <p:nvPr>
            <p:ph type="sldNum" sz="quarter" idx="10"/>
          </p:nvPr>
        </p:nvSpPr>
        <p:spPr/>
        <p:txBody>
          <a:bodyPr/>
          <a:lstStyle/>
          <a:p>
            <a:fld id="{F6D5F3C3-3D03-40C6-9A91-D47688C709E4}" type="slidenum">
              <a:rPr lang="de-DE" smtClean="0"/>
              <a:t>22</a:t>
            </a:fld>
            <a:endParaRPr lang="de-DE"/>
          </a:p>
        </p:txBody>
      </p:sp>
    </p:spTree>
    <p:extLst>
      <p:ext uri="{BB962C8B-B14F-4D97-AF65-F5344CB8AC3E}">
        <p14:creationId xmlns:p14="http://schemas.microsoft.com/office/powerpoint/2010/main" val="3115936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1 ÜV-Bayern</a:t>
            </a:r>
          </a:p>
          <a:p>
            <a:r>
              <a:rPr lang="de-DE" dirty="0" smtClean="0"/>
              <a:t>Zweck Mit der Übergangslösung wird die rechtliche Vorgabe der Trennung von Fachleistungen der Eingliederungshilfe und existenzsichernden Leistungen zum 01.01.2020 umgesetzt. Alle am Gesamtprozess Beteiligten erhalten damit die Möglichkeit in einem stabilen Umfeld neue, stärker personenzentrierte Fachleistungen und landesweite Finanzierungssystematiken für die unterschiedlichen Settings/Leistungstypen zu entwickeln, modellhaft einzuführen, zu prüfen und in einem Rahmenvertrag mit entsprechenden Rahmenleistungsvereinbarungen zu vereinbaren. </a:t>
            </a:r>
          </a:p>
          <a:p>
            <a:endParaRPr lang="de-DE" dirty="0" smtClean="0"/>
          </a:p>
          <a:p>
            <a:r>
              <a:rPr lang="de-DE" dirty="0" smtClean="0"/>
              <a:t>Übergangsvereinbarungen bis 31.12.2021: Baden-Württemberg, Niedersachsen, Saarland</a:t>
            </a:r>
          </a:p>
          <a:p>
            <a:endParaRPr lang="de-DE" dirty="0" smtClean="0"/>
          </a:p>
          <a:p>
            <a:r>
              <a:rPr lang="de-DE" dirty="0" smtClean="0"/>
              <a:t>Übergangsvereinbarung bis 31.12.2022: Bayern</a:t>
            </a:r>
          </a:p>
          <a:p>
            <a:endParaRPr lang="de-DE" dirty="0" smtClean="0"/>
          </a:p>
          <a:p>
            <a:r>
              <a:rPr lang="de-DE" dirty="0" smtClean="0"/>
              <a:t>Befristete Landesrahmenverträge: Hessen bis 31.12.2021;</a:t>
            </a:r>
            <a:r>
              <a:rPr lang="de-DE" baseline="0" dirty="0" smtClean="0"/>
              <a:t> Bremen bis 31.12.2020</a:t>
            </a:r>
            <a:endParaRPr lang="de-DE" dirty="0" smtClean="0"/>
          </a:p>
          <a:p>
            <a:endParaRPr lang="de-DE" dirty="0" smtClean="0"/>
          </a:p>
          <a:p>
            <a:r>
              <a:rPr lang="de-DE" dirty="0" smtClean="0"/>
              <a:t>Unbefristete Landesrahmenverträge: Berlin, Brandenburg, Hamburg, NRW, Rheinland-Pfalz, Sachsen, Sachsen-Anhalt, Schleswig-Holstein, Thüringen,</a:t>
            </a:r>
            <a:r>
              <a:rPr lang="de-DE" baseline="0" dirty="0" smtClean="0"/>
              <a:t> teilweise mit Übergangsvereinbarungen</a:t>
            </a:r>
            <a:endParaRPr lang="de-DE" dirty="0" smtClean="0"/>
          </a:p>
          <a:p>
            <a:endParaRPr lang="de-DE" dirty="0" smtClean="0"/>
          </a:p>
          <a:p>
            <a:r>
              <a:rPr lang="de-DE" dirty="0" smtClean="0"/>
              <a:t>Den Landesrahmenvertrag ersetzende Landesverordnung: Mecklenburg-Vorpommern </a:t>
            </a:r>
          </a:p>
          <a:p>
            <a:endParaRPr lang="de-DE" dirty="0" smtClean="0"/>
          </a:p>
          <a:p>
            <a:endParaRPr lang="de-DE" dirty="0" smtClean="0"/>
          </a:p>
          <a:p>
            <a:r>
              <a:rPr lang="de-DE" dirty="0" smtClean="0"/>
              <a:t>Alle Beteiligten waren in erster Linie darum bemüht, zum 01.01.2020 den Umzug der Eingliederungshilfe aus dem SGB XII in den Zweiten Teil des SGB IX und die damit verbundene Trennung der Komplexleistung Eingliederungshilfe  in Fachleistungen einerseits und existenzsichernde Leistungen andererseits zu vollziehen.</a:t>
            </a:r>
          </a:p>
          <a:p>
            <a:endParaRPr lang="de-DE" dirty="0" smtClean="0"/>
          </a:p>
          <a:p>
            <a:r>
              <a:rPr lang="de-DE" dirty="0" smtClean="0"/>
              <a:t>Deshalb gibt es Überleitungsregelungen, die zunächst diesen Teil der Reform umsetzen.</a:t>
            </a:r>
          </a:p>
          <a:p>
            <a:r>
              <a:rPr lang="de-DE" dirty="0" smtClean="0"/>
              <a:t>Alle Beteiligten:</a:t>
            </a:r>
            <a:r>
              <a:rPr lang="de-DE" baseline="0" dirty="0" smtClean="0"/>
              <a:t> </a:t>
            </a:r>
            <a:r>
              <a:rPr lang="de-DE" dirty="0" smtClean="0"/>
              <a:t>zum 01.Januar 2020 weder Leistungseinbußen bei den Leistungsberechtigten, noch Finanzierungslücken bei den Leistungserbringern. </a:t>
            </a:r>
          </a:p>
          <a:p>
            <a:endParaRPr lang="de-DE" dirty="0" smtClean="0"/>
          </a:p>
          <a:p>
            <a:r>
              <a:rPr lang="de-DE" dirty="0" smtClean="0"/>
              <a:t>Bremen:</a:t>
            </a:r>
            <a:r>
              <a:rPr lang="de-DE" baseline="0" dirty="0" smtClean="0"/>
              <a:t> </a:t>
            </a:r>
            <a:r>
              <a:rPr lang="de-DE" dirty="0" smtClean="0"/>
              <a:t>Für die Umsetzung der Assistenzleistungen werden – je nach Wohnform – eigene Fristen gesetzt</a:t>
            </a:r>
          </a:p>
          <a:p>
            <a:endParaRPr lang="de-DE" dirty="0" smtClean="0"/>
          </a:p>
          <a:p>
            <a:r>
              <a:rPr lang="de-DE" dirty="0" smtClean="0"/>
              <a:t>(Es gab zum 01.01.2020 jedoch kaum Veränderungen bei den Leistungen selbst.)</a:t>
            </a:r>
          </a:p>
          <a:p>
            <a:endParaRPr lang="de-DE" dirty="0" smtClean="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24</a:t>
            </a:fld>
            <a:endParaRPr lang="de-DE">
              <a:solidFill>
                <a:prstClr val="black"/>
              </a:solidFill>
            </a:endParaRPr>
          </a:p>
        </p:txBody>
      </p:sp>
    </p:spTree>
    <p:extLst>
      <p:ext uri="{BB962C8B-B14F-4D97-AF65-F5344CB8AC3E}">
        <p14:creationId xmlns:p14="http://schemas.microsoft.com/office/powerpoint/2010/main" val="3417721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Bedeutsame Themen: </a:t>
            </a:r>
          </a:p>
          <a:p>
            <a:r>
              <a:rPr lang="de-DE" dirty="0" smtClean="0"/>
              <a:t>Kosten der Unterkunft . MIETHÖHE</a:t>
            </a:r>
          </a:p>
          <a:p>
            <a:r>
              <a:rPr lang="de-DE" dirty="0" smtClean="0"/>
              <a:t>Leistungszuschnitt, z.B. Assistenzleistungen</a:t>
            </a:r>
            <a:r>
              <a:rPr lang="de-DE" baseline="0" dirty="0" smtClean="0"/>
              <a:t> (Abgrenzung, Ausgestaltung, Qualifikationen)</a:t>
            </a:r>
            <a:endParaRPr lang="de-DE" dirty="0" smtClean="0"/>
          </a:p>
          <a:p>
            <a:r>
              <a:rPr lang="de-DE" dirty="0" smtClean="0"/>
              <a:t>Wirkung und Wirksamkeit</a:t>
            </a:r>
          </a:p>
          <a:p>
            <a:r>
              <a:rPr lang="de-DE" dirty="0" smtClean="0"/>
              <a:t>NRW: Anlage U enthält Umstellungsregelungen bis 31. Dezember 2022.</a:t>
            </a:r>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25</a:t>
            </a:fld>
            <a:endParaRPr lang="de-DE">
              <a:solidFill>
                <a:prstClr val="black"/>
              </a:solidFill>
            </a:endParaRPr>
          </a:p>
        </p:txBody>
      </p:sp>
    </p:spTree>
    <p:extLst>
      <p:ext uri="{BB962C8B-B14F-4D97-AF65-F5344CB8AC3E}">
        <p14:creationId xmlns:p14="http://schemas.microsoft.com/office/powerpoint/2010/main" val="2892431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Eine von mehreren</a:t>
            </a:r>
            <a:r>
              <a:rPr lang="de-DE" baseline="0" dirty="0" smtClean="0"/>
              <a:t> Maßnahmen zur Unterstützung der Umsetzung des BTHG </a:t>
            </a:r>
            <a:endParaRPr lang="de-DE" dirty="0" smtClean="0"/>
          </a:p>
          <a:p>
            <a:endParaRPr lang="de-DE" dirty="0"/>
          </a:p>
        </p:txBody>
      </p:sp>
      <p:sp>
        <p:nvSpPr>
          <p:cNvPr id="4" name="Foliennummernplatzhalter 3"/>
          <p:cNvSpPr>
            <a:spLocks noGrp="1"/>
          </p:cNvSpPr>
          <p:nvPr>
            <p:ph type="sldNum" sz="quarter" idx="10"/>
          </p:nvPr>
        </p:nvSpPr>
        <p:spPr/>
        <p:txBody>
          <a:bodyPr/>
          <a:lstStyle/>
          <a:p>
            <a:fld id="{F6D5F3C3-3D03-40C6-9A91-D47688C709E4}" type="slidenum">
              <a:rPr lang="de-DE" smtClean="0"/>
              <a:t>5</a:t>
            </a:fld>
            <a:endParaRPr lang="de-DE"/>
          </a:p>
        </p:txBody>
      </p:sp>
    </p:spTree>
    <p:extLst>
      <p:ext uri="{BB962C8B-B14F-4D97-AF65-F5344CB8AC3E}">
        <p14:creationId xmlns:p14="http://schemas.microsoft.com/office/powerpoint/2010/main" val="2290988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26</a:t>
            </a:fld>
            <a:endParaRPr lang="de-DE">
              <a:solidFill>
                <a:prstClr val="black"/>
              </a:solidFill>
            </a:endParaRPr>
          </a:p>
        </p:txBody>
      </p:sp>
    </p:spTree>
    <p:extLst>
      <p:ext uri="{BB962C8B-B14F-4D97-AF65-F5344CB8AC3E}">
        <p14:creationId xmlns:p14="http://schemas.microsoft.com/office/powerpoint/2010/main" val="381725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rPr>
              <a:pPr defTabSz="947607">
                <a:defRPr/>
              </a:pPr>
              <a:t>27</a:t>
            </a:fld>
            <a:endParaRPr lang="de-DE">
              <a:solidFill>
                <a:prstClr val="black"/>
              </a:solidFill>
            </a:endParaRPr>
          </a:p>
        </p:txBody>
      </p:sp>
    </p:spTree>
    <p:extLst>
      <p:ext uri="{BB962C8B-B14F-4D97-AF65-F5344CB8AC3E}">
        <p14:creationId xmlns:p14="http://schemas.microsoft.com/office/powerpoint/2010/main" val="403898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Baden-Württemberg, Bayern, Niedersachsen und Saarland haben Übergangsvereinbarungen geschlossen zur temporären  Fortführung und</a:t>
            </a:r>
            <a:r>
              <a:rPr lang="de-DE" baseline="0" dirty="0" smtClean="0"/>
              <a:t> </a:t>
            </a:r>
            <a:r>
              <a:rPr lang="de-DE" baseline="0" dirty="0" err="1" smtClean="0"/>
              <a:t>Modifzierung</a:t>
            </a:r>
            <a:r>
              <a:rPr lang="de-DE" baseline="0" dirty="0" smtClean="0"/>
              <a:t> der bisherigen Landesrahmenverträge sowie zur Vorbereitung neuer Landesrahmenverträge</a:t>
            </a:r>
            <a:endParaRPr lang="de-DE" dirty="0" smtClean="0"/>
          </a:p>
          <a:p>
            <a:endParaRPr lang="de-DE" dirty="0" smtClean="0"/>
          </a:p>
          <a:p>
            <a:r>
              <a:rPr lang="de-DE" dirty="0" smtClean="0"/>
              <a:t>Nur wenige </a:t>
            </a:r>
            <a:r>
              <a:rPr lang="de-DE" dirty="0" err="1" smtClean="0"/>
              <a:t>LRVe</a:t>
            </a:r>
            <a:r>
              <a:rPr lang="de-DE" baseline="0" dirty="0" smtClean="0"/>
              <a:t> haben </a:t>
            </a:r>
            <a:r>
              <a:rPr lang="de-DE" dirty="0" smtClean="0"/>
              <a:t>konkrete Regelungen zur Höhe der Leistungspauschalen (§ 131 Absatz 1 Satz 2 Ziffer 3 SGB IX) und zur Zuordnung der Kostenarten und -</a:t>
            </a:r>
            <a:r>
              <a:rPr lang="de-DE" dirty="0" err="1" smtClean="0"/>
              <a:t>bestandteile</a:t>
            </a:r>
            <a:r>
              <a:rPr lang="de-DE" dirty="0" smtClean="0"/>
              <a:t> bei Werkstätten für Menschen mit Behinderung (§ 131 Absatz 1 Satz 2 Ziffer 4 SGB IX)</a:t>
            </a:r>
          </a:p>
          <a:p>
            <a:endParaRPr lang="de-DE" dirty="0" smtClean="0"/>
          </a:p>
          <a:p>
            <a:r>
              <a:rPr lang="de-DE" dirty="0" smtClean="0"/>
              <a:t>Bei der Höhe der Leistungspauschalen besteht Einigkeit, dass es sich hierbei um einrichtungsbezogene Vergütungssätze handelt. Unklar ist aber, ob hiermit bundeslandeinheitliche Vergütungssätze gemeint sind. (vgl. NPWJ/Winkler SGB IX § 131 </a:t>
            </a:r>
            <a:r>
              <a:rPr lang="de-DE" dirty="0" err="1" smtClean="0"/>
              <a:t>Rn</a:t>
            </a:r>
            <a:r>
              <a:rPr lang="de-DE" dirty="0" smtClean="0"/>
              <a:t>. 8). Diese Unsicherheit dürfte ein Grund sein, warum hierzu Regelungen in nur wenigen Verträgen enthalten sind. </a:t>
            </a:r>
          </a:p>
          <a:p>
            <a:r>
              <a:rPr lang="de-DE" dirty="0" smtClean="0"/>
              <a:t>Ein weiterer Grund dürfte sein, dass die Kosten der einzelnen Leistungserbringer unterschiedlich sind hinsichtlich der personellen Ausstattung aufgrund tariflicher oder außertariflicher Bezahlung und ebenso bei den Unterkunftskosten etwa durch Gebäudealter und Standort.</a:t>
            </a:r>
          </a:p>
          <a:p>
            <a:endParaRPr lang="de-DE" dirty="0"/>
          </a:p>
        </p:txBody>
      </p:sp>
      <p:sp>
        <p:nvSpPr>
          <p:cNvPr id="4" name="Foliennummernplatzhalter 3"/>
          <p:cNvSpPr>
            <a:spLocks noGrp="1"/>
          </p:cNvSpPr>
          <p:nvPr>
            <p:ph type="sldNum" sz="quarter" idx="10"/>
          </p:nvPr>
        </p:nvSpPr>
        <p:spPr/>
        <p:txBody>
          <a:bodyPr/>
          <a:lstStyle/>
          <a:p>
            <a:fld id="{F6D5F3C3-3D03-40C6-9A91-D47688C709E4}" type="slidenum">
              <a:rPr lang="de-DE" smtClean="0">
                <a:solidFill>
                  <a:prstClr val="black"/>
                </a:solidFill>
              </a:rPr>
              <a:pPr/>
              <a:t>28</a:t>
            </a:fld>
            <a:endParaRPr lang="de-DE">
              <a:solidFill>
                <a:prstClr val="black"/>
              </a:solidFill>
            </a:endParaRPr>
          </a:p>
        </p:txBody>
      </p:sp>
    </p:spTree>
    <p:extLst>
      <p:ext uri="{BB962C8B-B14F-4D97-AF65-F5344CB8AC3E}">
        <p14:creationId xmlns:p14="http://schemas.microsoft.com/office/powerpoint/2010/main" val="402781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smtClean="0"/>
              <a:t>Teilen</a:t>
            </a:r>
            <a:r>
              <a:rPr lang="de-DE" sz="800" baseline="0" dirty="0" smtClean="0"/>
              <a:t> der tabellarischen Übersicht ohne Übergangsvereinbarungen und</a:t>
            </a:r>
          </a:p>
          <a:p>
            <a:r>
              <a:rPr lang="de-DE" sz="800" baseline="0" dirty="0" smtClean="0"/>
              <a:t>1. Hinweis auf die unterschiedliche Zielsetzung von </a:t>
            </a:r>
            <a:r>
              <a:rPr lang="de-DE" sz="800" baseline="0" dirty="0" err="1" smtClean="0"/>
              <a:t>LRV`en</a:t>
            </a:r>
            <a:r>
              <a:rPr lang="de-DE" sz="800" baseline="0" dirty="0" smtClean="0"/>
              <a:t> und Übergangsvereinbarungen sowie</a:t>
            </a:r>
          </a:p>
          <a:p>
            <a:r>
              <a:rPr lang="de-DE" sz="800" baseline="0" dirty="0" smtClean="0"/>
              <a:t>2. Hinweis auf die parallel z.Zt. erfolgende wissenschaftliche Aufarbeitung und Gegenüberstellung der einzelnen </a:t>
            </a:r>
            <a:r>
              <a:rPr lang="de-DE" sz="800" baseline="0" dirty="0" err="1" smtClean="0"/>
              <a:t>LRV`e</a:t>
            </a:r>
            <a:r>
              <a:rPr lang="de-DE" sz="800" baseline="0" dirty="0" smtClean="0"/>
              <a:t> sowie</a:t>
            </a:r>
          </a:p>
          <a:p>
            <a:r>
              <a:rPr lang="de-DE" sz="800" baseline="0" dirty="0" smtClean="0"/>
              <a:t>3. Hinweis, dass Tabelle einen Zwischenstand darstellt , da die </a:t>
            </a:r>
            <a:r>
              <a:rPr lang="de-DE" sz="800" baseline="0" dirty="0" err="1" smtClean="0"/>
              <a:t>LRV`e</a:t>
            </a:r>
            <a:r>
              <a:rPr lang="de-DE" sz="800" baseline="0" dirty="0" smtClean="0"/>
              <a:t> sukzessive weiter aufgearbeitet werden</a:t>
            </a:r>
          </a:p>
          <a:p>
            <a:endParaRPr lang="de-DE" sz="800" dirty="0"/>
          </a:p>
        </p:txBody>
      </p:sp>
      <p:sp>
        <p:nvSpPr>
          <p:cNvPr id="4" name="Foliennummernplatzhalter 3"/>
          <p:cNvSpPr>
            <a:spLocks noGrp="1"/>
          </p:cNvSpPr>
          <p:nvPr>
            <p:ph type="sldNum" sz="quarter" idx="10"/>
          </p:nvPr>
        </p:nvSpPr>
        <p:spPr/>
        <p:txBody>
          <a:bodyPr/>
          <a:lstStyle/>
          <a:p>
            <a:pPr>
              <a:defRPr/>
            </a:pPr>
            <a:fld id="{F6D5F3C3-3D03-40C6-9A91-D47688C709E4}" type="slidenum">
              <a:rPr lang="de-DE" smtClean="0">
                <a:solidFill>
                  <a:prstClr val="black"/>
                </a:solidFill>
              </a:rPr>
              <a:pPr>
                <a:defRPr/>
              </a:pPr>
              <a:t>32</a:t>
            </a:fld>
            <a:endParaRPr lang="de-DE">
              <a:solidFill>
                <a:prstClr val="black"/>
              </a:solidFill>
            </a:endParaRPr>
          </a:p>
        </p:txBody>
      </p:sp>
    </p:spTree>
    <p:extLst>
      <p:ext uri="{BB962C8B-B14F-4D97-AF65-F5344CB8AC3E}">
        <p14:creationId xmlns:p14="http://schemas.microsoft.com/office/powerpoint/2010/main" val="46171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Arial" panose="020B0604020202020204" pitchFamily="34" charset="0"/>
              <a:buChar char="•"/>
            </a:pPr>
            <a:r>
              <a:rPr lang="de-DE" dirty="0" smtClean="0">
                <a:solidFill>
                  <a:schemeClr val="tx1"/>
                </a:solidFill>
              </a:rPr>
              <a:t>UND</a:t>
            </a:r>
          </a:p>
          <a:p>
            <a:pPr marL="342900" indent="-342900">
              <a:buFont typeface="Arial" panose="020B0604020202020204" pitchFamily="34" charset="0"/>
              <a:buChar char="•"/>
            </a:pPr>
            <a:endParaRPr lang="de-DE" dirty="0" smtClean="0">
              <a:solidFill>
                <a:schemeClr val="tx1"/>
              </a:solidFill>
            </a:endParaRPr>
          </a:p>
          <a:p>
            <a:pPr marL="342900" indent="-342900">
              <a:buFont typeface="Arial" panose="020B0604020202020204" pitchFamily="34" charset="0"/>
              <a:buChar char="•"/>
            </a:pPr>
            <a:r>
              <a:rPr lang="de-DE" dirty="0" smtClean="0">
                <a:solidFill>
                  <a:schemeClr val="tx1"/>
                </a:solidFill>
              </a:rPr>
              <a:t>Fachliche Begleitung</a:t>
            </a:r>
            <a:r>
              <a:rPr lang="de-DE" baseline="0" dirty="0" smtClean="0">
                <a:solidFill>
                  <a:schemeClr val="tx1"/>
                </a:solidFill>
              </a:rPr>
              <a:t> durch </a:t>
            </a:r>
            <a:r>
              <a:rPr lang="de-DE" dirty="0" smtClean="0">
                <a:solidFill>
                  <a:schemeClr val="tx1"/>
                </a:solidFill>
              </a:rPr>
              <a:t>Projektbeirat </a:t>
            </a:r>
          </a:p>
          <a:p>
            <a:pPr marL="342900" indent="-342900">
              <a:buFont typeface="Arial" panose="020B0604020202020204" pitchFamily="34" charset="0"/>
              <a:buChar char="•"/>
            </a:pPr>
            <a:r>
              <a:rPr lang="de-DE" dirty="0" smtClean="0">
                <a:solidFill>
                  <a:schemeClr val="tx1"/>
                </a:solidFill>
              </a:rPr>
              <a:t>Einbindung der Expertise von Menschen mit Behinderungen</a:t>
            </a:r>
          </a:p>
          <a:p>
            <a:endParaRPr lang="de-DE" dirty="0"/>
          </a:p>
        </p:txBody>
      </p:sp>
      <p:sp>
        <p:nvSpPr>
          <p:cNvPr id="4" name="Foliennummernplatzhalter 3"/>
          <p:cNvSpPr>
            <a:spLocks noGrp="1"/>
          </p:cNvSpPr>
          <p:nvPr>
            <p:ph type="sldNum" sz="quarter" idx="10"/>
          </p:nvPr>
        </p:nvSpPr>
        <p:spPr/>
        <p:txBody>
          <a:bodyPr/>
          <a:lstStyle/>
          <a:p>
            <a:pPr defTabSz="947607">
              <a:defRPr/>
            </a:pPr>
            <a:fld id="{F6D5F3C3-3D03-40C6-9A91-D47688C709E4}" type="slidenum">
              <a:rPr lang="de-DE">
                <a:solidFill>
                  <a:prstClr val="black"/>
                </a:solidFill>
                <a:latin typeface="Calibri" panose="020F0502020204030204"/>
              </a:rPr>
              <a:pPr defTabSz="947607">
                <a:defRPr/>
              </a:pPr>
              <a:t>6</a:t>
            </a:fld>
            <a:endParaRPr lang="de-DE">
              <a:solidFill>
                <a:prstClr val="black"/>
              </a:solidFill>
              <a:latin typeface="Calibri" panose="020F0502020204030204"/>
            </a:endParaRPr>
          </a:p>
        </p:txBody>
      </p:sp>
    </p:spTree>
    <p:extLst>
      <p:ext uri="{BB962C8B-B14F-4D97-AF65-F5344CB8AC3E}">
        <p14:creationId xmlns:p14="http://schemas.microsoft.com/office/powerpoint/2010/main" val="309347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Eine von mehreren</a:t>
            </a:r>
            <a:r>
              <a:rPr lang="de-DE" baseline="0" dirty="0" smtClean="0"/>
              <a:t> Maßnahmen zur Unterstützung der Umsetzung des BTHG </a:t>
            </a:r>
            <a:endParaRPr lang="de-DE" dirty="0" smtClean="0"/>
          </a:p>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5F3C3-3D03-40C6-9A91-D47688C709E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52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5F3C3-3D03-40C6-9A91-D47688C709E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50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5F3C3-3D03-40C6-9A91-D47688C709E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0197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u="non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5F3C3-3D03-40C6-9A91-D47688C709E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2556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5F3C3-3D03-40C6-9A91-D47688C709E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592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6D5F3C3-3D03-40C6-9A91-D47688C709E4}" type="slidenum">
              <a:rPr lang="de-DE" smtClean="0"/>
              <a:t>13</a:t>
            </a:fld>
            <a:endParaRPr lang="de-DE"/>
          </a:p>
        </p:txBody>
      </p:sp>
    </p:spTree>
    <p:extLst>
      <p:ext uri="{BB962C8B-B14F-4D97-AF65-F5344CB8AC3E}">
        <p14:creationId xmlns:p14="http://schemas.microsoft.com/office/powerpoint/2010/main" val="33300969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jpe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solidFill>
            <a:schemeClr val="bg1"/>
          </a:solid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p:nvPr>
        </p:nvSpPr>
        <p:spPr>
          <a:xfrm>
            <a:off x="368488" y="3025699"/>
            <a:ext cx="11448000" cy="1655762"/>
          </a:xfrm>
          <a:solidFill>
            <a:schemeClr val="bg1"/>
          </a:solidFill>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a:solidFill>
            <a:schemeClr val="bg1"/>
          </a:solidFill>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a:solidFill>
            <a:schemeClr val="bg1"/>
          </a:solidFill>
        </p:spPr>
      </p:pic>
      <p:sp>
        <p:nvSpPr>
          <p:cNvPr id="14" name="Textfeld 13"/>
          <p:cNvSpPr txBox="1"/>
          <p:nvPr userDrawn="1"/>
        </p:nvSpPr>
        <p:spPr>
          <a:xfrm>
            <a:off x="2028109" y="5403010"/>
            <a:ext cx="1007985" cy="207749"/>
          </a:xfrm>
          <a:prstGeom prst="rect">
            <a:avLst/>
          </a:prstGeom>
          <a:solidFill>
            <a:schemeClr val="bg1"/>
          </a:solid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a:solidFill>
            <a:schemeClr val="bg1"/>
          </a:solidFill>
        </p:spPr>
      </p:pic>
      <p:sp>
        <p:nvSpPr>
          <p:cNvPr id="7" name="Titel 6"/>
          <p:cNvSpPr>
            <a:spLocks noGrp="1"/>
          </p:cNvSpPr>
          <p:nvPr>
            <p:ph type="title"/>
          </p:nvPr>
        </p:nvSpPr>
        <p:spPr/>
        <p:txBody>
          <a:bodyPr/>
          <a:lstStyle/>
          <a:p>
            <a:r>
              <a:rPr lang="de-DE" smtClean="0"/>
              <a:t>Titelmasterformat durch Klicken bearbeiten</a:t>
            </a:r>
            <a:endParaRPr lang="de-DE"/>
          </a:p>
        </p:txBody>
      </p:sp>
      <p:sp>
        <p:nvSpPr>
          <p:cNvPr id="16" name="Datumsplatzhalter 15"/>
          <p:cNvSpPr>
            <a:spLocks noGrp="1"/>
          </p:cNvSpPr>
          <p:nvPr>
            <p:ph type="dt" sz="half" idx="10"/>
          </p:nvPr>
        </p:nvSpPr>
        <p:spPr/>
        <p:txBody>
          <a:bodyPr/>
          <a:lstStyle/>
          <a:p>
            <a:r>
              <a:rPr lang="de-DE" smtClean="0"/>
              <a:t>16.-18. März 2020</a:t>
            </a:r>
            <a:endParaRPr lang="de-DE" dirty="0"/>
          </a:p>
        </p:txBody>
      </p:sp>
      <p:sp>
        <p:nvSpPr>
          <p:cNvPr id="17" name="Fußzeilenplatzhalter 16"/>
          <p:cNvSpPr>
            <a:spLocks noGrp="1"/>
          </p:cNvSpPr>
          <p:nvPr>
            <p:ph type="ftr" sz="quarter" idx="11"/>
          </p:nvPr>
        </p:nvSpPr>
        <p:spPr/>
        <p:txBody>
          <a:bodyPr/>
          <a:lstStyle/>
          <a:p>
            <a:r>
              <a:rPr lang="de-DE" smtClean="0"/>
              <a:t>Gesamt- und Teilhabeplanverfahren - Organisationsentwicklung</a:t>
            </a:r>
            <a:endParaRPr lang="de-DE" dirty="0"/>
          </a:p>
        </p:txBody>
      </p:sp>
      <p:sp>
        <p:nvSpPr>
          <p:cNvPr id="18" name="Foliennummernplatzhalter 17"/>
          <p:cNvSpPr>
            <a:spLocks noGrp="1"/>
          </p:cNvSpPr>
          <p:nvPr>
            <p:ph type="sldNum" sz="quarter" idx="12"/>
          </p:nvPr>
        </p:nvSpPr>
        <p:spPr/>
        <p:txBody>
          <a:bodyPr/>
          <a:lstStyle/>
          <a:p>
            <a:fld id="{3079B837-F2D5-41F4-83E4-A81A43EA0C5D}" type="slidenum">
              <a:rPr lang="de-DE" smtClean="0"/>
              <a:pPr/>
              <a:t>‹Nr.›</a:t>
            </a:fld>
            <a:endParaRPr lang="de-DE" dirty="0"/>
          </a:p>
        </p:txBody>
      </p:sp>
    </p:spTree>
    <p:extLst>
      <p:ext uri="{BB962C8B-B14F-4D97-AF65-F5344CB8AC3E}">
        <p14:creationId xmlns:p14="http://schemas.microsoft.com/office/powerpoint/2010/main" val="7356425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Tabellenplatzhalter 12"/>
          <p:cNvSpPr>
            <a:spLocks noGrp="1"/>
          </p:cNvSpPr>
          <p:nvPr>
            <p:ph type="tbl" sz="quarter" idx="14"/>
          </p:nvPr>
        </p:nvSpPr>
        <p:spPr>
          <a:xfrm>
            <a:off x="711200" y="2198104"/>
            <a:ext cx="5773822" cy="3828212"/>
          </a:xfrm>
        </p:spPr>
        <p:txBody>
          <a:bodyPr/>
          <a:lstStyle/>
          <a:p>
            <a:r>
              <a:rPr lang="de-DE" smtClean="0"/>
              <a:t>Tabelle durch Klicken auf Symbol hinzufügen</a:t>
            </a:r>
            <a:endParaRPr lang="de-DE"/>
          </a:p>
        </p:txBody>
      </p:sp>
      <p:sp>
        <p:nvSpPr>
          <p:cNvPr id="15" name="Textplatzhalter 14"/>
          <p:cNvSpPr>
            <a:spLocks noGrp="1"/>
          </p:cNvSpPr>
          <p:nvPr>
            <p:ph type="body" sz="quarter" idx="15"/>
          </p:nvPr>
        </p:nvSpPr>
        <p:spPr>
          <a:xfrm>
            <a:off x="711200" y="1602425"/>
            <a:ext cx="10759401" cy="362399"/>
          </a:xfrm>
        </p:spPr>
        <p:txBody>
          <a:bodyPr bIns="0"/>
          <a:lstStyle>
            <a:lvl1pPr>
              <a:defRPr/>
            </a:lvl1pPr>
            <a:lvl2pPr marL="0" indent="0">
              <a:buNone/>
              <a:defRPr/>
            </a:lvl2pPr>
          </a:lstStyle>
          <a:p>
            <a:pPr lvl="0"/>
            <a:r>
              <a:rPr lang="de-DE" smtClean="0"/>
              <a:t>Formatvorlagen des Textmasters bearbeiten</a:t>
            </a:r>
          </a:p>
        </p:txBody>
      </p:sp>
    </p:spTree>
    <p:extLst>
      <p:ext uri="{BB962C8B-B14F-4D97-AF65-F5344CB8AC3E}">
        <p14:creationId xmlns:p14="http://schemas.microsoft.com/office/powerpoint/2010/main" val="10085952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Untertitel 2"/>
          <p:cNvSpPr>
            <a:spLocks noGrp="1"/>
          </p:cNvSpPr>
          <p:nvPr>
            <p:ph type="subTitle" idx="1" hasCustomPrompt="1"/>
          </p:nvPr>
        </p:nvSpPr>
        <p:spPr>
          <a:xfrm>
            <a:off x="368488" y="2371255"/>
            <a:ext cx="11448000" cy="448145"/>
          </a:xfrm>
        </p:spPr>
        <p:txBody>
          <a:bodyPr lIns="360000" rIns="360000" bIns="0"/>
          <a:lstStyle>
            <a:lvl1pPr marL="0" indent="0" algn="l">
              <a:lnSpc>
                <a:spcPts val="1800"/>
              </a:lnSpc>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schemeClr val="tx1"/>
                </a:solidFill>
                <a:latin typeface="Arial" panose="020B0604020202020204" pitchFamily="34" charset="0"/>
                <a:cs typeface="Arial" panose="020B0604020202020204" pitchFamily="34" charset="0"/>
              </a:rPr>
              <a:t>In Trägerschaft</a:t>
            </a:r>
            <a:r>
              <a:rPr lang="de-DE" sz="710" baseline="0" dirty="0" smtClean="0">
                <a:solidFill>
                  <a:schemeClr val="tx1"/>
                </a:solidFill>
                <a:latin typeface="Arial" panose="020B0604020202020204" pitchFamily="34" charset="0"/>
                <a:cs typeface="Arial" panose="020B0604020202020204" pitchFamily="34" charset="0"/>
              </a:rPr>
              <a:t> von:</a:t>
            </a:r>
            <a:endParaRPr lang="de-DE" sz="710" dirty="0">
              <a:solidFill>
                <a:schemeClr val="tx1"/>
              </a:solidFill>
              <a:latin typeface="Arial" panose="020B0604020202020204" pitchFamily="34" charset="0"/>
              <a:cs typeface="Arial" panose="020B0604020202020204" pitchFamily="34" charset="0"/>
            </a:endParaRPr>
          </a:p>
        </p:txBody>
      </p:sp>
      <p:sp>
        <p:nvSpPr>
          <p:cNvPr id="7" name="Textfeld 6"/>
          <p:cNvSpPr txBox="1"/>
          <p:nvPr userDrawn="1"/>
        </p:nvSpPr>
        <p:spPr>
          <a:xfrm>
            <a:off x="725540" y="1942716"/>
            <a:ext cx="1385973" cy="285040"/>
          </a:xfrm>
          <a:prstGeom prst="rect">
            <a:avLst/>
          </a:prstGeom>
          <a:noFill/>
        </p:spPr>
        <p:txBody>
          <a:bodyPr wrap="square" lIns="0" tIns="0" rIns="0" bIns="0" rtlCol="0" anchor="ctr" anchorCtr="0">
            <a:noAutofit/>
          </a:bodyPr>
          <a:lstStyle/>
          <a:p>
            <a:pPr>
              <a:lnSpc>
                <a:spcPts val="2800"/>
              </a:lnSpc>
            </a:pPr>
            <a:r>
              <a:rPr lang="de-DE" sz="2400" b="1" cap="all" baseline="0" dirty="0" smtClean="0">
                <a:solidFill>
                  <a:schemeClr val="tx1"/>
                </a:solidFill>
              </a:rPr>
              <a:t>Kontakt</a:t>
            </a:r>
            <a:endParaRPr lang="de-DE" sz="2400" b="1" cap="all" baseline="0" dirty="0">
              <a:solidFill>
                <a:schemeClr val="tx1"/>
              </a:solidFill>
            </a:endParaRPr>
          </a:p>
        </p:txBody>
      </p:sp>
      <p:sp>
        <p:nvSpPr>
          <p:cNvPr id="15" name="Textfeld 14"/>
          <p:cNvSpPr txBox="1"/>
          <p:nvPr userDrawn="1"/>
        </p:nvSpPr>
        <p:spPr>
          <a:xfrm>
            <a:off x="725540" y="4691299"/>
            <a:ext cx="2904011" cy="189348"/>
          </a:xfrm>
          <a:prstGeom prst="rect">
            <a:avLst/>
          </a:prstGeom>
          <a:noFill/>
        </p:spPr>
        <p:txBody>
          <a:bodyPr wrap="square" lIns="0" tIns="0" rIns="0" bIns="0" rtlCol="0" anchor="ctr" anchorCtr="0">
            <a:noAutofit/>
          </a:bodyPr>
          <a:lstStyle/>
          <a:p>
            <a:pPr>
              <a:lnSpc>
                <a:spcPts val="1800"/>
              </a:lnSpc>
            </a:pPr>
            <a:r>
              <a:rPr lang="de-DE" sz="1400" b="1" cap="none" baseline="0" dirty="0" smtClean="0">
                <a:solidFill>
                  <a:schemeClr val="tx1"/>
                </a:solidFill>
                <a:latin typeface="Source Sans Pro Semibold" panose="020B0603030403020204" pitchFamily="34" charset="0"/>
              </a:rPr>
              <a:t>www.umsetzungsbegleitung-bthg.de</a:t>
            </a:r>
            <a:endParaRPr lang="de-DE" sz="1400" b="1" cap="none" baseline="0" dirty="0">
              <a:solidFill>
                <a:schemeClr val="tx1"/>
              </a:solidFill>
              <a:latin typeface="Source Sans Pro Semibold" panose="020B0603030403020204" pitchFamily="34" charset="0"/>
            </a:endParaRPr>
          </a:p>
        </p:txBody>
      </p:sp>
      <p:sp>
        <p:nvSpPr>
          <p:cNvPr id="8" name="Textfeld 7"/>
          <p:cNvSpPr txBox="1"/>
          <p:nvPr userDrawn="1"/>
        </p:nvSpPr>
        <p:spPr>
          <a:xfrm>
            <a:off x="2120222" y="6312794"/>
            <a:ext cx="9717867" cy="276999"/>
          </a:xfrm>
          <a:prstGeom prst="rect">
            <a:avLst/>
          </a:prstGeom>
          <a:noFill/>
        </p:spPr>
        <p:txBody>
          <a:bodyPr wrap="square" lIns="0" tIns="0" rIns="0" bIns="0" rtlCol="0" anchor="ctr" anchorCtr="0">
            <a:noAutofit/>
          </a:bodyPr>
          <a:lstStyle/>
          <a:p>
            <a:pPr lvl="0" algn="r">
              <a:lnSpc>
                <a:spcPts val="1300"/>
              </a:lnSpc>
            </a:pPr>
            <a:r>
              <a:rPr lang="de-DE" sz="1100" dirty="0" smtClean="0">
                <a:solidFill>
                  <a:schemeClr val="tx1"/>
                </a:solidFill>
              </a:rPr>
              <a:t>© Deutscher Verein für öffentliche und private Fürsorge e. V. – Projekt »Umsetzungsbegleitung Bundesteilhabegesetz« 2018</a:t>
            </a:r>
            <a:endParaRPr lang="de-DE" sz="1100" dirty="0">
              <a:solidFill>
                <a:schemeClr val="tx1"/>
              </a:solidFill>
            </a:endParaRP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800"/>
              </a:lnSpc>
              <a:spcAft>
                <a:spcPts val="0"/>
              </a:spcAft>
              <a:defRPr sz="1400">
                <a:solidFill>
                  <a:schemeClr val="tx1"/>
                </a:solidFill>
              </a:defRPr>
            </a:lvl1pPr>
          </a:lstStyle>
          <a:p>
            <a:r>
              <a:rPr lang="de-DE" dirty="0" smtClean="0"/>
              <a:t>Telefon</a:t>
            </a:r>
            <a:br>
              <a:rPr lang="de-DE" dirty="0" smtClean="0"/>
            </a:br>
            <a:r>
              <a:rPr lang="de-DE" dirty="0" smtClean="0"/>
              <a:t>E-Mail</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2251" y="5646810"/>
            <a:ext cx="938216" cy="313400"/>
          </a:xfrm>
          <a:prstGeom prst="rect">
            <a:avLst/>
          </a:prstGeom>
        </p:spPr>
      </p:pic>
    </p:spTree>
    <p:extLst>
      <p:ext uri="{BB962C8B-B14F-4D97-AF65-F5344CB8AC3E}">
        <p14:creationId xmlns:p14="http://schemas.microsoft.com/office/powerpoint/2010/main" val="15897234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68487" y="1623874"/>
            <a:ext cx="11448000" cy="1267174"/>
          </a:xfrm>
        </p:spPr>
        <p:txBody>
          <a:bodyPr lIns="360000" tIns="360000" rIns="360000" anchor="b"/>
          <a:lstStyle>
            <a:lvl1pPr algn="l">
              <a:lnSpc>
                <a:spcPts val="3600"/>
              </a:lnSpc>
              <a:defRPr sz="340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368488" y="3025699"/>
            <a:ext cx="11448000" cy="1655762"/>
          </a:xfrm>
        </p:spPr>
        <p:txBody>
          <a:bodyPr lIns="360000" rIns="360000" bIns="0"/>
          <a:lstStyle>
            <a:lvl1pPr marL="0" indent="0" algn="l">
              <a:lnSpc>
                <a:spcPts val="2640"/>
              </a:lnSpc>
              <a:spcAft>
                <a:spcPts val="0"/>
              </a:spcAft>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t>16.-18. März 2020</a:t>
            </a:r>
            <a:endParaRPr lang="de-DE" dirty="0"/>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t>Gesamt- und Teilhabeplanverfahren - Organisationsentwicklung</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14328457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 Farbvariante">
    <p:spTree>
      <p:nvGrpSpPr>
        <p:cNvPr id="1" name=""/>
        <p:cNvGrpSpPr/>
        <p:nvPr/>
      </p:nvGrpSpPr>
      <p:grpSpPr>
        <a:xfrm>
          <a:off x="0" y="0"/>
          <a:ext cx="0" cy="0"/>
          <a:chOff x="0" y="0"/>
          <a:chExt cx="0" cy="0"/>
        </a:xfrm>
      </p:grpSpPr>
      <p:sp>
        <p:nvSpPr>
          <p:cNvPr id="7" name="Rechteck 6"/>
          <p:cNvSpPr/>
          <p:nvPr userDrawn="1"/>
        </p:nvSpPr>
        <p:spPr>
          <a:xfrm>
            <a:off x="130628"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368489" y="1623874"/>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p:cNvSpPr>
            <a:spLocks noGrp="1"/>
          </p:cNvSpPr>
          <p:nvPr>
            <p:ph type="ctrTitle"/>
          </p:nvPr>
        </p:nvSpPr>
        <p:spPr>
          <a:xfrm>
            <a:off x="368487" y="1623874"/>
            <a:ext cx="9198594" cy="1267174"/>
          </a:xfrm>
        </p:spPr>
        <p:txBody>
          <a:bodyPr lIns="360000" tIns="360000" rIns="360000" anchor="b"/>
          <a:lstStyle>
            <a:lvl1pPr algn="l">
              <a:lnSpc>
                <a:spcPts val="3600"/>
              </a:lnSpc>
              <a:defRPr sz="3400">
                <a:solidFill>
                  <a:schemeClr val="tx2"/>
                </a:solidFill>
              </a:defRPr>
            </a:lvl1pPr>
          </a:lstStyle>
          <a:p>
            <a:r>
              <a:rPr lang="de-DE" smtClean="0"/>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2640"/>
              </a:lnSpc>
              <a:spcAft>
                <a:spcPts val="0"/>
              </a:spcAft>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724" y="358192"/>
            <a:ext cx="3052890" cy="917949"/>
          </a:xfrm>
          <a:prstGeom prst="rect">
            <a:avLst/>
          </a:prstGeom>
        </p:spPr>
      </p:pic>
      <p:sp>
        <p:nvSpPr>
          <p:cNvPr id="14" name="Fußzeilenplatzhalter 4"/>
          <p:cNvSpPr>
            <a:spLocks noGrp="1"/>
          </p:cNvSpPr>
          <p:nvPr>
            <p:ph type="ftr" sz="quarter" idx="11"/>
          </p:nvPr>
        </p:nvSpPr>
        <p:spPr>
          <a:xfrm>
            <a:off x="2120222" y="6173870"/>
            <a:ext cx="7921135" cy="365125"/>
          </a:xfrm>
        </p:spPr>
        <p:txBody>
          <a:bodyPr/>
          <a:lstStyle>
            <a:lvl1pPr>
              <a:defRPr sz="1400" b="1">
                <a:solidFill>
                  <a:schemeClr val="bg1"/>
                </a:solidFill>
              </a:defRPr>
            </a:lvl1pPr>
          </a:lstStyle>
          <a:p>
            <a:r>
              <a:rPr lang="de-DE" dirty="0" smtClean="0"/>
              <a:t>Organisationsentwicklung: Anforderungen des BTHG an Leistungserbringer</a:t>
            </a:r>
            <a:endParaRPr lang="de-DE" dirty="0"/>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smtClean="0"/>
              <a:t>1</a:t>
            </a:r>
            <a:endParaRPr lang="de-DE" dirty="0"/>
          </a:p>
        </p:txBody>
      </p:sp>
      <p:sp>
        <p:nvSpPr>
          <p:cNvPr id="18" name="Datumsplatzhalter 3"/>
          <p:cNvSpPr>
            <a:spLocks noGrp="1"/>
          </p:cNvSpPr>
          <p:nvPr>
            <p:ph type="dt" sz="half" idx="10"/>
          </p:nvPr>
        </p:nvSpPr>
        <p:spPr>
          <a:xfrm>
            <a:off x="10134600" y="6173870"/>
            <a:ext cx="1662838" cy="365125"/>
          </a:xfrm>
        </p:spPr>
        <p:txBody>
          <a:bodyPr/>
          <a:lstStyle>
            <a:lvl1pPr>
              <a:defRPr sz="1400" b="1">
                <a:solidFill>
                  <a:schemeClr val="bg1"/>
                </a:solidFill>
              </a:defRPr>
            </a:lvl1pPr>
          </a:lstStyle>
          <a:p>
            <a:r>
              <a:rPr lang="de-DE" dirty="0" smtClean="0"/>
              <a:t>30.9. / 01.10.2020</a:t>
            </a:r>
          </a:p>
        </p:txBody>
      </p:sp>
    </p:spTree>
    <p:extLst>
      <p:ext uri="{BB962C8B-B14F-4D97-AF65-F5344CB8AC3E}">
        <p14:creationId xmlns:p14="http://schemas.microsoft.com/office/powerpoint/2010/main" val="16093819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 Weißvariant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68487" y="1623874"/>
            <a:ext cx="9196618" cy="1267174"/>
          </a:xfrm>
        </p:spPr>
        <p:txBody>
          <a:bodyPr lIns="360000" tIns="360000" rIns="360000" anchor="b"/>
          <a:lstStyle>
            <a:lvl1pPr algn="l">
              <a:lnSpc>
                <a:spcPts val="3600"/>
              </a:lnSpc>
              <a:defRPr sz="340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2640"/>
              </a:lnSpc>
              <a:spcAft>
                <a:spcPts val="0"/>
              </a:spcAft>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t>16.-18. März 2020</a:t>
            </a:r>
            <a:endParaRPr lang="de-DE" dirty="0" smtClean="0"/>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t>Gesamt- und Teilhabeplanverfahren - Organisationsentwicklung</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smtClean="0"/>
              <a:t>1</a:t>
            </a:r>
            <a:endParaRPr lang="de-DE" dirty="0"/>
          </a:p>
        </p:txBody>
      </p:sp>
      <p:sp>
        <p:nvSpPr>
          <p:cNvPr id="16" name="Textfeld 15"/>
          <p:cNvSpPr txBox="1"/>
          <p:nvPr userDrawn="1"/>
        </p:nvSpPr>
        <p:spPr>
          <a:xfrm>
            <a:off x="3897991" y="540360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a:t>
            </a:r>
            <a:r>
              <a:rPr lang="de-DE" sz="710" baseline="0" dirty="0" smtClean="0">
                <a:latin typeface="Arial" panose="020B0604020202020204" pitchFamily="34" charset="0"/>
                <a:cs typeface="Arial" panose="020B0604020202020204" pitchFamily="34" charset="0"/>
              </a:rPr>
              <a:t> Kooperation mit:</a:t>
            </a:r>
            <a:endParaRPr lang="de-DE" sz="710" dirty="0">
              <a:latin typeface="Arial" panose="020B0604020202020204" pitchFamily="34" charset="0"/>
              <a:cs typeface="Arial" panose="020B0604020202020204" pitchFamily="34" charset="0"/>
            </a:endParaRPr>
          </a:p>
        </p:txBody>
      </p:sp>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14915566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Textplatzhalter 14"/>
          <p:cNvSpPr>
            <a:spLocks noGrp="1"/>
          </p:cNvSpPr>
          <p:nvPr>
            <p:ph type="body" sz="quarter" idx="14"/>
          </p:nvPr>
        </p:nvSpPr>
        <p:spPr>
          <a:xfrm>
            <a:off x="711200" y="1604963"/>
            <a:ext cx="10760075" cy="4384675"/>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409007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bIns="0"/>
          <a:lstStyle>
            <a:lvl2pPr marL="216000" indent="-216000" defTabSz="216000">
              <a:spcAft>
                <a:spcPts val="400"/>
              </a:spcAft>
              <a:buFontTx/>
              <a:buNone/>
              <a:defRPr/>
            </a:lvl2pPr>
            <a:lvl3pPr marL="648000" indent="-432000" defTabSz="216000">
              <a:spcAft>
                <a:spcPts val="400"/>
              </a:spcAft>
              <a:buFontTx/>
              <a:buNone/>
              <a:defRPr/>
            </a:lvl3pPr>
            <a:lvl4pPr marL="972000" indent="-540000" defTabSz="540000">
              <a:spcAft>
                <a:spcPts val="400"/>
              </a:spcAft>
              <a:defRPr/>
            </a:lvl4pPr>
            <a:lvl5pPr marL="702900" indent="-342900">
              <a:buFont typeface="+mj-lt"/>
              <a:buAutoNum type="arabicPeriod"/>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10"/>
          </p:nvPr>
        </p:nvSpPr>
        <p:spPr/>
        <p:txBody>
          <a:bodyPr/>
          <a:lstStyle>
            <a:lvl1pPr>
              <a:defRPr/>
            </a:lvl1p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141094290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bIns="0"/>
          <a:lstStyle/>
          <a:p>
            <a:r>
              <a:rPr lang="de-DE" smtClean="0"/>
              <a:t>Bild durch Klicken auf Symbol hinzufügen</a:t>
            </a:r>
            <a:endParaRPr lang="de-DE"/>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42655184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a:lstStyle/>
          <a:p>
            <a:r>
              <a:rPr lang="de-DE" smtClean="0"/>
              <a:t>Bild durch Klicken auf Symbol hinzufügen</a:t>
            </a:r>
            <a:endParaRPr lang="de-DE"/>
          </a:p>
        </p:txBody>
      </p:sp>
      <p:sp>
        <p:nvSpPr>
          <p:cNvPr id="12" name="Textplatzhalter 11"/>
          <p:cNvSpPr>
            <a:spLocks noGrp="1"/>
          </p:cNvSpPr>
          <p:nvPr>
            <p:ph type="body" sz="quarter" idx="14"/>
          </p:nvPr>
        </p:nvSpPr>
        <p:spPr>
          <a:xfrm>
            <a:off x="8109283" y="1614828"/>
            <a:ext cx="33930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Bildplatzhalter 9"/>
          <p:cNvSpPr>
            <a:spLocks noGrp="1"/>
          </p:cNvSpPr>
          <p:nvPr>
            <p:ph type="pic" sz="quarter" idx="17"/>
          </p:nvPr>
        </p:nvSpPr>
        <p:spPr>
          <a:xfrm>
            <a:off x="4427533" y="1647825"/>
            <a:ext cx="3335337" cy="4151313"/>
          </a:xfrm>
        </p:spPr>
        <p:txBody>
          <a:bodyPr/>
          <a:lstStyle/>
          <a:p>
            <a:r>
              <a:rPr lang="de-DE" smtClean="0"/>
              <a:t>Bild durch Klicken auf Symbol hinzufügen</a:t>
            </a:r>
            <a:endParaRPr lang="de-DE"/>
          </a:p>
        </p:txBody>
      </p:sp>
      <p:sp>
        <p:nvSpPr>
          <p:cNvPr id="16" name="Textplatzhalter 13"/>
          <p:cNvSpPr>
            <a:spLocks noGrp="1"/>
          </p:cNvSpPr>
          <p:nvPr>
            <p:ph type="body" sz="quarter" idx="18" hasCustomPrompt="1"/>
          </p:nvPr>
        </p:nvSpPr>
        <p:spPr>
          <a:xfrm rot="16200000">
            <a:off x="2214767"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Tree>
    <p:extLst>
      <p:ext uri="{BB962C8B-B14F-4D97-AF65-F5344CB8AC3E}">
        <p14:creationId xmlns:p14="http://schemas.microsoft.com/office/powerpoint/2010/main" val="372864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smtClean="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3" y="1614828"/>
            <a:ext cx="52218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Inhaltsplatzhalter 10"/>
          <p:cNvSpPr>
            <a:spLocks noGrp="1"/>
          </p:cNvSpPr>
          <p:nvPr>
            <p:ph sz="quarter" idx="17"/>
          </p:nvPr>
        </p:nvSpPr>
        <p:spPr>
          <a:xfrm>
            <a:off x="719137" y="1647824"/>
            <a:ext cx="5188367" cy="41513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7744675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 Farbvarian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368489" y="1623874"/>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p:cNvSpPr>
            <a:spLocks noGrp="1"/>
          </p:cNvSpPr>
          <p:nvPr>
            <p:ph type="ctrTitle"/>
          </p:nvPr>
        </p:nvSpPr>
        <p:spPr>
          <a:xfrm>
            <a:off x="368487" y="1623874"/>
            <a:ext cx="9198594"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724" y="358192"/>
            <a:ext cx="3052890" cy="917949"/>
          </a:xfrm>
          <a:prstGeom prst="rect">
            <a:avLst/>
          </a:prstGeom>
        </p:spPr>
      </p:pic>
      <p:sp>
        <p:nvSpPr>
          <p:cNvPr id="14" name="Fußzeilenplatzhalter 4"/>
          <p:cNvSpPr>
            <a:spLocks noGrp="1"/>
          </p:cNvSpPr>
          <p:nvPr>
            <p:ph type="ftr" sz="quarter" idx="11"/>
          </p:nvPr>
        </p:nvSpPr>
        <p:spPr>
          <a:xfrm>
            <a:off x="2120222" y="6173870"/>
            <a:ext cx="7921135" cy="365125"/>
          </a:xfrm>
        </p:spPr>
        <p:txBody>
          <a:bodyPr/>
          <a:lstStyle>
            <a:lvl1pPr>
              <a:defRPr lang="de-DE" b="1" i="0" smtClean="0">
                <a:solidFill>
                  <a:schemeClr val="bg1"/>
                </a:solidFill>
                <a:effectLst/>
              </a:defRPr>
            </a:lvl1pPr>
          </a:lstStyle>
          <a:p>
            <a:r>
              <a:rPr lang="de-DE" dirty="0" smtClean="0"/>
              <a:t>Organisationsentwicklung: Anforderungen des BTHG an Leistungserbringer</a:t>
            </a:r>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smtClean="0"/>
              <a:t>1</a:t>
            </a:r>
            <a:endParaRPr lang="de-DE" dirty="0"/>
          </a:p>
        </p:txBody>
      </p:sp>
      <p:sp>
        <p:nvSpPr>
          <p:cNvPr id="18" name="Datumsplatzhalter 3"/>
          <p:cNvSpPr>
            <a:spLocks noGrp="1"/>
          </p:cNvSpPr>
          <p:nvPr>
            <p:ph type="dt" sz="half" idx="10"/>
          </p:nvPr>
        </p:nvSpPr>
        <p:spPr>
          <a:xfrm>
            <a:off x="10134600" y="6173870"/>
            <a:ext cx="1662838" cy="365125"/>
          </a:xfrm>
        </p:spPr>
        <p:txBody>
          <a:bodyPr/>
          <a:lstStyle>
            <a:lvl1pPr>
              <a:defRPr sz="1400" b="1">
                <a:solidFill>
                  <a:schemeClr val="bg1"/>
                </a:solidFill>
              </a:defRPr>
            </a:lvl1pPr>
          </a:lstStyle>
          <a:p>
            <a:r>
              <a:rPr lang="de-DE" dirty="0" smtClean="0"/>
              <a:t>30.9. / 01.10.2020</a:t>
            </a:r>
            <a:endParaRPr lang="de-DE" dirty="0"/>
          </a:p>
        </p:txBody>
      </p:sp>
    </p:spTree>
    <p:extLst>
      <p:ext uri="{BB962C8B-B14F-4D97-AF65-F5344CB8AC3E}">
        <p14:creationId xmlns:p14="http://schemas.microsoft.com/office/powerpoint/2010/main" val="21927937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6" y="3731382"/>
            <a:ext cx="4342397"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1" name="Inhaltsplatzhalter 10"/>
          <p:cNvSpPr>
            <a:spLocks noGrp="1"/>
          </p:cNvSpPr>
          <p:nvPr>
            <p:ph sz="quarter" idx="17"/>
          </p:nvPr>
        </p:nvSpPr>
        <p:spPr>
          <a:xfrm>
            <a:off x="719138" y="1647825"/>
            <a:ext cx="10771021" cy="43418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7044323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Tabellenplatzhalter 12"/>
          <p:cNvSpPr>
            <a:spLocks noGrp="1"/>
          </p:cNvSpPr>
          <p:nvPr>
            <p:ph type="tbl" sz="quarter" idx="14"/>
          </p:nvPr>
        </p:nvSpPr>
        <p:spPr>
          <a:xfrm>
            <a:off x="711200" y="2198104"/>
            <a:ext cx="5773822" cy="3828212"/>
          </a:xfrm>
        </p:spPr>
        <p:txBody>
          <a:bodyPr/>
          <a:lstStyle/>
          <a:p>
            <a:r>
              <a:rPr lang="de-DE" smtClean="0"/>
              <a:t>Tabelle durch Klicken auf Symbol hinzufügen</a:t>
            </a:r>
            <a:endParaRPr lang="de-DE"/>
          </a:p>
        </p:txBody>
      </p:sp>
      <p:sp>
        <p:nvSpPr>
          <p:cNvPr id="15" name="Textplatzhalter 14"/>
          <p:cNvSpPr>
            <a:spLocks noGrp="1"/>
          </p:cNvSpPr>
          <p:nvPr>
            <p:ph type="body" sz="quarter" idx="15"/>
          </p:nvPr>
        </p:nvSpPr>
        <p:spPr>
          <a:xfrm>
            <a:off x="711200" y="1602425"/>
            <a:ext cx="10759401" cy="362399"/>
          </a:xfrm>
        </p:spPr>
        <p:txBody>
          <a:bodyPr bIns="0"/>
          <a:lstStyle>
            <a:lvl1pPr>
              <a:defRPr/>
            </a:lvl1pPr>
            <a:lvl2pPr marL="0" indent="0">
              <a:buNone/>
              <a:defRPr/>
            </a:lvl2pPr>
          </a:lstStyle>
          <a:p>
            <a:pPr lvl="0"/>
            <a:r>
              <a:rPr lang="de-DE" smtClean="0"/>
              <a:t>Formatvorlagen des Textmasters bearbeiten</a:t>
            </a:r>
          </a:p>
        </p:txBody>
      </p:sp>
    </p:spTree>
    <p:extLst>
      <p:ext uri="{BB962C8B-B14F-4D97-AF65-F5344CB8AC3E}">
        <p14:creationId xmlns:p14="http://schemas.microsoft.com/office/powerpoint/2010/main" val="356793851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hasCustomPrompt="1"/>
          </p:nvPr>
        </p:nvSpPr>
        <p:spPr>
          <a:xfrm>
            <a:off x="368488" y="2371255"/>
            <a:ext cx="11448000" cy="448145"/>
          </a:xfrm>
        </p:spPr>
        <p:txBody>
          <a:bodyPr lIns="360000" rIns="360000" bIns="0"/>
          <a:lstStyle>
            <a:lvl1pPr marL="0" indent="0" algn="l">
              <a:lnSpc>
                <a:spcPts val="1800"/>
              </a:lnSpc>
              <a:spcAft>
                <a:spcPts val="0"/>
              </a:spcAft>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sp>
        <p:nvSpPr>
          <p:cNvPr id="7" name="Textfeld 6"/>
          <p:cNvSpPr txBox="1"/>
          <p:nvPr userDrawn="1"/>
        </p:nvSpPr>
        <p:spPr>
          <a:xfrm>
            <a:off x="725540" y="1942716"/>
            <a:ext cx="1385973" cy="285040"/>
          </a:xfrm>
          <a:prstGeom prst="rect">
            <a:avLst/>
          </a:prstGeom>
          <a:noFill/>
        </p:spPr>
        <p:txBody>
          <a:bodyPr wrap="square" lIns="0" tIns="0" rIns="0" bIns="0" rtlCol="0" anchor="ctr" anchorCtr="0">
            <a:noAutofit/>
          </a:bodyPr>
          <a:lstStyle/>
          <a:p>
            <a:pPr>
              <a:lnSpc>
                <a:spcPts val="2800"/>
              </a:lnSpc>
            </a:pPr>
            <a:r>
              <a:rPr lang="de-DE" sz="2400" b="1" cap="all" baseline="0" dirty="0" smtClean="0">
                <a:solidFill>
                  <a:schemeClr val="tx2"/>
                </a:solidFill>
              </a:rPr>
              <a:t>Kontakt</a:t>
            </a:r>
            <a:endParaRPr lang="de-DE" sz="2400" b="1" cap="all" baseline="0" dirty="0">
              <a:solidFill>
                <a:schemeClr val="tx2"/>
              </a:solidFill>
            </a:endParaRPr>
          </a:p>
        </p:txBody>
      </p:sp>
      <p:sp>
        <p:nvSpPr>
          <p:cNvPr id="15" name="Textfeld 14"/>
          <p:cNvSpPr txBox="1"/>
          <p:nvPr userDrawn="1"/>
        </p:nvSpPr>
        <p:spPr>
          <a:xfrm>
            <a:off x="725540" y="4691299"/>
            <a:ext cx="2904011" cy="189348"/>
          </a:xfrm>
          <a:prstGeom prst="rect">
            <a:avLst/>
          </a:prstGeom>
          <a:noFill/>
        </p:spPr>
        <p:txBody>
          <a:bodyPr wrap="square" lIns="0" tIns="0" rIns="0" bIns="0" rtlCol="0" anchor="ctr" anchorCtr="0">
            <a:noAutofit/>
          </a:bodyPr>
          <a:lstStyle/>
          <a:p>
            <a:pPr>
              <a:lnSpc>
                <a:spcPts val="1800"/>
              </a:lnSpc>
            </a:pPr>
            <a:r>
              <a:rPr lang="de-DE" sz="1400" b="1" cap="none" baseline="0" dirty="0" smtClean="0">
                <a:solidFill>
                  <a:schemeClr val="tx2"/>
                </a:solidFill>
                <a:latin typeface="Source Sans Pro Semibold" panose="020B0603030403020204" pitchFamily="34" charset="0"/>
              </a:rPr>
              <a:t>www.umsetzungsbegleitung-bthg.de</a:t>
            </a:r>
            <a:endParaRPr lang="de-DE" sz="1400" b="1" cap="none" baseline="0" dirty="0">
              <a:solidFill>
                <a:schemeClr val="tx2"/>
              </a:solidFill>
              <a:latin typeface="Source Sans Pro Semibold" panose="020B0603030403020204" pitchFamily="34" charset="0"/>
            </a:endParaRPr>
          </a:p>
        </p:txBody>
      </p:sp>
      <p:sp>
        <p:nvSpPr>
          <p:cNvPr id="8" name="Textfeld 7"/>
          <p:cNvSpPr txBox="1"/>
          <p:nvPr userDrawn="1"/>
        </p:nvSpPr>
        <p:spPr>
          <a:xfrm>
            <a:off x="2120222" y="6312794"/>
            <a:ext cx="9717867" cy="276999"/>
          </a:xfrm>
          <a:prstGeom prst="rect">
            <a:avLst/>
          </a:prstGeom>
          <a:noFill/>
        </p:spPr>
        <p:txBody>
          <a:bodyPr wrap="square" lIns="0" tIns="0" rIns="0" bIns="0" rtlCol="0" anchor="ctr" anchorCtr="0">
            <a:noAutofit/>
          </a:bodyPr>
          <a:lstStyle/>
          <a:p>
            <a:pPr lvl="0" algn="r">
              <a:lnSpc>
                <a:spcPts val="1300"/>
              </a:lnSpc>
            </a:pPr>
            <a:r>
              <a:rPr lang="de-DE" sz="1100" dirty="0" smtClean="0">
                <a:solidFill>
                  <a:schemeClr val="tx2"/>
                </a:solidFill>
              </a:rPr>
              <a:t>© Deutscher Verein für öffentliche und private Fürsorge e. V. – Projekt »Umsetzungsbegleitung Bundesteilhabegesetz« 2018</a:t>
            </a:r>
            <a:endParaRPr lang="de-DE" sz="1100" dirty="0">
              <a:solidFill>
                <a:schemeClr val="tx2"/>
              </a:solidFill>
            </a:endParaRP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800"/>
              </a:lnSpc>
              <a:spcAft>
                <a:spcPts val="0"/>
              </a:spcAft>
              <a:defRPr sz="1400"/>
            </a:lvl1pPr>
          </a:lstStyle>
          <a:p>
            <a:r>
              <a:rPr lang="de-DE" dirty="0" smtClean="0"/>
              <a:t>Telefon</a:t>
            </a:r>
            <a:br>
              <a:rPr lang="de-DE" dirty="0" smtClean="0"/>
            </a:br>
            <a:r>
              <a:rPr lang="de-DE" dirty="0" smtClean="0"/>
              <a:t>E-Mail</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2251" y="5646810"/>
            <a:ext cx="938216" cy="313400"/>
          </a:xfrm>
          <a:prstGeom prst="rect">
            <a:avLst/>
          </a:prstGeom>
        </p:spPr>
      </p:pic>
    </p:spTree>
    <p:extLst>
      <p:ext uri="{BB962C8B-B14F-4D97-AF65-F5344CB8AC3E}">
        <p14:creationId xmlns:p14="http://schemas.microsoft.com/office/powerpoint/2010/main" val="8110759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68487" y="1623874"/>
            <a:ext cx="11448000" cy="1267174"/>
          </a:xfrm>
        </p:spPr>
        <p:txBody>
          <a:bodyPr lIns="360000" tIns="360000" rIns="360000" anchor="b"/>
          <a:lstStyle>
            <a:lvl1pPr algn="l">
              <a:lnSpc>
                <a:spcPts val="3600"/>
              </a:lnSpc>
              <a:defRPr sz="340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368488" y="3025699"/>
            <a:ext cx="11448000" cy="1655762"/>
          </a:xfrm>
        </p:spPr>
        <p:txBody>
          <a:bodyPr lIns="360000" rIns="360000" bIns="0"/>
          <a:lstStyle>
            <a:lvl1pPr marL="0" indent="0" algn="l">
              <a:lnSpc>
                <a:spcPts val="2640"/>
              </a:lnSpc>
              <a:spcAft>
                <a:spcPts val="0"/>
              </a:spcAft>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t>16.-18. März 2020</a:t>
            </a:r>
            <a:endParaRPr lang="de-DE" dirty="0"/>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t>Gesamt- und Teilhabeplanverfahren - Organisationsentwicklung</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97682215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 Farbvarian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userDrawn="1"/>
        </p:nvSpPr>
        <p:spPr>
          <a:xfrm>
            <a:off x="368489" y="1623874"/>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itel 1"/>
          <p:cNvSpPr>
            <a:spLocks noGrp="1"/>
          </p:cNvSpPr>
          <p:nvPr>
            <p:ph type="ctrTitle"/>
          </p:nvPr>
        </p:nvSpPr>
        <p:spPr>
          <a:xfrm>
            <a:off x="368487" y="1623874"/>
            <a:ext cx="9198594" cy="1267174"/>
          </a:xfrm>
        </p:spPr>
        <p:txBody>
          <a:bodyPr lIns="360000" tIns="360000" rIns="360000" anchor="b"/>
          <a:lstStyle>
            <a:lvl1pPr algn="l">
              <a:lnSpc>
                <a:spcPts val="3600"/>
              </a:lnSpc>
              <a:defRPr sz="3400">
                <a:solidFill>
                  <a:schemeClr val="tx2"/>
                </a:solidFill>
              </a:defRPr>
            </a:lvl1pPr>
          </a:lstStyle>
          <a:p>
            <a:r>
              <a:rPr lang="de-DE" smtClean="0"/>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2640"/>
              </a:lnSpc>
              <a:spcAft>
                <a:spcPts val="0"/>
              </a:spcAft>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724" y="358192"/>
            <a:ext cx="3052890" cy="917949"/>
          </a:xfrm>
          <a:prstGeom prst="rect">
            <a:avLst/>
          </a:prstGeom>
        </p:spPr>
      </p:pic>
      <p:sp>
        <p:nvSpPr>
          <p:cNvPr id="14" name="Fußzeilenplatzhalter 4"/>
          <p:cNvSpPr>
            <a:spLocks noGrp="1"/>
          </p:cNvSpPr>
          <p:nvPr>
            <p:ph type="ftr" sz="quarter" idx="11"/>
          </p:nvPr>
        </p:nvSpPr>
        <p:spPr>
          <a:xfrm>
            <a:off x="2120222" y="6173870"/>
            <a:ext cx="7921135" cy="365125"/>
          </a:xfrm>
        </p:spPr>
        <p:txBody>
          <a:bodyPr/>
          <a:lstStyle>
            <a:lvl1pPr>
              <a:defRPr sz="1400" b="1">
                <a:solidFill>
                  <a:schemeClr val="bg1"/>
                </a:solidFill>
              </a:defRPr>
            </a:lvl1pPr>
          </a:lstStyle>
          <a:p>
            <a:r>
              <a:rPr lang="de-DE" smtClean="0"/>
              <a:t>Gesamt- und Teilhabeplanverfahren - Organisationsentwicklung</a:t>
            </a:r>
            <a:endParaRPr lang="de-DE" dirty="0"/>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smtClean="0"/>
              <a:t>1</a:t>
            </a:r>
            <a:endParaRPr lang="de-DE" dirty="0"/>
          </a:p>
        </p:txBody>
      </p:sp>
      <p:sp>
        <p:nvSpPr>
          <p:cNvPr id="18" name="Datumsplatzhalter 3"/>
          <p:cNvSpPr>
            <a:spLocks noGrp="1"/>
          </p:cNvSpPr>
          <p:nvPr>
            <p:ph type="dt" sz="half" idx="10"/>
          </p:nvPr>
        </p:nvSpPr>
        <p:spPr>
          <a:xfrm>
            <a:off x="10134600" y="6173870"/>
            <a:ext cx="1662838" cy="365125"/>
          </a:xfrm>
        </p:spPr>
        <p:txBody>
          <a:bodyPr/>
          <a:lstStyle>
            <a:lvl1pPr>
              <a:defRPr sz="1400" b="1">
                <a:solidFill>
                  <a:schemeClr val="bg1"/>
                </a:solidFill>
              </a:defRPr>
            </a:lvl1pPr>
          </a:lstStyle>
          <a:p>
            <a:r>
              <a:rPr lang="de-DE" smtClean="0"/>
              <a:t>16.-18. März 2020</a:t>
            </a:r>
            <a:endParaRPr lang="de-DE" dirty="0" smtClean="0"/>
          </a:p>
        </p:txBody>
      </p:sp>
    </p:spTree>
    <p:extLst>
      <p:ext uri="{BB962C8B-B14F-4D97-AF65-F5344CB8AC3E}">
        <p14:creationId xmlns:p14="http://schemas.microsoft.com/office/powerpoint/2010/main" val="39485440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 Weißvariant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68487" y="1623874"/>
            <a:ext cx="9196618" cy="1267174"/>
          </a:xfrm>
        </p:spPr>
        <p:txBody>
          <a:bodyPr lIns="360000" tIns="360000" rIns="360000" anchor="b"/>
          <a:lstStyle>
            <a:lvl1pPr algn="l">
              <a:lnSpc>
                <a:spcPts val="3600"/>
              </a:lnSpc>
              <a:defRPr sz="3400">
                <a:solidFill>
                  <a:schemeClr val="tx2"/>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2640"/>
              </a:lnSpc>
              <a:spcAft>
                <a:spcPts val="0"/>
              </a:spcAft>
              <a:buNone/>
              <a:defRPr sz="2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t>16.-18. März 2020</a:t>
            </a:r>
            <a:endParaRPr lang="de-DE" dirty="0" smtClean="0"/>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t>Gesamt- und Teilhabeplanverfahren - Organisationsentwicklung</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smtClean="0"/>
              <a:t>1</a:t>
            </a:r>
            <a:endParaRPr lang="de-DE" dirty="0"/>
          </a:p>
        </p:txBody>
      </p:sp>
      <p:sp>
        <p:nvSpPr>
          <p:cNvPr id="16" name="Textfeld 15"/>
          <p:cNvSpPr txBox="1"/>
          <p:nvPr userDrawn="1"/>
        </p:nvSpPr>
        <p:spPr>
          <a:xfrm>
            <a:off x="3897991" y="540360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a:t>
            </a:r>
            <a:r>
              <a:rPr lang="de-DE" sz="710" baseline="0" dirty="0" smtClean="0">
                <a:latin typeface="Arial" panose="020B0604020202020204" pitchFamily="34" charset="0"/>
                <a:cs typeface="Arial" panose="020B0604020202020204" pitchFamily="34" charset="0"/>
              </a:rPr>
              <a:t> Kooperation mit:</a:t>
            </a:r>
            <a:endParaRPr lang="de-DE" sz="710" dirty="0">
              <a:latin typeface="Arial" panose="020B0604020202020204" pitchFamily="34" charset="0"/>
              <a:cs typeface="Arial" panose="020B0604020202020204" pitchFamily="34" charset="0"/>
            </a:endParaRPr>
          </a:p>
        </p:txBody>
      </p:sp>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2375196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Textplatzhalter 14"/>
          <p:cNvSpPr>
            <a:spLocks noGrp="1"/>
          </p:cNvSpPr>
          <p:nvPr>
            <p:ph type="body" sz="quarter" idx="14"/>
          </p:nvPr>
        </p:nvSpPr>
        <p:spPr>
          <a:xfrm>
            <a:off x="711200" y="1604963"/>
            <a:ext cx="10760075" cy="4384675"/>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512514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bIns="0"/>
          <a:lstStyle>
            <a:lvl2pPr marL="216000" indent="-216000" defTabSz="216000">
              <a:spcAft>
                <a:spcPts val="400"/>
              </a:spcAft>
              <a:buFontTx/>
              <a:buNone/>
              <a:defRPr/>
            </a:lvl2pPr>
            <a:lvl3pPr marL="648000" indent="-432000" defTabSz="216000">
              <a:spcAft>
                <a:spcPts val="400"/>
              </a:spcAft>
              <a:buFontTx/>
              <a:buNone/>
              <a:defRPr/>
            </a:lvl3pPr>
            <a:lvl4pPr marL="972000" indent="-540000" defTabSz="540000">
              <a:spcAft>
                <a:spcPts val="400"/>
              </a:spcAft>
              <a:defRPr/>
            </a:lvl4pPr>
            <a:lvl5pPr marL="702900" indent="-342900">
              <a:buFont typeface="+mj-lt"/>
              <a:buAutoNum type="arabicPeriod"/>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p:txBody>
      </p:sp>
      <p:sp>
        <p:nvSpPr>
          <p:cNvPr id="4" name="Datumsplatzhalter 3"/>
          <p:cNvSpPr>
            <a:spLocks noGrp="1"/>
          </p:cNvSpPr>
          <p:nvPr>
            <p:ph type="dt" sz="half" idx="10"/>
          </p:nvPr>
        </p:nvSpPr>
        <p:spPr/>
        <p:txBody>
          <a:bodyPr/>
          <a:lstStyle>
            <a:lvl1pPr>
              <a:defRPr/>
            </a:lvl1p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15817118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bIns="0"/>
          <a:lstStyle/>
          <a:p>
            <a:r>
              <a:rPr lang="de-DE" smtClean="0"/>
              <a:t>Bild durch Klicken auf Symbol hinzufügen</a:t>
            </a:r>
            <a:endParaRPr lang="de-DE"/>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6094539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a:lstStyle/>
          <a:p>
            <a:r>
              <a:rPr lang="de-DE" smtClean="0"/>
              <a:t>Bild durch Klicken auf Symbol hinzufügen</a:t>
            </a:r>
            <a:endParaRPr lang="de-DE"/>
          </a:p>
        </p:txBody>
      </p:sp>
      <p:sp>
        <p:nvSpPr>
          <p:cNvPr id="12" name="Textplatzhalter 11"/>
          <p:cNvSpPr>
            <a:spLocks noGrp="1"/>
          </p:cNvSpPr>
          <p:nvPr>
            <p:ph type="body" sz="quarter" idx="14"/>
          </p:nvPr>
        </p:nvSpPr>
        <p:spPr>
          <a:xfrm>
            <a:off x="8109283" y="1614828"/>
            <a:ext cx="33930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Bildplatzhalter 9"/>
          <p:cNvSpPr>
            <a:spLocks noGrp="1"/>
          </p:cNvSpPr>
          <p:nvPr>
            <p:ph type="pic" sz="quarter" idx="17"/>
          </p:nvPr>
        </p:nvSpPr>
        <p:spPr>
          <a:xfrm>
            <a:off x="4427533" y="1647825"/>
            <a:ext cx="3335337" cy="4151313"/>
          </a:xfrm>
        </p:spPr>
        <p:txBody>
          <a:bodyPr/>
          <a:lstStyle/>
          <a:p>
            <a:r>
              <a:rPr lang="de-DE" smtClean="0"/>
              <a:t>Bild durch Klicken auf Symbol hinzufügen</a:t>
            </a:r>
            <a:endParaRPr lang="de-DE"/>
          </a:p>
        </p:txBody>
      </p:sp>
      <p:sp>
        <p:nvSpPr>
          <p:cNvPr id="16" name="Textplatzhalter 13"/>
          <p:cNvSpPr>
            <a:spLocks noGrp="1"/>
          </p:cNvSpPr>
          <p:nvPr>
            <p:ph type="body" sz="quarter" idx="18" hasCustomPrompt="1"/>
          </p:nvPr>
        </p:nvSpPr>
        <p:spPr>
          <a:xfrm rot="16200000">
            <a:off x="2214767"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Tree>
    <p:extLst>
      <p:ext uri="{BB962C8B-B14F-4D97-AF65-F5344CB8AC3E}">
        <p14:creationId xmlns:p14="http://schemas.microsoft.com/office/powerpoint/2010/main" val="223747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Weißvariant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ctrTitle"/>
          </p:nvPr>
        </p:nvSpPr>
        <p:spPr>
          <a:xfrm>
            <a:off x="368487" y="1623874"/>
            <a:ext cx="9196618"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t>16.-18. März 2020</a:t>
            </a:r>
            <a:endParaRPr lang="de-DE" dirty="0"/>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t>Gesamt- und Teilhabeplanverfahren - Organisationsentwicklung</a:t>
            </a:r>
            <a:endParaRPr lang="de-DE" dirty="0" smtClean="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smtClean="0"/>
              <a:t>1</a:t>
            </a:r>
            <a:endParaRPr lang="de-DE" dirty="0"/>
          </a:p>
        </p:txBody>
      </p:sp>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37250508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smtClean="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3" y="1614828"/>
            <a:ext cx="52218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Inhaltsplatzhalter 10"/>
          <p:cNvSpPr>
            <a:spLocks noGrp="1"/>
          </p:cNvSpPr>
          <p:nvPr>
            <p:ph sz="quarter" idx="17"/>
          </p:nvPr>
        </p:nvSpPr>
        <p:spPr>
          <a:xfrm>
            <a:off x="719137" y="1647824"/>
            <a:ext cx="5188367" cy="41513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7502395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6" y="3731382"/>
            <a:ext cx="4342397"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1" name="Inhaltsplatzhalter 10"/>
          <p:cNvSpPr>
            <a:spLocks noGrp="1"/>
          </p:cNvSpPr>
          <p:nvPr>
            <p:ph sz="quarter" idx="17"/>
          </p:nvPr>
        </p:nvSpPr>
        <p:spPr>
          <a:xfrm>
            <a:off x="719138" y="1647825"/>
            <a:ext cx="10771021" cy="43418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9631616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p>
            <a:r>
              <a:rPr lang="de-DE" smtClean="0"/>
              <a:t>16.-18. März 2020</a:t>
            </a:r>
            <a:endParaRPr lang="de-DE" dirty="0"/>
          </a:p>
        </p:txBody>
      </p:sp>
      <p:sp>
        <p:nvSpPr>
          <p:cNvPr id="5" name="Fußzeilenplatzhalter 4"/>
          <p:cNvSpPr>
            <a:spLocks noGrp="1"/>
          </p:cNvSpPr>
          <p:nvPr>
            <p:ph type="ftr" sz="quarter" idx="11"/>
          </p:nvPr>
        </p:nvSpPr>
        <p:spPr/>
        <p:txBody>
          <a:body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Tabellenplatzhalter 12"/>
          <p:cNvSpPr>
            <a:spLocks noGrp="1"/>
          </p:cNvSpPr>
          <p:nvPr>
            <p:ph type="tbl" sz="quarter" idx="14"/>
          </p:nvPr>
        </p:nvSpPr>
        <p:spPr>
          <a:xfrm>
            <a:off x="711200" y="2198104"/>
            <a:ext cx="5773822" cy="3828212"/>
          </a:xfrm>
        </p:spPr>
        <p:txBody>
          <a:bodyPr/>
          <a:lstStyle/>
          <a:p>
            <a:r>
              <a:rPr lang="de-DE" smtClean="0"/>
              <a:t>Tabelle durch Klicken auf Symbol hinzufügen</a:t>
            </a:r>
            <a:endParaRPr lang="de-DE"/>
          </a:p>
        </p:txBody>
      </p:sp>
      <p:sp>
        <p:nvSpPr>
          <p:cNvPr id="15" name="Textplatzhalter 14"/>
          <p:cNvSpPr>
            <a:spLocks noGrp="1"/>
          </p:cNvSpPr>
          <p:nvPr>
            <p:ph type="body" sz="quarter" idx="15"/>
          </p:nvPr>
        </p:nvSpPr>
        <p:spPr>
          <a:xfrm>
            <a:off x="711200" y="1602425"/>
            <a:ext cx="10759401" cy="362399"/>
          </a:xfrm>
        </p:spPr>
        <p:txBody>
          <a:bodyPr bIns="0"/>
          <a:lstStyle>
            <a:lvl1pPr>
              <a:defRPr/>
            </a:lvl1pPr>
            <a:lvl2pPr marL="0" indent="0">
              <a:buNone/>
              <a:defRPr/>
            </a:lvl2pPr>
          </a:lstStyle>
          <a:p>
            <a:pPr lvl="0"/>
            <a:r>
              <a:rPr lang="de-DE" smtClean="0"/>
              <a:t>Formatvorlagen des Textmasters bearbeiten</a:t>
            </a:r>
          </a:p>
        </p:txBody>
      </p:sp>
    </p:spTree>
    <p:extLst>
      <p:ext uri="{BB962C8B-B14F-4D97-AF65-F5344CB8AC3E}">
        <p14:creationId xmlns:p14="http://schemas.microsoft.com/office/powerpoint/2010/main" val="103985612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Untertitel 2"/>
          <p:cNvSpPr>
            <a:spLocks noGrp="1"/>
          </p:cNvSpPr>
          <p:nvPr>
            <p:ph type="subTitle" idx="1" hasCustomPrompt="1"/>
          </p:nvPr>
        </p:nvSpPr>
        <p:spPr>
          <a:xfrm>
            <a:off x="368488" y="2371255"/>
            <a:ext cx="11448000" cy="448145"/>
          </a:xfrm>
        </p:spPr>
        <p:txBody>
          <a:bodyPr lIns="360000" rIns="360000" bIns="0"/>
          <a:lstStyle>
            <a:lvl1pPr marL="0" indent="0" algn="l">
              <a:lnSpc>
                <a:spcPts val="1800"/>
              </a:lnSpc>
              <a:spcAft>
                <a:spcPts val="0"/>
              </a:spcAft>
              <a:buNone/>
              <a:defRPr sz="1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latin typeface="Arial" panose="020B0604020202020204" pitchFamily="34" charset="0"/>
                <a:cs typeface="Arial" panose="020B0604020202020204" pitchFamily="34" charset="0"/>
              </a:rPr>
              <a:t>In Trägerschaft</a:t>
            </a:r>
            <a:r>
              <a:rPr lang="de-DE" sz="710" baseline="0" dirty="0" smtClean="0">
                <a:latin typeface="Arial" panose="020B0604020202020204" pitchFamily="34" charset="0"/>
                <a:cs typeface="Arial" panose="020B0604020202020204" pitchFamily="34" charset="0"/>
              </a:rPr>
              <a:t> von:</a:t>
            </a:r>
            <a:endParaRPr lang="de-DE" sz="710" dirty="0">
              <a:latin typeface="Arial" panose="020B0604020202020204" pitchFamily="34" charset="0"/>
              <a:cs typeface="Arial" panose="020B0604020202020204" pitchFamily="34" charset="0"/>
            </a:endParaRPr>
          </a:p>
        </p:txBody>
      </p:sp>
      <p:sp>
        <p:nvSpPr>
          <p:cNvPr id="7" name="Textfeld 6"/>
          <p:cNvSpPr txBox="1"/>
          <p:nvPr userDrawn="1"/>
        </p:nvSpPr>
        <p:spPr>
          <a:xfrm>
            <a:off x="725540" y="1942716"/>
            <a:ext cx="1385973" cy="285040"/>
          </a:xfrm>
          <a:prstGeom prst="rect">
            <a:avLst/>
          </a:prstGeom>
          <a:noFill/>
        </p:spPr>
        <p:txBody>
          <a:bodyPr wrap="square" lIns="0" tIns="0" rIns="0" bIns="0" rtlCol="0" anchor="ctr" anchorCtr="0">
            <a:noAutofit/>
          </a:bodyPr>
          <a:lstStyle/>
          <a:p>
            <a:pPr>
              <a:lnSpc>
                <a:spcPts val="2800"/>
              </a:lnSpc>
            </a:pPr>
            <a:r>
              <a:rPr lang="de-DE" sz="2400" b="1" cap="all" baseline="0" dirty="0" smtClean="0">
                <a:solidFill>
                  <a:schemeClr val="tx2"/>
                </a:solidFill>
              </a:rPr>
              <a:t>Kontakt</a:t>
            </a:r>
            <a:endParaRPr lang="de-DE" sz="2400" b="1" cap="all" baseline="0" dirty="0">
              <a:solidFill>
                <a:schemeClr val="tx2"/>
              </a:solidFill>
            </a:endParaRPr>
          </a:p>
        </p:txBody>
      </p:sp>
      <p:sp>
        <p:nvSpPr>
          <p:cNvPr id="15" name="Textfeld 14"/>
          <p:cNvSpPr txBox="1"/>
          <p:nvPr userDrawn="1"/>
        </p:nvSpPr>
        <p:spPr>
          <a:xfrm>
            <a:off x="725540" y="4691299"/>
            <a:ext cx="2904011" cy="189348"/>
          </a:xfrm>
          <a:prstGeom prst="rect">
            <a:avLst/>
          </a:prstGeom>
          <a:noFill/>
        </p:spPr>
        <p:txBody>
          <a:bodyPr wrap="square" lIns="0" tIns="0" rIns="0" bIns="0" rtlCol="0" anchor="ctr" anchorCtr="0">
            <a:noAutofit/>
          </a:bodyPr>
          <a:lstStyle/>
          <a:p>
            <a:pPr>
              <a:lnSpc>
                <a:spcPts val="1800"/>
              </a:lnSpc>
            </a:pPr>
            <a:r>
              <a:rPr lang="de-DE" sz="1400" b="1" cap="none" baseline="0" dirty="0" smtClean="0">
                <a:solidFill>
                  <a:schemeClr val="tx2"/>
                </a:solidFill>
                <a:latin typeface="Source Sans Pro Semibold" panose="020B0603030403020204" pitchFamily="34" charset="0"/>
              </a:rPr>
              <a:t>www.umsetzungsbegleitung-bthg.de</a:t>
            </a:r>
            <a:endParaRPr lang="de-DE" sz="1400" b="1" cap="none" baseline="0" dirty="0">
              <a:solidFill>
                <a:schemeClr val="tx2"/>
              </a:solidFill>
              <a:latin typeface="Source Sans Pro Semibold" panose="020B0603030403020204" pitchFamily="34" charset="0"/>
            </a:endParaRPr>
          </a:p>
        </p:txBody>
      </p:sp>
      <p:sp>
        <p:nvSpPr>
          <p:cNvPr id="8" name="Textfeld 7"/>
          <p:cNvSpPr txBox="1"/>
          <p:nvPr userDrawn="1"/>
        </p:nvSpPr>
        <p:spPr>
          <a:xfrm>
            <a:off x="2120222" y="6312794"/>
            <a:ext cx="9717867" cy="276999"/>
          </a:xfrm>
          <a:prstGeom prst="rect">
            <a:avLst/>
          </a:prstGeom>
          <a:noFill/>
        </p:spPr>
        <p:txBody>
          <a:bodyPr wrap="square" lIns="0" tIns="0" rIns="0" bIns="0" rtlCol="0" anchor="ctr" anchorCtr="0">
            <a:noAutofit/>
          </a:bodyPr>
          <a:lstStyle/>
          <a:p>
            <a:pPr lvl="0" algn="r">
              <a:lnSpc>
                <a:spcPts val="1300"/>
              </a:lnSpc>
            </a:pPr>
            <a:r>
              <a:rPr lang="de-DE" sz="1100" dirty="0" smtClean="0">
                <a:solidFill>
                  <a:schemeClr val="tx2"/>
                </a:solidFill>
              </a:rPr>
              <a:t>© Deutscher Verein für öffentliche und private Fürsorge e. V. – Projekt »Umsetzungsbegleitung Bundesteilhabegesetz« 2018</a:t>
            </a:r>
            <a:endParaRPr lang="de-DE" sz="1100" dirty="0">
              <a:solidFill>
                <a:schemeClr val="tx2"/>
              </a:solidFill>
            </a:endParaRP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800"/>
              </a:lnSpc>
              <a:spcAft>
                <a:spcPts val="0"/>
              </a:spcAft>
              <a:defRPr sz="1400"/>
            </a:lvl1pPr>
          </a:lstStyle>
          <a:p>
            <a:r>
              <a:rPr lang="de-DE" dirty="0" smtClean="0"/>
              <a:t>Telefon</a:t>
            </a:r>
            <a:br>
              <a:rPr lang="de-DE" dirty="0" smtClean="0"/>
            </a:br>
            <a:r>
              <a:rPr lang="de-DE" dirty="0" smtClean="0"/>
              <a:t>E-Mail</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2251" y="5646810"/>
            <a:ext cx="938216" cy="313400"/>
          </a:xfrm>
          <a:prstGeom prst="rect">
            <a:avLst/>
          </a:prstGeom>
        </p:spPr>
      </p:pic>
    </p:spTree>
    <p:extLst>
      <p:ext uri="{BB962C8B-B14F-4D97-AF65-F5344CB8AC3E}">
        <p14:creationId xmlns:p14="http://schemas.microsoft.com/office/powerpoint/2010/main" val="53583336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solidFill>
            <a:schemeClr val="bg1"/>
          </a:solid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3" name="Untertitel 2"/>
          <p:cNvSpPr>
            <a:spLocks noGrp="1"/>
          </p:cNvSpPr>
          <p:nvPr>
            <p:ph type="subTitle" idx="1"/>
          </p:nvPr>
        </p:nvSpPr>
        <p:spPr>
          <a:xfrm>
            <a:off x="368488" y="3025699"/>
            <a:ext cx="11448000" cy="1655762"/>
          </a:xfrm>
          <a:solidFill>
            <a:schemeClr val="bg1"/>
          </a:solidFill>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a:solidFill>
            <a:schemeClr val="bg1"/>
          </a:solidFill>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a:solidFill>
            <a:schemeClr val="bg1"/>
          </a:solidFill>
        </p:spPr>
      </p:pic>
      <p:sp>
        <p:nvSpPr>
          <p:cNvPr id="14" name="Textfeld 13"/>
          <p:cNvSpPr txBox="1"/>
          <p:nvPr userDrawn="1"/>
        </p:nvSpPr>
        <p:spPr>
          <a:xfrm>
            <a:off x="2028109" y="5403010"/>
            <a:ext cx="1007985" cy="207749"/>
          </a:xfrm>
          <a:prstGeom prst="rect">
            <a:avLst/>
          </a:prstGeom>
          <a:solidFill>
            <a:schemeClr val="bg1"/>
          </a:solid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a:solidFill>
            <a:schemeClr val="bg1"/>
          </a:solidFill>
        </p:spPr>
      </p:pic>
      <p:sp>
        <p:nvSpPr>
          <p:cNvPr id="7" name="Titel 6"/>
          <p:cNvSpPr>
            <a:spLocks noGrp="1"/>
          </p:cNvSpPr>
          <p:nvPr>
            <p:ph type="title"/>
          </p:nvPr>
        </p:nvSpPr>
        <p:spPr/>
        <p:txBody>
          <a:bodyPr/>
          <a:lstStyle/>
          <a:p>
            <a:r>
              <a:rPr lang="de-DE" smtClean="0"/>
              <a:t>Titelmasterformat durch Klicken bearbeiten</a:t>
            </a:r>
            <a:endParaRPr lang="de-DE"/>
          </a:p>
        </p:txBody>
      </p:sp>
      <p:sp>
        <p:nvSpPr>
          <p:cNvPr id="16" name="Datumsplatzhalter 15"/>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17" name="Fußzeilenplatzhalter 16"/>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18" name="Foliennummernplatzhalter 17"/>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dirty="0">
              <a:solidFill>
                <a:srgbClr val="585851"/>
              </a:solidFill>
            </a:endParaRPr>
          </a:p>
        </p:txBody>
      </p:sp>
    </p:spTree>
    <p:extLst>
      <p:ext uri="{BB962C8B-B14F-4D97-AF65-F5344CB8AC3E}">
        <p14:creationId xmlns:p14="http://schemas.microsoft.com/office/powerpoint/2010/main" val="31372692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 Farbvarian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2" name="Rechteck 11"/>
          <p:cNvSpPr/>
          <p:nvPr userDrawn="1"/>
        </p:nvSpPr>
        <p:spPr>
          <a:xfrm>
            <a:off x="368489" y="1623874"/>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9" name="Titel 1"/>
          <p:cNvSpPr>
            <a:spLocks noGrp="1"/>
          </p:cNvSpPr>
          <p:nvPr>
            <p:ph type="ctrTitle"/>
          </p:nvPr>
        </p:nvSpPr>
        <p:spPr>
          <a:xfrm>
            <a:off x="368487" y="1623874"/>
            <a:ext cx="9198594"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724" y="358192"/>
            <a:ext cx="3052890" cy="917949"/>
          </a:xfrm>
          <a:prstGeom prst="rect">
            <a:avLst/>
          </a:prstGeom>
        </p:spPr>
      </p:pic>
      <p:sp>
        <p:nvSpPr>
          <p:cNvPr id="14" name="Fußzeilenplatzhalter 4"/>
          <p:cNvSpPr>
            <a:spLocks noGrp="1"/>
          </p:cNvSpPr>
          <p:nvPr>
            <p:ph type="ftr" sz="quarter" idx="11"/>
          </p:nvPr>
        </p:nvSpPr>
        <p:spPr>
          <a:xfrm>
            <a:off x="2120222" y="6173870"/>
            <a:ext cx="7921135" cy="365125"/>
          </a:xfrm>
        </p:spPr>
        <p:txBody>
          <a:bodyPr/>
          <a:lstStyle>
            <a:lvl1pPr>
              <a:defRPr lang="de-DE" b="1" i="0" smtClean="0">
                <a:solidFill>
                  <a:schemeClr val="bg1"/>
                </a:solidFill>
                <a:effectLst/>
              </a:defRPr>
            </a:lvl1pPr>
          </a:lstStyle>
          <a:p>
            <a:r>
              <a:rPr lang="de-DE" smtClean="0">
                <a:solidFill>
                  <a:srgbClr val="FFFFFF"/>
                </a:solidFill>
              </a:rPr>
              <a:t>Gesamt- und Teilhabeplanverfahren - Organisationsentwicklung</a:t>
            </a:r>
            <a:endParaRPr dirty="0">
              <a:solidFill>
                <a:srgbClr val="FFFFFF"/>
              </a:solidFill>
            </a:endParaRPr>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smtClean="0"/>
              <a:t>1</a:t>
            </a:r>
            <a:endParaRPr lang="de-DE" dirty="0"/>
          </a:p>
        </p:txBody>
      </p:sp>
      <p:sp>
        <p:nvSpPr>
          <p:cNvPr id="18" name="Datumsplatzhalter 3"/>
          <p:cNvSpPr>
            <a:spLocks noGrp="1"/>
          </p:cNvSpPr>
          <p:nvPr>
            <p:ph type="dt" sz="half" idx="10"/>
          </p:nvPr>
        </p:nvSpPr>
        <p:spPr>
          <a:xfrm>
            <a:off x="10134600" y="6173870"/>
            <a:ext cx="1662838" cy="365125"/>
          </a:xfrm>
        </p:spPr>
        <p:txBody>
          <a:bodyPr/>
          <a:lstStyle>
            <a:lvl1pPr>
              <a:defRPr sz="1400" b="1">
                <a:solidFill>
                  <a:schemeClr val="bg1"/>
                </a:solidFill>
              </a:defRPr>
            </a:lvl1pPr>
          </a:lstStyle>
          <a:p>
            <a:r>
              <a:rPr lang="de-DE" smtClean="0">
                <a:solidFill>
                  <a:srgbClr val="FFFFFF"/>
                </a:solidFill>
              </a:rPr>
              <a:t>16.-18. März 2020</a:t>
            </a:r>
            <a:endParaRPr lang="de-DE" dirty="0">
              <a:solidFill>
                <a:srgbClr val="FFFFFF"/>
              </a:solidFill>
            </a:endParaRPr>
          </a:p>
        </p:txBody>
      </p:sp>
    </p:spTree>
    <p:extLst>
      <p:ext uri="{BB962C8B-B14F-4D97-AF65-F5344CB8AC3E}">
        <p14:creationId xmlns:p14="http://schemas.microsoft.com/office/powerpoint/2010/main" val="6116255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apitel Weißvariant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2" name="Titel 1"/>
          <p:cNvSpPr>
            <a:spLocks noGrp="1"/>
          </p:cNvSpPr>
          <p:nvPr>
            <p:ph type="ctrTitle"/>
          </p:nvPr>
        </p:nvSpPr>
        <p:spPr>
          <a:xfrm>
            <a:off x="368487" y="1623874"/>
            <a:ext cx="9196618"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solidFill>
                  <a:srgbClr val="585851"/>
                </a:solidFill>
              </a:rPr>
              <a:t>Gesamt- und Teilhabeplanverfahren - Organisationsentwicklung</a:t>
            </a:r>
            <a:endParaRPr lang="de-DE" dirty="0" smtClean="0">
              <a:solidFill>
                <a:srgbClr val="585851"/>
              </a:solidFil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smtClean="0"/>
              <a:t>1</a:t>
            </a:r>
            <a:endParaRPr lang="de-DE" dirty="0"/>
          </a:p>
        </p:txBody>
      </p:sp>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2303590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solidFill>
                  <a:srgbClr val="585851"/>
                </a:solidFill>
              </a:rPr>
              <a:t>Gesamt- und Teilhabeplanverfahren - Organisationsentwicklung</a:t>
            </a:r>
            <a:endParaRPr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
        <p:nvSpPr>
          <p:cNvPr id="16" name="Textplatzhalter 14"/>
          <p:cNvSpPr>
            <a:spLocks noGrp="1"/>
          </p:cNvSpPr>
          <p:nvPr>
            <p:ph type="body" sz="quarter" idx="14"/>
          </p:nvPr>
        </p:nvSpPr>
        <p:spPr>
          <a:xfrm>
            <a:off x="711200" y="1604963"/>
            <a:ext cx="10760075" cy="4384675"/>
          </a:xfrm>
        </p:spPr>
        <p:txBody>
          <a:bodyPr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05147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bIns="0"/>
          <a:lstStyle>
            <a:lvl1pPr>
              <a:defRPr>
                <a:solidFill>
                  <a:schemeClr val="tx1"/>
                </a:solidFill>
              </a:defRPr>
            </a:lvl1pPr>
            <a:lvl2pPr marL="216000" indent="-216000" defTabSz="216000">
              <a:spcAft>
                <a:spcPts val="400"/>
              </a:spcAft>
              <a:buFontTx/>
              <a:buNone/>
              <a:defRPr>
                <a:solidFill>
                  <a:schemeClr val="tx1"/>
                </a:solidFill>
              </a:defRPr>
            </a:lvl2pPr>
            <a:lvl3pPr marL="648000" indent="-432000" defTabSz="216000">
              <a:spcAft>
                <a:spcPts val="400"/>
              </a:spcAft>
              <a:buFontTx/>
              <a:buNone/>
              <a:defRPr>
                <a:solidFill>
                  <a:schemeClr val="tx1"/>
                </a:solidFill>
              </a:defRPr>
            </a:lvl3pPr>
            <a:lvl4pPr marL="972000" indent="-540000" defTabSz="540000">
              <a:spcAft>
                <a:spcPts val="400"/>
              </a:spcAft>
              <a:defRPr>
                <a:solidFill>
                  <a:schemeClr val="tx1"/>
                </a:solidFill>
              </a:defRPr>
            </a:lvl4pPr>
            <a:lvl5pPr marL="702900" indent="-342900">
              <a:buFont typeface="+mj-lt"/>
              <a:buAutoNum type="arabicPeriod"/>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p:txBody>
          <a:bodyPr/>
          <a:lstStyle>
            <a:lvl1pPr>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solidFill>
                  <a:srgbClr val="585851"/>
                </a:solidFill>
              </a:rPr>
              <a:t>Gesamt- und Teilhabeplanverfahren - Organisationsentwicklung</a:t>
            </a:r>
            <a:endParaRPr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283351270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bIns="0"/>
          <a:lstStyle/>
          <a:p>
            <a:r>
              <a:rPr lang="de-DE" smtClean="0"/>
              <a:t>Bild durch Klicken auf Symbol hinzufügen</a:t>
            </a:r>
            <a:endParaRPr lang="de-DE"/>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30344441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smtClean="0"/>
              <a:t>16.-18. März 2020</a:t>
            </a:r>
            <a:endParaRPr lang="de-DE" dirty="0"/>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
        <p:nvSpPr>
          <p:cNvPr id="16" name="Textplatzhalter 14"/>
          <p:cNvSpPr>
            <a:spLocks noGrp="1"/>
          </p:cNvSpPr>
          <p:nvPr>
            <p:ph type="body" sz="quarter" idx="14"/>
          </p:nvPr>
        </p:nvSpPr>
        <p:spPr>
          <a:xfrm>
            <a:off x="711200" y="1604963"/>
            <a:ext cx="10760075" cy="4384675"/>
          </a:xfrm>
        </p:spPr>
        <p:txBody>
          <a:bodyPr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25336182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a:lstStyle/>
          <a:p>
            <a:r>
              <a:rPr lang="de-DE" smtClean="0"/>
              <a:t>Bild durch Klicken auf Symbol hinzufügen</a:t>
            </a:r>
            <a:endParaRPr lang="de-DE"/>
          </a:p>
        </p:txBody>
      </p:sp>
      <p:sp>
        <p:nvSpPr>
          <p:cNvPr id="12" name="Textplatzhalter 11"/>
          <p:cNvSpPr>
            <a:spLocks noGrp="1"/>
          </p:cNvSpPr>
          <p:nvPr>
            <p:ph type="body" sz="quarter" idx="14"/>
          </p:nvPr>
        </p:nvSpPr>
        <p:spPr>
          <a:xfrm>
            <a:off x="8109283" y="1614828"/>
            <a:ext cx="33930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Bildplatzhalter 9"/>
          <p:cNvSpPr>
            <a:spLocks noGrp="1"/>
          </p:cNvSpPr>
          <p:nvPr>
            <p:ph type="pic" sz="quarter" idx="17"/>
          </p:nvPr>
        </p:nvSpPr>
        <p:spPr>
          <a:xfrm>
            <a:off x="4427533" y="1647825"/>
            <a:ext cx="3335337" cy="4151313"/>
          </a:xfrm>
        </p:spPr>
        <p:txBody>
          <a:bodyPr/>
          <a:lstStyle/>
          <a:p>
            <a:r>
              <a:rPr lang="de-DE" smtClean="0"/>
              <a:t>Bild durch Klicken auf Symbol hinzufügen</a:t>
            </a:r>
            <a:endParaRPr lang="de-DE"/>
          </a:p>
        </p:txBody>
      </p:sp>
      <p:sp>
        <p:nvSpPr>
          <p:cNvPr id="16" name="Textplatzhalter 13"/>
          <p:cNvSpPr>
            <a:spLocks noGrp="1"/>
          </p:cNvSpPr>
          <p:nvPr>
            <p:ph type="body" sz="quarter" idx="18" hasCustomPrompt="1"/>
          </p:nvPr>
        </p:nvSpPr>
        <p:spPr>
          <a:xfrm rot="16200000">
            <a:off x="2214767"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Tree>
    <p:extLst>
      <p:ext uri="{BB962C8B-B14F-4D97-AF65-F5344CB8AC3E}">
        <p14:creationId xmlns:p14="http://schemas.microsoft.com/office/powerpoint/2010/main" val="39511141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smtClean="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3" y="1614828"/>
            <a:ext cx="52218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Inhaltsplatzhalter 10"/>
          <p:cNvSpPr>
            <a:spLocks noGrp="1"/>
          </p:cNvSpPr>
          <p:nvPr>
            <p:ph sz="quarter" idx="17"/>
          </p:nvPr>
        </p:nvSpPr>
        <p:spPr>
          <a:xfrm>
            <a:off x="719137" y="1647824"/>
            <a:ext cx="5188367" cy="41513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4506530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6" y="3731382"/>
            <a:ext cx="4342397"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1" name="Inhaltsplatzhalter 10"/>
          <p:cNvSpPr>
            <a:spLocks noGrp="1"/>
          </p:cNvSpPr>
          <p:nvPr>
            <p:ph sz="quarter" idx="17"/>
          </p:nvPr>
        </p:nvSpPr>
        <p:spPr>
          <a:xfrm>
            <a:off x="719138" y="1647825"/>
            <a:ext cx="10771021" cy="43418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0155415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Tabellenplatzhalter 12"/>
          <p:cNvSpPr>
            <a:spLocks noGrp="1"/>
          </p:cNvSpPr>
          <p:nvPr>
            <p:ph type="tbl" sz="quarter" idx="14"/>
          </p:nvPr>
        </p:nvSpPr>
        <p:spPr>
          <a:xfrm>
            <a:off x="711200" y="2198104"/>
            <a:ext cx="5773822" cy="3828212"/>
          </a:xfrm>
        </p:spPr>
        <p:txBody>
          <a:bodyPr/>
          <a:lstStyle/>
          <a:p>
            <a:r>
              <a:rPr lang="de-DE" smtClean="0"/>
              <a:t>Tabelle durch Klicken auf Symbol hinzufügen</a:t>
            </a:r>
            <a:endParaRPr lang="de-DE"/>
          </a:p>
        </p:txBody>
      </p:sp>
      <p:sp>
        <p:nvSpPr>
          <p:cNvPr id="15" name="Textplatzhalter 14"/>
          <p:cNvSpPr>
            <a:spLocks noGrp="1"/>
          </p:cNvSpPr>
          <p:nvPr>
            <p:ph type="body" sz="quarter" idx="15"/>
          </p:nvPr>
        </p:nvSpPr>
        <p:spPr>
          <a:xfrm>
            <a:off x="711200" y="1602425"/>
            <a:ext cx="10759401" cy="362399"/>
          </a:xfrm>
        </p:spPr>
        <p:txBody>
          <a:bodyPr bIns="0"/>
          <a:lstStyle>
            <a:lvl1pPr>
              <a:defRPr/>
            </a:lvl1pPr>
            <a:lvl2pPr marL="0" indent="0">
              <a:buNone/>
              <a:defRPr/>
            </a:lvl2pPr>
          </a:lstStyle>
          <a:p>
            <a:pPr lvl="0"/>
            <a:r>
              <a:rPr lang="de-DE" smtClean="0"/>
              <a:t>Formatvorlagen des Textmasters bearbeiten</a:t>
            </a:r>
          </a:p>
        </p:txBody>
      </p:sp>
    </p:spTree>
    <p:extLst>
      <p:ext uri="{BB962C8B-B14F-4D97-AF65-F5344CB8AC3E}">
        <p14:creationId xmlns:p14="http://schemas.microsoft.com/office/powerpoint/2010/main" val="74241217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endParaRPr>
          </a:p>
        </p:txBody>
      </p:sp>
      <p:sp>
        <p:nvSpPr>
          <p:cNvPr id="3" name="Untertitel 2"/>
          <p:cNvSpPr>
            <a:spLocks noGrp="1"/>
          </p:cNvSpPr>
          <p:nvPr>
            <p:ph type="subTitle" idx="1" hasCustomPrompt="1"/>
          </p:nvPr>
        </p:nvSpPr>
        <p:spPr>
          <a:xfrm>
            <a:off x="368488" y="2371255"/>
            <a:ext cx="11448000" cy="448145"/>
          </a:xfrm>
        </p:spPr>
        <p:txBody>
          <a:bodyPr lIns="360000" rIns="360000" bIns="0"/>
          <a:lstStyle>
            <a:lvl1pPr marL="0" indent="0" algn="l">
              <a:lnSpc>
                <a:spcPts val="1800"/>
              </a:lnSpc>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sp>
        <p:nvSpPr>
          <p:cNvPr id="7" name="Textfeld 6"/>
          <p:cNvSpPr txBox="1"/>
          <p:nvPr userDrawn="1"/>
        </p:nvSpPr>
        <p:spPr>
          <a:xfrm>
            <a:off x="725540" y="1942716"/>
            <a:ext cx="1385973" cy="285040"/>
          </a:xfrm>
          <a:prstGeom prst="rect">
            <a:avLst/>
          </a:prstGeom>
          <a:noFill/>
        </p:spPr>
        <p:txBody>
          <a:bodyPr wrap="square" lIns="0" tIns="0" rIns="0" bIns="0" rtlCol="0" anchor="ctr" anchorCtr="0">
            <a:noAutofit/>
          </a:bodyPr>
          <a:lstStyle/>
          <a:p>
            <a:pPr>
              <a:lnSpc>
                <a:spcPts val="2800"/>
              </a:lnSpc>
            </a:pPr>
            <a:r>
              <a:rPr lang="de-DE" sz="2400" b="1" cap="all" dirty="0" smtClean="0">
                <a:solidFill>
                  <a:prstClr val="black"/>
                </a:solidFill>
              </a:rPr>
              <a:t>Kontakt</a:t>
            </a:r>
            <a:endParaRPr lang="de-DE" sz="2400" b="1" cap="all" dirty="0">
              <a:solidFill>
                <a:prstClr val="black"/>
              </a:solidFill>
            </a:endParaRPr>
          </a:p>
        </p:txBody>
      </p:sp>
      <p:sp>
        <p:nvSpPr>
          <p:cNvPr id="15" name="Textfeld 14"/>
          <p:cNvSpPr txBox="1"/>
          <p:nvPr userDrawn="1"/>
        </p:nvSpPr>
        <p:spPr>
          <a:xfrm>
            <a:off x="725540" y="4691299"/>
            <a:ext cx="2904011" cy="189348"/>
          </a:xfrm>
          <a:prstGeom prst="rect">
            <a:avLst/>
          </a:prstGeom>
          <a:noFill/>
        </p:spPr>
        <p:txBody>
          <a:bodyPr wrap="square" lIns="0" tIns="0" rIns="0" bIns="0" rtlCol="0" anchor="ctr" anchorCtr="0">
            <a:noAutofit/>
          </a:bodyPr>
          <a:lstStyle/>
          <a:p>
            <a:pPr>
              <a:lnSpc>
                <a:spcPts val="1800"/>
              </a:lnSpc>
            </a:pPr>
            <a:r>
              <a:rPr lang="de-DE" sz="1400" b="1" dirty="0" smtClean="0">
                <a:solidFill>
                  <a:prstClr val="black"/>
                </a:solidFill>
                <a:latin typeface="Source Sans Pro Semibold" panose="020B0603030403020204" pitchFamily="34" charset="0"/>
              </a:rPr>
              <a:t>www.umsetzungsbegleitung-bthg.de</a:t>
            </a:r>
            <a:endParaRPr lang="de-DE" sz="1400" b="1" dirty="0">
              <a:solidFill>
                <a:prstClr val="black"/>
              </a:solidFill>
              <a:latin typeface="Source Sans Pro Semibold" panose="020B0603030403020204" pitchFamily="34" charset="0"/>
            </a:endParaRPr>
          </a:p>
        </p:txBody>
      </p:sp>
      <p:sp>
        <p:nvSpPr>
          <p:cNvPr id="8" name="Textfeld 7"/>
          <p:cNvSpPr txBox="1"/>
          <p:nvPr userDrawn="1"/>
        </p:nvSpPr>
        <p:spPr>
          <a:xfrm>
            <a:off x="2120222" y="6312794"/>
            <a:ext cx="9717867" cy="276999"/>
          </a:xfrm>
          <a:prstGeom prst="rect">
            <a:avLst/>
          </a:prstGeom>
          <a:noFill/>
        </p:spPr>
        <p:txBody>
          <a:bodyPr wrap="square" lIns="0" tIns="0" rIns="0" bIns="0" rtlCol="0" anchor="ctr" anchorCtr="0">
            <a:noAutofit/>
          </a:bodyPr>
          <a:lstStyle/>
          <a:p>
            <a:pPr algn="r">
              <a:lnSpc>
                <a:spcPts val="1300"/>
              </a:lnSpc>
            </a:pPr>
            <a:r>
              <a:rPr lang="de-DE" sz="1100" dirty="0" smtClean="0">
                <a:solidFill>
                  <a:prstClr val="black"/>
                </a:solidFill>
              </a:rPr>
              <a:t>© Deutscher Verein für öffentliche und private Fürsorge e. V. – Projekt »Umsetzungsbegleitung Bundesteilhabegesetz« 2018</a:t>
            </a:r>
            <a:endParaRPr lang="de-DE" sz="1100" dirty="0">
              <a:solidFill>
                <a:prstClr val="black"/>
              </a:solidFill>
            </a:endParaRP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800"/>
              </a:lnSpc>
              <a:spcAft>
                <a:spcPts val="0"/>
              </a:spcAft>
              <a:defRPr sz="1400">
                <a:solidFill>
                  <a:schemeClr val="tx1"/>
                </a:solidFill>
              </a:defRPr>
            </a:lvl1pPr>
          </a:lstStyle>
          <a:p>
            <a:r>
              <a:rPr lang="de-DE" dirty="0" smtClean="0"/>
              <a:t>Telefon</a:t>
            </a:r>
            <a:br>
              <a:rPr lang="de-DE" dirty="0" smtClean="0"/>
            </a:br>
            <a:r>
              <a:rPr lang="de-DE" dirty="0" smtClean="0"/>
              <a:t>E-Mail</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2251" y="5646810"/>
            <a:ext cx="938216" cy="313400"/>
          </a:xfrm>
          <a:prstGeom prst="rect">
            <a:avLst/>
          </a:prstGeom>
        </p:spPr>
      </p:pic>
    </p:spTree>
    <p:extLst>
      <p:ext uri="{BB962C8B-B14F-4D97-AF65-F5344CB8AC3E}">
        <p14:creationId xmlns:p14="http://schemas.microsoft.com/office/powerpoint/2010/main" val="276960805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solidFill>
            <a:schemeClr val="bg1"/>
          </a:solid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3" name="Untertitel 2"/>
          <p:cNvSpPr>
            <a:spLocks noGrp="1"/>
          </p:cNvSpPr>
          <p:nvPr>
            <p:ph type="subTitle" idx="1"/>
          </p:nvPr>
        </p:nvSpPr>
        <p:spPr>
          <a:xfrm>
            <a:off x="368488" y="3025699"/>
            <a:ext cx="11448000" cy="1655762"/>
          </a:xfrm>
          <a:solidFill>
            <a:schemeClr val="bg1"/>
          </a:solidFill>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a:solidFill>
            <a:schemeClr val="bg1"/>
          </a:solidFill>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a:solidFill>
            <a:schemeClr val="bg1"/>
          </a:solidFill>
        </p:spPr>
      </p:pic>
      <p:sp>
        <p:nvSpPr>
          <p:cNvPr id="14" name="Textfeld 13"/>
          <p:cNvSpPr txBox="1"/>
          <p:nvPr userDrawn="1"/>
        </p:nvSpPr>
        <p:spPr>
          <a:xfrm>
            <a:off x="2028109" y="5403010"/>
            <a:ext cx="1007985" cy="207749"/>
          </a:xfrm>
          <a:prstGeom prst="rect">
            <a:avLst/>
          </a:prstGeom>
          <a:solidFill>
            <a:schemeClr val="bg1"/>
          </a:solid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a:solidFill>
            <a:schemeClr val="bg1"/>
          </a:solidFill>
        </p:spPr>
      </p:pic>
      <p:sp>
        <p:nvSpPr>
          <p:cNvPr id="7" name="Titel 6"/>
          <p:cNvSpPr>
            <a:spLocks noGrp="1"/>
          </p:cNvSpPr>
          <p:nvPr>
            <p:ph type="title"/>
          </p:nvPr>
        </p:nvSpPr>
        <p:spPr/>
        <p:txBody>
          <a:bodyPr/>
          <a:lstStyle/>
          <a:p>
            <a:r>
              <a:rPr lang="de-DE" smtClean="0"/>
              <a:t>Titelmasterformat durch Klicken bearbeiten</a:t>
            </a:r>
            <a:endParaRPr lang="de-DE"/>
          </a:p>
        </p:txBody>
      </p:sp>
      <p:sp>
        <p:nvSpPr>
          <p:cNvPr id="16" name="Datumsplatzhalter 15"/>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17" name="Fußzeilenplatzhalter 16"/>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18" name="Foliennummernplatzhalter 17"/>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dirty="0">
              <a:solidFill>
                <a:srgbClr val="585851"/>
              </a:solidFill>
            </a:endParaRPr>
          </a:p>
        </p:txBody>
      </p:sp>
    </p:spTree>
    <p:extLst>
      <p:ext uri="{BB962C8B-B14F-4D97-AF65-F5344CB8AC3E}">
        <p14:creationId xmlns:p14="http://schemas.microsoft.com/office/powerpoint/2010/main" val="24017151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pitel Farbvarian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2" name="Rechteck 11"/>
          <p:cNvSpPr/>
          <p:nvPr userDrawn="1"/>
        </p:nvSpPr>
        <p:spPr>
          <a:xfrm>
            <a:off x="368489" y="1623874"/>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9" name="Titel 1"/>
          <p:cNvSpPr>
            <a:spLocks noGrp="1"/>
          </p:cNvSpPr>
          <p:nvPr>
            <p:ph type="ctrTitle"/>
          </p:nvPr>
        </p:nvSpPr>
        <p:spPr>
          <a:xfrm>
            <a:off x="368487" y="1623874"/>
            <a:ext cx="9198594"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724" y="358192"/>
            <a:ext cx="3052890" cy="917949"/>
          </a:xfrm>
          <a:prstGeom prst="rect">
            <a:avLst/>
          </a:prstGeom>
        </p:spPr>
      </p:pic>
      <p:sp>
        <p:nvSpPr>
          <p:cNvPr id="14" name="Fußzeilenplatzhalter 4"/>
          <p:cNvSpPr>
            <a:spLocks noGrp="1"/>
          </p:cNvSpPr>
          <p:nvPr>
            <p:ph type="ftr" sz="quarter" idx="11"/>
          </p:nvPr>
        </p:nvSpPr>
        <p:spPr>
          <a:xfrm>
            <a:off x="2120222" y="6173870"/>
            <a:ext cx="7921135" cy="365125"/>
          </a:xfrm>
        </p:spPr>
        <p:txBody>
          <a:bodyPr/>
          <a:lstStyle>
            <a:lvl1pPr>
              <a:defRPr lang="de-DE" b="1" i="0" smtClean="0">
                <a:solidFill>
                  <a:schemeClr val="bg1"/>
                </a:solidFill>
                <a:effectLst/>
              </a:defRPr>
            </a:lvl1pPr>
          </a:lstStyle>
          <a:p>
            <a:r>
              <a:rPr lang="de-DE" smtClean="0">
                <a:solidFill>
                  <a:srgbClr val="FFFFFF"/>
                </a:solidFill>
              </a:rPr>
              <a:t>Gesamt- und Teilhabeplanverfahren - Organisationsentwicklung</a:t>
            </a:r>
            <a:endParaRPr dirty="0">
              <a:solidFill>
                <a:srgbClr val="FFFFFF"/>
              </a:solidFill>
            </a:endParaRPr>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smtClean="0"/>
              <a:t>1</a:t>
            </a:r>
            <a:endParaRPr lang="de-DE" dirty="0"/>
          </a:p>
        </p:txBody>
      </p:sp>
      <p:sp>
        <p:nvSpPr>
          <p:cNvPr id="18" name="Datumsplatzhalter 3"/>
          <p:cNvSpPr>
            <a:spLocks noGrp="1"/>
          </p:cNvSpPr>
          <p:nvPr>
            <p:ph type="dt" sz="half" idx="10"/>
          </p:nvPr>
        </p:nvSpPr>
        <p:spPr>
          <a:xfrm>
            <a:off x="10134600" y="6173870"/>
            <a:ext cx="1662838" cy="365125"/>
          </a:xfrm>
        </p:spPr>
        <p:txBody>
          <a:bodyPr/>
          <a:lstStyle>
            <a:lvl1pPr>
              <a:defRPr sz="1400" b="1">
                <a:solidFill>
                  <a:schemeClr val="bg1"/>
                </a:solidFill>
              </a:defRPr>
            </a:lvl1pPr>
          </a:lstStyle>
          <a:p>
            <a:r>
              <a:rPr lang="de-DE" smtClean="0">
                <a:solidFill>
                  <a:srgbClr val="FFFFFF"/>
                </a:solidFill>
              </a:rPr>
              <a:t>16.-18. März 2020</a:t>
            </a:r>
            <a:endParaRPr lang="de-DE" dirty="0">
              <a:solidFill>
                <a:srgbClr val="FFFFFF"/>
              </a:solidFill>
            </a:endParaRPr>
          </a:p>
        </p:txBody>
      </p:sp>
    </p:spTree>
    <p:extLst>
      <p:ext uri="{BB962C8B-B14F-4D97-AF65-F5344CB8AC3E}">
        <p14:creationId xmlns:p14="http://schemas.microsoft.com/office/powerpoint/2010/main" val="373810454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pitel Weißvariant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2" name="Titel 1"/>
          <p:cNvSpPr>
            <a:spLocks noGrp="1"/>
          </p:cNvSpPr>
          <p:nvPr>
            <p:ph type="ctrTitle"/>
          </p:nvPr>
        </p:nvSpPr>
        <p:spPr>
          <a:xfrm>
            <a:off x="368487" y="1623874"/>
            <a:ext cx="9196618"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solidFill>
                  <a:srgbClr val="585851"/>
                </a:solidFill>
              </a:rPr>
              <a:t>Gesamt- und Teilhabeplanverfahren - Organisationsentwicklung</a:t>
            </a:r>
            <a:endParaRPr lang="de-DE" dirty="0" smtClean="0">
              <a:solidFill>
                <a:srgbClr val="585851"/>
              </a:solidFil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smtClean="0"/>
              <a:t>1</a:t>
            </a:r>
            <a:endParaRPr lang="de-DE" dirty="0"/>
          </a:p>
        </p:txBody>
      </p:sp>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213490784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solidFill>
                  <a:srgbClr val="585851"/>
                </a:solidFill>
              </a:rPr>
              <a:t>Gesamt- und Teilhabeplanverfahren - Organisationsentwicklung</a:t>
            </a:r>
            <a:endParaRPr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
        <p:nvSpPr>
          <p:cNvPr id="16" name="Textplatzhalter 14"/>
          <p:cNvSpPr>
            <a:spLocks noGrp="1"/>
          </p:cNvSpPr>
          <p:nvPr>
            <p:ph type="body" sz="quarter" idx="14"/>
          </p:nvPr>
        </p:nvSpPr>
        <p:spPr>
          <a:xfrm>
            <a:off x="711200" y="1604963"/>
            <a:ext cx="10760075" cy="4384675"/>
          </a:xfrm>
        </p:spPr>
        <p:txBody>
          <a:bodyPr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99013805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bIns="0"/>
          <a:lstStyle>
            <a:lvl1pPr>
              <a:defRPr>
                <a:solidFill>
                  <a:schemeClr val="tx1"/>
                </a:solidFill>
              </a:defRPr>
            </a:lvl1pPr>
            <a:lvl2pPr marL="216000" indent="-216000" defTabSz="216000">
              <a:spcAft>
                <a:spcPts val="400"/>
              </a:spcAft>
              <a:buFontTx/>
              <a:buNone/>
              <a:defRPr>
                <a:solidFill>
                  <a:schemeClr val="tx1"/>
                </a:solidFill>
              </a:defRPr>
            </a:lvl2pPr>
            <a:lvl3pPr marL="648000" indent="-432000" defTabSz="216000">
              <a:spcAft>
                <a:spcPts val="400"/>
              </a:spcAft>
              <a:buFontTx/>
              <a:buNone/>
              <a:defRPr>
                <a:solidFill>
                  <a:schemeClr val="tx1"/>
                </a:solidFill>
              </a:defRPr>
            </a:lvl3pPr>
            <a:lvl4pPr marL="972000" indent="-540000" defTabSz="540000">
              <a:spcAft>
                <a:spcPts val="400"/>
              </a:spcAft>
              <a:defRPr>
                <a:solidFill>
                  <a:schemeClr val="tx1"/>
                </a:solidFill>
              </a:defRPr>
            </a:lvl4pPr>
            <a:lvl5pPr marL="702900" indent="-342900">
              <a:buFont typeface="+mj-lt"/>
              <a:buAutoNum type="arabicPeriod"/>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p:txBody>
          <a:bodyPr/>
          <a:lstStyle>
            <a:lvl1pPr>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solidFill>
                  <a:srgbClr val="585851"/>
                </a:solidFill>
              </a:rPr>
              <a:t>Gesamt- und Teilhabeplanverfahren - Organisationsentwicklung</a:t>
            </a:r>
            <a:endParaRPr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23089154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bIns="0"/>
          <a:lstStyle>
            <a:lvl1pPr>
              <a:defRPr>
                <a:solidFill>
                  <a:schemeClr val="tx1"/>
                </a:solidFill>
              </a:defRPr>
            </a:lvl1pPr>
            <a:lvl2pPr marL="216000" indent="-216000" defTabSz="216000">
              <a:spcAft>
                <a:spcPts val="400"/>
              </a:spcAft>
              <a:buFontTx/>
              <a:buNone/>
              <a:defRPr>
                <a:solidFill>
                  <a:schemeClr val="tx1"/>
                </a:solidFill>
              </a:defRPr>
            </a:lvl2pPr>
            <a:lvl3pPr marL="648000" indent="-432000" defTabSz="216000">
              <a:spcAft>
                <a:spcPts val="400"/>
              </a:spcAft>
              <a:buFontTx/>
              <a:buNone/>
              <a:defRPr>
                <a:solidFill>
                  <a:schemeClr val="tx1"/>
                </a:solidFill>
              </a:defRPr>
            </a:lvl3pPr>
            <a:lvl4pPr marL="972000" indent="-540000" defTabSz="540000">
              <a:spcAft>
                <a:spcPts val="400"/>
              </a:spcAft>
              <a:defRPr>
                <a:solidFill>
                  <a:schemeClr val="tx1"/>
                </a:solidFill>
              </a:defRPr>
            </a:lvl4pPr>
            <a:lvl5pPr marL="702900" indent="-342900">
              <a:buFont typeface="+mj-lt"/>
              <a:buAutoNum type="arabicPeriod"/>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p:txBody>
          <a:bodyPr/>
          <a:lstStyle>
            <a:lvl1pPr>
              <a:defRPr/>
            </a:lvl1pPr>
          </a:lstStyle>
          <a:p>
            <a:r>
              <a:rPr lang="de-DE" smtClean="0"/>
              <a:t>16.-18. März 2020</a:t>
            </a:r>
            <a:endParaRPr lang="de-DE" dirty="0"/>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t>Gesamt- und Teilhabeplanverfahren - Organisationsentwicklung</a:t>
            </a:r>
            <a:endParaRPr lang="de-DE" dirty="0"/>
          </a:p>
        </p:txBody>
      </p:sp>
      <p:sp>
        <p:nvSpPr>
          <p:cNvPr id="6" name="Foliennummernplatzhalter 5"/>
          <p:cNvSpPr>
            <a:spLocks noGrp="1"/>
          </p:cNvSpPr>
          <p:nvPr>
            <p:ph type="sldNum" sz="quarter" idx="12"/>
          </p:nvPr>
        </p:nvSpPr>
        <p:spPr/>
        <p:txBody>
          <a:bodyPr/>
          <a:lstStyle/>
          <a:p>
            <a:fld id="{3079B837-F2D5-41F4-83E4-A81A43EA0C5D}" type="slidenum">
              <a:rPr lang="de-DE" smtClean="0"/>
              <a:t>‹Nr.›</a:t>
            </a:fld>
            <a:endParaRPr lang="de-DE"/>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167555929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bIns="0"/>
          <a:lstStyle/>
          <a:p>
            <a:r>
              <a:rPr lang="de-DE" smtClean="0"/>
              <a:t>Bild durch Klicken auf Symbol hinzufügen</a:t>
            </a:r>
            <a:endParaRPr lang="de-DE"/>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298210362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a:lstStyle/>
          <a:p>
            <a:r>
              <a:rPr lang="de-DE" smtClean="0"/>
              <a:t>Bild durch Klicken auf Symbol hinzufügen</a:t>
            </a:r>
            <a:endParaRPr lang="de-DE"/>
          </a:p>
        </p:txBody>
      </p:sp>
      <p:sp>
        <p:nvSpPr>
          <p:cNvPr id="12" name="Textplatzhalter 11"/>
          <p:cNvSpPr>
            <a:spLocks noGrp="1"/>
          </p:cNvSpPr>
          <p:nvPr>
            <p:ph type="body" sz="quarter" idx="14"/>
          </p:nvPr>
        </p:nvSpPr>
        <p:spPr>
          <a:xfrm>
            <a:off x="8109283" y="1614828"/>
            <a:ext cx="33930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Bildplatzhalter 9"/>
          <p:cNvSpPr>
            <a:spLocks noGrp="1"/>
          </p:cNvSpPr>
          <p:nvPr>
            <p:ph type="pic" sz="quarter" idx="17"/>
          </p:nvPr>
        </p:nvSpPr>
        <p:spPr>
          <a:xfrm>
            <a:off x="4427533" y="1647825"/>
            <a:ext cx="3335337" cy="4151313"/>
          </a:xfrm>
        </p:spPr>
        <p:txBody>
          <a:bodyPr/>
          <a:lstStyle/>
          <a:p>
            <a:r>
              <a:rPr lang="de-DE" smtClean="0"/>
              <a:t>Bild durch Klicken auf Symbol hinzufügen</a:t>
            </a:r>
            <a:endParaRPr lang="de-DE"/>
          </a:p>
        </p:txBody>
      </p:sp>
      <p:sp>
        <p:nvSpPr>
          <p:cNvPr id="16" name="Textplatzhalter 13"/>
          <p:cNvSpPr>
            <a:spLocks noGrp="1"/>
          </p:cNvSpPr>
          <p:nvPr>
            <p:ph type="body" sz="quarter" idx="18" hasCustomPrompt="1"/>
          </p:nvPr>
        </p:nvSpPr>
        <p:spPr>
          <a:xfrm rot="16200000">
            <a:off x="2214767"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Tree>
    <p:extLst>
      <p:ext uri="{BB962C8B-B14F-4D97-AF65-F5344CB8AC3E}">
        <p14:creationId xmlns:p14="http://schemas.microsoft.com/office/powerpoint/2010/main" val="211574272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smtClean="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3" y="1614828"/>
            <a:ext cx="52218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Inhaltsplatzhalter 10"/>
          <p:cNvSpPr>
            <a:spLocks noGrp="1"/>
          </p:cNvSpPr>
          <p:nvPr>
            <p:ph sz="quarter" idx="17"/>
          </p:nvPr>
        </p:nvSpPr>
        <p:spPr>
          <a:xfrm>
            <a:off x="719137" y="1647824"/>
            <a:ext cx="5188367" cy="41513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57492373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6" y="3731382"/>
            <a:ext cx="4342397"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1" name="Inhaltsplatzhalter 10"/>
          <p:cNvSpPr>
            <a:spLocks noGrp="1"/>
          </p:cNvSpPr>
          <p:nvPr>
            <p:ph sz="quarter" idx="17"/>
          </p:nvPr>
        </p:nvSpPr>
        <p:spPr>
          <a:xfrm>
            <a:off x="719138" y="1647825"/>
            <a:ext cx="10771021" cy="43418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52432046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Tabellenplatzhalter 12"/>
          <p:cNvSpPr>
            <a:spLocks noGrp="1"/>
          </p:cNvSpPr>
          <p:nvPr>
            <p:ph type="tbl" sz="quarter" idx="14"/>
          </p:nvPr>
        </p:nvSpPr>
        <p:spPr>
          <a:xfrm>
            <a:off x="711200" y="2198104"/>
            <a:ext cx="5773822" cy="3828212"/>
          </a:xfrm>
        </p:spPr>
        <p:txBody>
          <a:bodyPr/>
          <a:lstStyle/>
          <a:p>
            <a:r>
              <a:rPr lang="de-DE" smtClean="0"/>
              <a:t>Tabelle durch Klicken auf Symbol hinzufügen</a:t>
            </a:r>
            <a:endParaRPr lang="de-DE"/>
          </a:p>
        </p:txBody>
      </p:sp>
      <p:sp>
        <p:nvSpPr>
          <p:cNvPr id="15" name="Textplatzhalter 14"/>
          <p:cNvSpPr>
            <a:spLocks noGrp="1"/>
          </p:cNvSpPr>
          <p:nvPr>
            <p:ph type="body" sz="quarter" idx="15"/>
          </p:nvPr>
        </p:nvSpPr>
        <p:spPr>
          <a:xfrm>
            <a:off x="711200" y="1602425"/>
            <a:ext cx="10759401" cy="362399"/>
          </a:xfrm>
        </p:spPr>
        <p:txBody>
          <a:bodyPr bIns="0"/>
          <a:lstStyle>
            <a:lvl1pPr>
              <a:defRPr/>
            </a:lvl1pPr>
            <a:lvl2pPr marL="0" indent="0">
              <a:buNone/>
              <a:defRPr/>
            </a:lvl2pPr>
          </a:lstStyle>
          <a:p>
            <a:pPr lvl="0"/>
            <a:r>
              <a:rPr lang="de-DE" smtClean="0"/>
              <a:t>Formatvorlagen des Textmasters bearbeiten</a:t>
            </a:r>
          </a:p>
        </p:txBody>
      </p:sp>
    </p:spTree>
    <p:extLst>
      <p:ext uri="{BB962C8B-B14F-4D97-AF65-F5344CB8AC3E}">
        <p14:creationId xmlns:p14="http://schemas.microsoft.com/office/powerpoint/2010/main" val="313267252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endParaRPr>
          </a:p>
        </p:txBody>
      </p:sp>
      <p:sp>
        <p:nvSpPr>
          <p:cNvPr id="3" name="Untertitel 2"/>
          <p:cNvSpPr>
            <a:spLocks noGrp="1"/>
          </p:cNvSpPr>
          <p:nvPr>
            <p:ph type="subTitle" idx="1" hasCustomPrompt="1"/>
          </p:nvPr>
        </p:nvSpPr>
        <p:spPr>
          <a:xfrm>
            <a:off x="368488" y="2371255"/>
            <a:ext cx="11448000" cy="448145"/>
          </a:xfrm>
        </p:spPr>
        <p:txBody>
          <a:bodyPr lIns="360000" rIns="360000" bIns="0"/>
          <a:lstStyle>
            <a:lvl1pPr marL="0" indent="0" algn="l">
              <a:lnSpc>
                <a:spcPts val="1800"/>
              </a:lnSpc>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sp>
        <p:nvSpPr>
          <p:cNvPr id="7" name="Textfeld 6"/>
          <p:cNvSpPr txBox="1"/>
          <p:nvPr userDrawn="1"/>
        </p:nvSpPr>
        <p:spPr>
          <a:xfrm>
            <a:off x="725540" y="1942716"/>
            <a:ext cx="1385973" cy="285040"/>
          </a:xfrm>
          <a:prstGeom prst="rect">
            <a:avLst/>
          </a:prstGeom>
          <a:noFill/>
        </p:spPr>
        <p:txBody>
          <a:bodyPr wrap="square" lIns="0" tIns="0" rIns="0" bIns="0" rtlCol="0" anchor="ctr" anchorCtr="0">
            <a:noAutofit/>
          </a:bodyPr>
          <a:lstStyle/>
          <a:p>
            <a:pPr>
              <a:lnSpc>
                <a:spcPts val="2800"/>
              </a:lnSpc>
            </a:pPr>
            <a:r>
              <a:rPr lang="de-DE" sz="2400" b="1" cap="all" dirty="0" smtClean="0">
                <a:solidFill>
                  <a:prstClr val="black"/>
                </a:solidFill>
              </a:rPr>
              <a:t>Kontakt</a:t>
            </a:r>
            <a:endParaRPr lang="de-DE" sz="2400" b="1" cap="all" dirty="0">
              <a:solidFill>
                <a:prstClr val="black"/>
              </a:solidFill>
            </a:endParaRPr>
          </a:p>
        </p:txBody>
      </p:sp>
      <p:sp>
        <p:nvSpPr>
          <p:cNvPr id="15" name="Textfeld 14"/>
          <p:cNvSpPr txBox="1"/>
          <p:nvPr userDrawn="1"/>
        </p:nvSpPr>
        <p:spPr>
          <a:xfrm>
            <a:off x="725540" y="4691299"/>
            <a:ext cx="2904011" cy="189348"/>
          </a:xfrm>
          <a:prstGeom prst="rect">
            <a:avLst/>
          </a:prstGeom>
          <a:noFill/>
        </p:spPr>
        <p:txBody>
          <a:bodyPr wrap="square" lIns="0" tIns="0" rIns="0" bIns="0" rtlCol="0" anchor="ctr" anchorCtr="0">
            <a:noAutofit/>
          </a:bodyPr>
          <a:lstStyle/>
          <a:p>
            <a:pPr>
              <a:lnSpc>
                <a:spcPts val="1800"/>
              </a:lnSpc>
            </a:pPr>
            <a:r>
              <a:rPr lang="de-DE" sz="1400" b="1" dirty="0" smtClean="0">
                <a:solidFill>
                  <a:prstClr val="black"/>
                </a:solidFill>
                <a:latin typeface="Source Sans Pro Semibold" panose="020B0603030403020204" pitchFamily="34" charset="0"/>
              </a:rPr>
              <a:t>www.umsetzungsbegleitung-bthg.de</a:t>
            </a:r>
            <a:endParaRPr lang="de-DE" sz="1400" b="1" dirty="0">
              <a:solidFill>
                <a:prstClr val="black"/>
              </a:solidFill>
              <a:latin typeface="Source Sans Pro Semibold" panose="020B0603030403020204" pitchFamily="34" charset="0"/>
            </a:endParaRPr>
          </a:p>
        </p:txBody>
      </p:sp>
      <p:sp>
        <p:nvSpPr>
          <p:cNvPr id="8" name="Textfeld 7"/>
          <p:cNvSpPr txBox="1"/>
          <p:nvPr userDrawn="1"/>
        </p:nvSpPr>
        <p:spPr>
          <a:xfrm>
            <a:off x="2120222" y="6312794"/>
            <a:ext cx="9717867" cy="276999"/>
          </a:xfrm>
          <a:prstGeom prst="rect">
            <a:avLst/>
          </a:prstGeom>
          <a:noFill/>
        </p:spPr>
        <p:txBody>
          <a:bodyPr wrap="square" lIns="0" tIns="0" rIns="0" bIns="0" rtlCol="0" anchor="ctr" anchorCtr="0">
            <a:noAutofit/>
          </a:bodyPr>
          <a:lstStyle/>
          <a:p>
            <a:pPr algn="r">
              <a:lnSpc>
                <a:spcPts val="1300"/>
              </a:lnSpc>
            </a:pPr>
            <a:r>
              <a:rPr lang="de-DE" sz="1100" dirty="0" smtClean="0">
                <a:solidFill>
                  <a:prstClr val="black"/>
                </a:solidFill>
              </a:rPr>
              <a:t>© Deutscher Verein für öffentliche und private Fürsorge e. V. – Projekt »Umsetzungsbegleitung Bundesteilhabegesetz« 2018</a:t>
            </a:r>
            <a:endParaRPr lang="de-DE" sz="1100" dirty="0">
              <a:solidFill>
                <a:prstClr val="black"/>
              </a:solidFill>
            </a:endParaRP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800"/>
              </a:lnSpc>
              <a:spcAft>
                <a:spcPts val="0"/>
              </a:spcAft>
              <a:defRPr sz="1400">
                <a:solidFill>
                  <a:schemeClr val="tx1"/>
                </a:solidFill>
              </a:defRPr>
            </a:lvl1pPr>
          </a:lstStyle>
          <a:p>
            <a:r>
              <a:rPr lang="de-DE" dirty="0" smtClean="0"/>
              <a:t>Telefon</a:t>
            </a:r>
            <a:br>
              <a:rPr lang="de-DE" dirty="0" smtClean="0"/>
            </a:br>
            <a:r>
              <a:rPr lang="de-DE" dirty="0" smtClean="0"/>
              <a:t>E-Mail</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2251" y="5646810"/>
            <a:ext cx="938216" cy="313400"/>
          </a:xfrm>
          <a:prstGeom prst="rect">
            <a:avLst/>
          </a:prstGeom>
        </p:spPr>
      </p:pic>
    </p:spTree>
    <p:extLst>
      <p:ext uri="{BB962C8B-B14F-4D97-AF65-F5344CB8AC3E}">
        <p14:creationId xmlns:p14="http://schemas.microsoft.com/office/powerpoint/2010/main" val="386042959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solidFill>
            <a:schemeClr val="bg1"/>
          </a:solid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3" name="Untertitel 2"/>
          <p:cNvSpPr>
            <a:spLocks noGrp="1"/>
          </p:cNvSpPr>
          <p:nvPr>
            <p:ph type="subTitle" idx="1"/>
          </p:nvPr>
        </p:nvSpPr>
        <p:spPr>
          <a:xfrm>
            <a:off x="368488" y="3025699"/>
            <a:ext cx="11448000" cy="1655762"/>
          </a:xfrm>
          <a:solidFill>
            <a:schemeClr val="bg1"/>
          </a:solidFill>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a:solidFill>
            <a:schemeClr val="bg1"/>
          </a:solidFill>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a:solidFill>
            <a:schemeClr val="bg1"/>
          </a:solidFill>
        </p:spPr>
      </p:pic>
      <p:sp>
        <p:nvSpPr>
          <p:cNvPr id="14" name="Textfeld 13"/>
          <p:cNvSpPr txBox="1"/>
          <p:nvPr userDrawn="1"/>
        </p:nvSpPr>
        <p:spPr>
          <a:xfrm>
            <a:off x="2028109" y="5403010"/>
            <a:ext cx="1007985" cy="207749"/>
          </a:xfrm>
          <a:prstGeom prst="rect">
            <a:avLst/>
          </a:prstGeom>
          <a:solidFill>
            <a:schemeClr val="bg1"/>
          </a:solid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a:solidFill>
            <a:schemeClr val="bg1"/>
          </a:solidFill>
        </p:spPr>
      </p:pic>
      <p:sp>
        <p:nvSpPr>
          <p:cNvPr id="7" name="Titel 6"/>
          <p:cNvSpPr>
            <a:spLocks noGrp="1"/>
          </p:cNvSpPr>
          <p:nvPr>
            <p:ph type="title"/>
          </p:nvPr>
        </p:nvSpPr>
        <p:spPr/>
        <p:txBody>
          <a:bodyPr/>
          <a:lstStyle/>
          <a:p>
            <a:r>
              <a:rPr lang="de-DE" smtClean="0"/>
              <a:t>Titelmasterformat durch Klicken bearbeiten</a:t>
            </a:r>
            <a:endParaRPr lang="de-DE"/>
          </a:p>
        </p:txBody>
      </p:sp>
      <p:sp>
        <p:nvSpPr>
          <p:cNvPr id="16" name="Datumsplatzhalter 15"/>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17" name="Fußzeilenplatzhalter 16"/>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18" name="Foliennummernplatzhalter 17"/>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dirty="0">
              <a:solidFill>
                <a:srgbClr val="585851"/>
              </a:solidFill>
            </a:endParaRPr>
          </a:p>
        </p:txBody>
      </p:sp>
    </p:spTree>
    <p:extLst>
      <p:ext uri="{BB962C8B-B14F-4D97-AF65-F5344CB8AC3E}">
        <p14:creationId xmlns:p14="http://schemas.microsoft.com/office/powerpoint/2010/main" val="150367806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apitel Farbvariante">
    <p:spTree>
      <p:nvGrpSpPr>
        <p:cNvPr id="1" name=""/>
        <p:cNvGrpSpPr/>
        <p:nvPr/>
      </p:nvGrpSpPr>
      <p:grpSpPr>
        <a:xfrm>
          <a:off x="0" y="0"/>
          <a:ext cx="0" cy="0"/>
          <a:chOff x="0" y="0"/>
          <a:chExt cx="0" cy="0"/>
        </a:xfrm>
      </p:grpSpPr>
      <p:sp>
        <p:nvSpPr>
          <p:cNvPr id="7" name="Rechteck 6"/>
          <p:cNvSpPr/>
          <p:nvPr userDrawn="1"/>
        </p:nvSpPr>
        <p:spPr>
          <a:xfrm>
            <a:off x="0" y="0"/>
            <a:ext cx="12192000" cy="6858000"/>
          </a:xfrm>
          <a:prstGeom prst="rect">
            <a:avLst/>
          </a:prstGeom>
          <a:gradFill>
            <a:gsLst>
              <a:gs pos="90000">
                <a:schemeClr val="accent2"/>
              </a:gs>
              <a:gs pos="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12" name="Rechteck 11"/>
          <p:cNvSpPr/>
          <p:nvPr userDrawn="1"/>
        </p:nvSpPr>
        <p:spPr>
          <a:xfrm>
            <a:off x="368489" y="1623874"/>
            <a:ext cx="11469600" cy="355056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9" name="Titel 1"/>
          <p:cNvSpPr>
            <a:spLocks noGrp="1"/>
          </p:cNvSpPr>
          <p:nvPr>
            <p:ph type="ctrTitle"/>
          </p:nvPr>
        </p:nvSpPr>
        <p:spPr>
          <a:xfrm>
            <a:off x="368487" y="1623874"/>
            <a:ext cx="9198594"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10" name="Untertitel 2"/>
          <p:cNvSpPr>
            <a:spLocks noGrp="1"/>
          </p:cNvSpPr>
          <p:nvPr>
            <p:ph type="subTitle" idx="1"/>
          </p:nvPr>
        </p:nvSpPr>
        <p:spPr>
          <a:xfrm>
            <a:off x="368489" y="3025699"/>
            <a:ext cx="807768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3724" y="358192"/>
            <a:ext cx="3052890" cy="917949"/>
          </a:xfrm>
          <a:prstGeom prst="rect">
            <a:avLst/>
          </a:prstGeom>
        </p:spPr>
      </p:pic>
      <p:sp>
        <p:nvSpPr>
          <p:cNvPr id="14" name="Fußzeilenplatzhalter 4"/>
          <p:cNvSpPr>
            <a:spLocks noGrp="1"/>
          </p:cNvSpPr>
          <p:nvPr>
            <p:ph type="ftr" sz="quarter" idx="11"/>
          </p:nvPr>
        </p:nvSpPr>
        <p:spPr>
          <a:xfrm>
            <a:off x="2120222" y="6173870"/>
            <a:ext cx="7921135" cy="365125"/>
          </a:xfrm>
        </p:spPr>
        <p:txBody>
          <a:bodyPr/>
          <a:lstStyle>
            <a:lvl1pPr>
              <a:defRPr lang="de-DE" b="1" i="0" smtClean="0">
                <a:solidFill>
                  <a:schemeClr val="bg1"/>
                </a:solidFill>
                <a:effectLst/>
              </a:defRPr>
            </a:lvl1pPr>
          </a:lstStyle>
          <a:p>
            <a:r>
              <a:rPr lang="de-DE" smtClean="0">
                <a:solidFill>
                  <a:srgbClr val="FFFFFF"/>
                </a:solidFill>
              </a:rPr>
              <a:t>Gesamt- und Teilhabeplanverfahren - Organisationsentwicklung</a:t>
            </a:r>
            <a:endParaRPr dirty="0">
              <a:solidFill>
                <a:srgbClr val="FFFFFF"/>
              </a:solidFill>
            </a:endParaRPr>
          </a:p>
        </p:txBody>
      </p:sp>
      <p:sp>
        <p:nvSpPr>
          <p:cNvPr id="16"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gradFill>
                    <a:gsLst>
                      <a:gs pos="0">
                        <a:schemeClr val="accent1"/>
                      </a:gs>
                      <a:gs pos="99000">
                        <a:schemeClr val="accent2"/>
                      </a:gs>
                    </a:gsLst>
                    <a:lin ang="5400000" scaled="1"/>
                  </a:gradFill>
                </a:ln>
                <a:noFill/>
                <a:latin typeface="Source Sans Pro" panose="020B0503030403020204" pitchFamily="34" charset="0"/>
              </a:defRPr>
            </a:lvl1pPr>
          </a:lstStyle>
          <a:p>
            <a:pPr lvl="0"/>
            <a:r>
              <a:rPr lang="de-DE" dirty="0" smtClean="0"/>
              <a:t>1</a:t>
            </a:r>
            <a:endParaRPr lang="de-DE" dirty="0"/>
          </a:p>
        </p:txBody>
      </p:sp>
      <p:sp>
        <p:nvSpPr>
          <p:cNvPr id="18" name="Datumsplatzhalter 3"/>
          <p:cNvSpPr>
            <a:spLocks noGrp="1"/>
          </p:cNvSpPr>
          <p:nvPr>
            <p:ph type="dt" sz="half" idx="10"/>
          </p:nvPr>
        </p:nvSpPr>
        <p:spPr>
          <a:xfrm>
            <a:off x="10134600" y="6173870"/>
            <a:ext cx="1662838" cy="365125"/>
          </a:xfrm>
        </p:spPr>
        <p:txBody>
          <a:bodyPr/>
          <a:lstStyle>
            <a:lvl1pPr>
              <a:defRPr sz="1400" b="1">
                <a:solidFill>
                  <a:schemeClr val="bg1"/>
                </a:solidFill>
              </a:defRPr>
            </a:lvl1pPr>
          </a:lstStyle>
          <a:p>
            <a:r>
              <a:rPr lang="de-DE" smtClean="0">
                <a:solidFill>
                  <a:srgbClr val="FFFFFF"/>
                </a:solidFill>
              </a:rPr>
              <a:t>16.-18. März 2020</a:t>
            </a:r>
            <a:endParaRPr lang="de-DE" dirty="0">
              <a:solidFill>
                <a:srgbClr val="FFFFFF"/>
              </a:solidFill>
            </a:endParaRPr>
          </a:p>
        </p:txBody>
      </p:sp>
    </p:spTree>
    <p:extLst>
      <p:ext uri="{BB962C8B-B14F-4D97-AF65-F5344CB8AC3E}">
        <p14:creationId xmlns:p14="http://schemas.microsoft.com/office/powerpoint/2010/main" val="145705340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Kapitel Weißvariant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2" name="Titel 1"/>
          <p:cNvSpPr>
            <a:spLocks noGrp="1"/>
          </p:cNvSpPr>
          <p:nvPr>
            <p:ph type="ctrTitle"/>
          </p:nvPr>
        </p:nvSpPr>
        <p:spPr>
          <a:xfrm>
            <a:off x="368487" y="1623874"/>
            <a:ext cx="9196618" cy="1267174"/>
          </a:xfrm>
        </p:spPr>
        <p:txBody>
          <a:bodyPr lIns="360000" tIns="360000" rIns="360000" anchor="b"/>
          <a:lstStyle>
            <a:lvl1pPr algn="l">
              <a:lnSpc>
                <a:spcPts val="3600"/>
              </a:lnSpc>
              <a:defRPr sz="3400">
                <a:solidFill>
                  <a:schemeClr val="tx1"/>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368488" y="3025699"/>
            <a:ext cx="8078400" cy="1655762"/>
          </a:xfrm>
        </p:spPr>
        <p:txBody>
          <a:bodyPr lIns="360000" rIns="360000" bIns="0"/>
          <a:lstStyle>
            <a:lvl1pPr marL="0" indent="0" algn="l">
              <a:lnSpc>
                <a:spcPts val="2640"/>
              </a:lnSpc>
              <a:spcAft>
                <a:spcPts val="0"/>
              </a:spcAft>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Formatvorlage des Untertitelmasters durch Klicken bearbeiten</a:t>
            </a:r>
            <a:endParaRPr lang="de-DE" dirty="0"/>
          </a:p>
        </p:txBody>
      </p:sp>
      <p:sp>
        <p:nvSpPr>
          <p:cNvPr id="4" name="Datumsplatzhalter 3"/>
          <p:cNvSpPr>
            <a:spLocks noGrp="1"/>
          </p:cNvSpPr>
          <p:nvPr>
            <p:ph type="dt" sz="half" idx="10"/>
          </p:nvPr>
        </p:nvSpPr>
        <p:spPr>
          <a:xfrm>
            <a:off x="10134600" y="6173870"/>
            <a:ext cx="1662838" cy="365125"/>
          </a:xfrm>
        </p:spPr>
        <p:txBody>
          <a:bodyPr/>
          <a:lstStyle>
            <a:lvl1pPr>
              <a:defRPr sz="1400" b="1"/>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a:xfrm>
            <a:off x="2120222" y="6173870"/>
            <a:ext cx="7921135" cy="365125"/>
          </a:xfrm>
        </p:spPr>
        <p:txBody>
          <a:bodyPr/>
          <a:lstStyle>
            <a:lvl1pPr>
              <a:defRPr sz="1400" b="1"/>
            </a:lvl1pPr>
          </a:lstStyle>
          <a:p>
            <a:r>
              <a:rPr lang="de-DE" smtClean="0">
                <a:solidFill>
                  <a:srgbClr val="585851"/>
                </a:solidFill>
              </a:rPr>
              <a:t>Gesamt- und Teilhabeplanverfahren - Organisationsentwicklung</a:t>
            </a:r>
            <a:endParaRPr lang="de-DE" dirty="0" smtClean="0">
              <a:solidFill>
                <a:srgbClr val="585851"/>
              </a:solidFill>
            </a:endParaRPr>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sp>
        <p:nvSpPr>
          <p:cNvPr id="15" name="Textplatzhalter 15"/>
          <p:cNvSpPr>
            <a:spLocks noGrp="1"/>
          </p:cNvSpPr>
          <p:nvPr>
            <p:ph type="body" sz="quarter" idx="12" hasCustomPrompt="1"/>
          </p:nvPr>
        </p:nvSpPr>
        <p:spPr>
          <a:xfrm>
            <a:off x="8566484" y="3025699"/>
            <a:ext cx="3271605" cy="2148736"/>
          </a:xfrm>
        </p:spPr>
        <p:txBody>
          <a:bodyPr tIns="36000" rIns="252000" bIns="0" anchor="ctr" anchorCtr="0"/>
          <a:lstStyle>
            <a:lvl1pPr algn="r">
              <a:lnSpc>
                <a:spcPts val="23000"/>
              </a:lnSpc>
              <a:spcAft>
                <a:spcPts val="0"/>
              </a:spcAft>
              <a:defRPr sz="22000" b="1">
                <a:ln w="22225">
                  <a:noFill/>
                </a:ln>
                <a:gradFill>
                  <a:gsLst>
                    <a:gs pos="32000">
                      <a:schemeClr val="accent1"/>
                    </a:gs>
                    <a:gs pos="79000">
                      <a:schemeClr val="accent2"/>
                    </a:gs>
                  </a:gsLst>
                  <a:lin ang="5400000" scaled="1"/>
                </a:gradFill>
                <a:latin typeface="Source Sans Pro" panose="020B0503030403020204" pitchFamily="34" charset="0"/>
              </a:defRPr>
            </a:lvl1pPr>
          </a:lstStyle>
          <a:p>
            <a:pPr lvl="0"/>
            <a:r>
              <a:rPr lang="de-DE" dirty="0" smtClean="0"/>
              <a:t>1</a:t>
            </a:r>
            <a:endParaRPr lang="de-DE" dirty="0"/>
          </a:p>
        </p:txBody>
      </p:sp>
      <p:pic>
        <p:nvPicPr>
          <p:cNvPr id="18"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20222" y="5671365"/>
            <a:ext cx="938216" cy="313400"/>
          </a:xfrm>
          <a:prstGeom prst="rect">
            <a:avLst/>
          </a:prstGeom>
        </p:spPr>
      </p:pic>
    </p:spTree>
    <p:extLst>
      <p:ext uri="{BB962C8B-B14F-4D97-AF65-F5344CB8AC3E}">
        <p14:creationId xmlns:p14="http://schemas.microsoft.com/office/powerpoint/2010/main" val="39231707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4" name="Datumsplatzhalter 3"/>
          <p:cNvSpPr>
            <a:spLocks noGrp="1"/>
          </p:cNvSpPr>
          <p:nvPr>
            <p:ph type="dt" sz="half" idx="10"/>
          </p:nvPr>
        </p:nvSpPr>
        <p:spPr/>
        <p:txBody>
          <a:bodyPr/>
          <a:lstStyle>
            <a:lvl1pPr>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solidFill>
                  <a:srgbClr val="585851"/>
                </a:solidFill>
              </a:rPr>
              <a:t>Gesamt- und Teilhabeplanverfahren - Organisationsentwicklung</a:t>
            </a:r>
            <a:endParaRPr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
        <p:nvSpPr>
          <p:cNvPr id="16" name="Textplatzhalter 14"/>
          <p:cNvSpPr>
            <a:spLocks noGrp="1"/>
          </p:cNvSpPr>
          <p:nvPr>
            <p:ph type="body" sz="quarter" idx="14"/>
          </p:nvPr>
        </p:nvSpPr>
        <p:spPr>
          <a:xfrm>
            <a:off x="711200" y="1604963"/>
            <a:ext cx="10760075" cy="4384675"/>
          </a:xfrm>
        </p:spPr>
        <p:txBody>
          <a:bodyPr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3300031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bIns="0"/>
          <a:lstStyle/>
          <a:p>
            <a:r>
              <a:rPr lang="de-DE" smtClean="0"/>
              <a:t>Bild durch Klicken auf Symbol hinzufügen</a:t>
            </a:r>
            <a:endParaRPr lang="de-DE"/>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122648506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Aufzählung Zahl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bIns="0"/>
          <a:lstStyle>
            <a:lvl1pPr>
              <a:defRPr>
                <a:solidFill>
                  <a:schemeClr val="tx1"/>
                </a:solidFill>
              </a:defRPr>
            </a:lvl1pPr>
            <a:lvl2pPr marL="216000" indent="-216000" defTabSz="216000">
              <a:spcAft>
                <a:spcPts val="400"/>
              </a:spcAft>
              <a:buFontTx/>
              <a:buNone/>
              <a:defRPr>
                <a:solidFill>
                  <a:schemeClr val="tx1"/>
                </a:solidFill>
              </a:defRPr>
            </a:lvl2pPr>
            <a:lvl3pPr marL="648000" indent="-432000" defTabSz="216000">
              <a:spcAft>
                <a:spcPts val="400"/>
              </a:spcAft>
              <a:buFontTx/>
              <a:buNone/>
              <a:defRPr>
                <a:solidFill>
                  <a:schemeClr val="tx1"/>
                </a:solidFill>
              </a:defRPr>
            </a:lvl3pPr>
            <a:lvl4pPr marL="972000" indent="-540000" defTabSz="540000">
              <a:spcAft>
                <a:spcPts val="400"/>
              </a:spcAft>
              <a:defRPr>
                <a:solidFill>
                  <a:schemeClr val="tx1"/>
                </a:solidFill>
              </a:defRPr>
            </a:lvl4pPr>
            <a:lvl5pPr marL="702900" indent="-342900">
              <a:buFont typeface="+mj-lt"/>
              <a:buAutoNum type="arabicPeriod"/>
              <a:defRPr/>
            </a:lvl5p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p:txBody>
      </p:sp>
      <p:sp>
        <p:nvSpPr>
          <p:cNvPr id="4" name="Datumsplatzhalter 3"/>
          <p:cNvSpPr>
            <a:spLocks noGrp="1"/>
          </p:cNvSpPr>
          <p:nvPr>
            <p:ph type="dt" sz="half" idx="10"/>
          </p:nvPr>
        </p:nvSpPr>
        <p:spPr/>
        <p:txBody>
          <a:bodyPr/>
          <a:lstStyle>
            <a:lvl1pPr>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lvl1pPr>
              <a:defRPr lang="de-DE" b="0" i="0" smtClean="0">
                <a:effectLst/>
              </a:defRPr>
            </a:lvl1pPr>
          </a:lstStyle>
          <a:p>
            <a:r>
              <a:rPr lang="de-DE" smtClean="0">
                <a:solidFill>
                  <a:srgbClr val="585851"/>
                </a:solidFill>
              </a:rPr>
              <a:t>Gesamt- und Teilhabeplanverfahren - Organisationsentwicklung</a:t>
            </a:r>
            <a:endParaRPr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solidFill>
                  <a:schemeClr val="tx1"/>
                </a:solidFill>
              </a:defRPr>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90977449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schmal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bIns="0"/>
          <a:lstStyle/>
          <a:p>
            <a:r>
              <a:rPr lang="de-DE" smtClean="0"/>
              <a:t>Bild durch Klicken auf Symbol hinzufügen</a:t>
            </a:r>
            <a:endParaRPr lang="de-DE"/>
          </a:p>
        </p:txBody>
      </p:sp>
      <p:sp>
        <p:nvSpPr>
          <p:cNvPr id="12" name="Textplatzhalter 11"/>
          <p:cNvSpPr>
            <a:spLocks noGrp="1"/>
          </p:cNvSpPr>
          <p:nvPr>
            <p:ph type="body" sz="quarter" idx="14"/>
          </p:nvPr>
        </p:nvSpPr>
        <p:spPr>
          <a:xfrm>
            <a:off x="4415757" y="1614828"/>
            <a:ext cx="7086600"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Tree>
    <p:extLst>
      <p:ext uri="{BB962C8B-B14F-4D97-AF65-F5344CB8AC3E}">
        <p14:creationId xmlns:p14="http://schemas.microsoft.com/office/powerpoint/2010/main" val="138160276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a:lstStyle/>
          <a:p>
            <a:r>
              <a:rPr lang="de-DE" smtClean="0"/>
              <a:t>Bild durch Klicken auf Symbol hinzufügen</a:t>
            </a:r>
            <a:endParaRPr lang="de-DE"/>
          </a:p>
        </p:txBody>
      </p:sp>
      <p:sp>
        <p:nvSpPr>
          <p:cNvPr id="12" name="Textplatzhalter 11"/>
          <p:cNvSpPr>
            <a:spLocks noGrp="1"/>
          </p:cNvSpPr>
          <p:nvPr>
            <p:ph type="body" sz="quarter" idx="14"/>
          </p:nvPr>
        </p:nvSpPr>
        <p:spPr>
          <a:xfrm>
            <a:off x="8109283" y="1614828"/>
            <a:ext cx="33930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Bildplatzhalter 9"/>
          <p:cNvSpPr>
            <a:spLocks noGrp="1"/>
          </p:cNvSpPr>
          <p:nvPr>
            <p:ph type="pic" sz="quarter" idx="17"/>
          </p:nvPr>
        </p:nvSpPr>
        <p:spPr>
          <a:xfrm>
            <a:off x="4427533" y="1647825"/>
            <a:ext cx="3335337" cy="4151313"/>
          </a:xfrm>
        </p:spPr>
        <p:txBody>
          <a:bodyPr/>
          <a:lstStyle/>
          <a:p>
            <a:r>
              <a:rPr lang="de-DE" smtClean="0"/>
              <a:t>Bild durch Klicken auf Symbol hinzufügen</a:t>
            </a:r>
            <a:endParaRPr lang="de-DE"/>
          </a:p>
        </p:txBody>
      </p:sp>
      <p:sp>
        <p:nvSpPr>
          <p:cNvPr id="16" name="Textplatzhalter 13"/>
          <p:cNvSpPr>
            <a:spLocks noGrp="1"/>
          </p:cNvSpPr>
          <p:nvPr>
            <p:ph type="body" sz="quarter" idx="18" hasCustomPrompt="1"/>
          </p:nvPr>
        </p:nvSpPr>
        <p:spPr>
          <a:xfrm rot="16200000">
            <a:off x="2214767"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Tree>
    <p:extLst>
      <p:ext uri="{BB962C8B-B14F-4D97-AF65-F5344CB8AC3E}">
        <p14:creationId xmlns:p14="http://schemas.microsoft.com/office/powerpoint/2010/main" val="35984367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smtClean="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3" y="1614828"/>
            <a:ext cx="52218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Inhaltsplatzhalter 10"/>
          <p:cNvSpPr>
            <a:spLocks noGrp="1"/>
          </p:cNvSpPr>
          <p:nvPr>
            <p:ph sz="quarter" idx="17"/>
          </p:nvPr>
        </p:nvSpPr>
        <p:spPr>
          <a:xfrm>
            <a:off x="719137" y="1647824"/>
            <a:ext cx="5188367" cy="41513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232365762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4" name="Fußzeilenplatzhalter 3"/>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6" y="3731382"/>
            <a:ext cx="4342397"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1" name="Inhaltsplatzhalter 10"/>
          <p:cNvSpPr>
            <a:spLocks noGrp="1"/>
          </p:cNvSpPr>
          <p:nvPr>
            <p:ph sz="quarter" idx="17"/>
          </p:nvPr>
        </p:nvSpPr>
        <p:spPr>
          <a:xfrm>
            <a:off x="719138" y="1647825"/>
            <a:ext cx="10771021" cy="43418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3428096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 Tabelle">
    <p:spTree>
      <p:nvGrpSpPr>
        <p:cNvPr id="1" name=""/>
        <p:cNvGrpSpPr/>
        <p:nvPr/>
      </p:nvGrpSpPr>
      <p:grpSpPr>
        <a:xfrm>
          <a:off x="0" y="0"/>
          <a:ext cx="0" cy="0"/>
          <a:chOff x="0" y="0"/>
          <a:chExt cx="0" cy="0"/>
        </a:xfrm>
      </p:grpSpPr>
      <p:sp>
        <p:nvSpPr>
          <p:cNvPr id="2" name="Titel 1"/>
          <p:cNvSpPr>
            <a:spLocks noGrp="1"/>
          </p:cNvSpPr>
          <p:nvPr>
            <p:ph type="title"/>
          </p:nvPr>
        </p:nvSpPr>
        <p:spPr>
          <a:xfrm>
            <a:off x="711199" y="398371"/>
            <a:ext cx="8280000" cy="756000"/>
          </a:xfrm>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11"/>
          </p:nvPr>
        </p:nvSpPr>
        <p:spPr/>
        <p:txBody>
          <a:bodyPr/>
          <a:lstStyle/>
          <a:p>
            <a:r>
              <a:rPr lang="de-DE" smtClean="0">
                <a:solidFill>
                  <a:srgbClr val="585851"/>
                </a:solidFill>
              </a:rPr>
              <a:t>Gesamt- und Teilhabeplanverfahren - Organisationsentwicklung</a:t>
            </a:r>
            <a:endParaRPr lang="de-DE" dirty="0">
              <a:solidFill>
                <a:srgbClr val="585851"/>
              </a:solidFill>
            </a:endParaRP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‹Nr.›</a:t>
            </a:fld>
            <a:endParaRPr lang="de-DE">
              <a:solidFill>
                <a:srgbClr val="585851"/>
              </a:solidFill>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8" name="Gerader Verbinder 7"/>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3"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Tabellenplatzhalter 12"/>
          <p:cNvSpPr>
            <a:spLocks noGrp="1"/>
          </p:cNvSpPr>
          <p:nvPr>
            <p:ph type="tbl" sz="quarter" idx="14"/>
          </p:nvPr>
        </p:nvSpPr>
        <p:spPr>
          <a:xfrm>
            <a:off x="711200" y="2198104"/>
            <a:ext cx="5773822" cy="3828212"/>
          </a:xfrm>
        </p:spPr>
        <p:txBody>
          <a:bodyPr/>
          <a:lstStyle/>
          <a:p>
            <a:r>
              <a:rPr lang="de-DE" smtClean="0"/>
              <a:t>Tabelle durch Klicken auf Symbol hinzufügen</a:t>
            </a:r>
            <a:endParaRPr lang="de-DE"/>
          </a:p>
        </p:txBody>
      </p:sp>
      <p:sp>
        <p:nvSpPr>
          <p:cNvPr id="15" name="Textplatzhalter 14"/>
          <p:cNvSpPr>
            <a:spLocks noGrp="1"/>
          </p:cNvSpPr>
          <p:nvPr>
            <p:ph type="body" sz="quarter" idx="15"/>
          </p:nvPr>
        </p:nvSpPr>
        <p:spPr>
          <a:xfrm>
            <a:off x="711200" y="1602425"/>
            <a:ext cx="10759401" cy="362399"/>
          </a:xfrm>
        </p:spPr>
        <p:txBody>
          <a:bodyPr bIns="0"/>
          <a:lstStyle>
            <a:lvl1pPr>
              <a:defRPr/>
            </a:lvl1pPr>
            <a:lvl2pPr marL="0" indent="0">
              <a:buNone/>
              <a:defRPr/>
            </a:lvl2pPr>
          </a:lstStyle>
          <a:p>
            <a:pPr lvl="0"/>
            <a:r>
              <a:rPr lang="de-DE" smtClean="0"/>
              <a:t>Formatvorlagen des Textmasters bearbeiten</a:t>
            </a:r>
          </a:p>
        </p:txBody>
      </p:sp>
    </p:spTree>
    <p:extLst>
      <p:ext uri="{BB962C8B-B14F-4D97-AF65-F5344CB8AC3E}">
        <p14:creationId xmlns:p14="http://schemas.microsoft.com/office/powerpoint/2010/main" val="36524245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11" name="Rechteck 10"/>
          <p:cNvSpPr/>
          <p:nvPr userDrawn="1"/>
        </p:nvSpPr>
        <p:spPr>
          <a:xfrm>
            <a:off x="368489" y="1623874"/>
            <a:ext cx="11469600" cy="3550561"/>
          </a:xfrm>
          <a:prstGeom prst="rect">
            <a:avLst/>
          </a:prstGeom>
          <a:noFill/>
          <a:ln w="22225">
            <a:gradFill>
              <a:gsLst>
                <a:gs pos="0">
                  <a:schemeClr val="accent1"/>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endParaRPr>
          </a:p>
        </p:txBody>
      </p:sp>
      <p:sp>
        <p:nvSpPr>
          <p:cNvPr id="3" name="Untertitel 2"/>
          <p:cNvSpPr>
            <a:spLocks noGrp="1"/>
          </p:cNvSpPr>
          <p:nvPr>
            <p:ph type="subTitle" idx="1" hasCustomPrompt="1"/>
          </p:nvPr>
        </p:nvSpPr>
        <p:spPr>
          <a:xfrm>
            <a:off x="368488" y="2371255"/>
            <a:ext cx="11448000" cy="448145"/>
          </a:xfrm>
        </p:spPr>
        <p:txBody>
          <a:bodyPr lIns="360000" rIns="360000" bIns="0"/>
          <a:lstStyle>
            <a:lvl1pPr marL="0" indent="0" algn="l">
              <a:lnSpc>
                <a:spcPts val="1800"/>
              </a:lnSpc>
              <a:spcAft>
                <a:spcPts val="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smtClean="0"/>
              <a:t>Vorname Nachname</a:t>
            </a:r>
            <a:br>
              <a:rPr lang="de-DE" dirty="0" smtClean="0"/>
            </a:br>
            <a:r>
              <a:rPr lang="de-DE" dirty="0" smtClean="0"/>
              <a:t>Funktion</a:t>
            </a:r>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05605" y="356701"/>
            <a:ext cx="3030519" cy="910473"/>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63" y="5327459"/>
            <a:ext cx="1563707" cy="1236750"/>
          </a:xfrm>
          <a:prstGeom prst="rect">
            <a:avLst/>
          </a:prstGeom>
        </p:spPr>
      </p:pic>
      <p:sp>
        <p:nvSpPr>
          <p:cNvPr id="14" name="Textfeld 13"/>
          <p:cNvSpPr txBox="1"/>
          <p:nvPr userDrawn="1"/>
        </p:nvSpPr>
        <p:spPr>
          <a:xfrm>
            <a:off x="2028109" y="5403010"/>
            <a:ext cx="1007985" cy="207749"/>
          </a:xfrm>
          <a:prstGeom prst="rect">
            <a:avLst/>
          </a:prstGeom>
          <a:noFill/>
        </p:spPr>
        <p:txBody>
          <a:bodyPr wrap="square" rtlCol="0">
            <a:spAutoFit/>
          </a:bodyPr>
          <a:lstStyle/>
          <a:p>
            <a:r>
              <a:rPr lang="de-DE" sz="710" dirty="0" smtClean="0">
                <a:solidFill>
                  <a:prstClr val="black"/>
                </a:solidFill>
                <a:latin typeface="Arial" panose="020B0604020202020204" pitchFamily="34" charset="0"/>
                <a:cs typeface="Arial" panose="020B0604020202020204" pitchFamily="34" charset="0"/>
              </a:rPr>
              <a:t>In Trägerschaft von:</a:t>
            </a:r>
            <a:endParaRPr lang="de-DE" sz="710" dirty="0">
              <a:solidFill>
                <a:prstClr val="black"/>
              </a:solidFill>
              <a:latin typeface="Arial" panose="020B0604020202020204" pitchFamily="34" charset="0"/>
              <a:cs typeface="Arial" panose="020B0604020202020204" pitchFamily="34" charset="0"/>
            </a:endParaRPr>
          </a:p>
        </p:txBody>
      </p:sp>
      <p:sp>
        <p:nvSpPr>
          <p:cNvPr id="7" name="Textfeld 6"/>
          <p:cNvSpPr txBox="1"/>
          <p:nvPr userDrawn="1"/>
        </p:nvSpPr>
        <p:spPr>
          <a:xfrm>
            <a:off x="725540" y="1942716"/>
            <a:ext cx="1385973" cy="285040"/>
          </a:xfrm>
          <a:prstGeom prst="rect">
            <a:avLst/>
          </a:prstGeom>
          <a:noFill/>
        </p:spPr>
        <p:txBody>
          <a:bodyPr wrap="square" lIns="0" tIns="0" rIns="0" bIns="0" rtlCol="0" anchor="ctr" anchorCtr="0">
            <a:noAutofit/>
          </a:bodyPr>
          <a:lstStyle/>
          <a:p>
            <a:pPr>
              <a:lnSpc>
                <a:spcPts val="2800"/>
              </a:lnSpc>
            </a:pPr>
            <a:r>
              <a:rPr lang="de-DE" sz="2400" b="1" cap="all" dirty="0" smtClean="0">
                <a:solidFill>
                  <a:prstClr val="black"/>
                </a:solidFill>
              </a:rPr>
              <a:t>Kontakt</a:t>
            </a:r>
            <a:endParaRPr lang="de-DE" sz="2400" b="1" cap="all" dirty="0">
              <a:solidFill>
                <a:prstClr val="black"/>
              </a:solidFill>
            </a:endParaRPr>
          </a:p>
        </p:txBody>
      </p:sp>
      <p:sp>
        <p:nvSpPr>
          <p:cNvPr id="15" name="Textfeld 14"/>
          <p:cNvSpPr txBox="1"/>
          <p:nvPr userDrawn="1"/>
        </p:nvSpPr>
        <p:spPr>
          <a:xfrm>
            <a:off x="725540" y="4691299"/>
            <a:ext cx="2904011" cy="189348"/>
          </a:xfrm>
          <a:prstGeom prst="rect">
            <a:avLst/>
          </a:prstGeom>
          <a:noFill/>
        </p:spPr>
        <p:txBody>
          <a:bodyPr wrap="square" lIns="0" tIns="0" rIns="0" bIns="0" rtlCol="0" anchor="ctr" anchorCtr="0">
            <a:noAutofit/>
          </a:bodyPr>
          <a:lstStyle/>
          <a:p>
            <a:pPr>
              <a:lnSpc>
                <a:spcPts val="1800"/>
              </a:lnSpc>
            </a:pPr>
            <a:r>
              <a:rPr lang="de-DE" sz="1400" b="1" dirty="0" smtClean="0">
                <a:solidFill>
                  <a:prstClr val="black"/>
                </a:solidFill>
                <a:latin typeface="Source Sans Pro Semibold" panose="020B0603030403020204" pitchFamily="34" charset="0"/>
              </a:rPr>
              <a:t>www.umsetzungsbegleitung-bthg.de</a:t>
            </a:r>
            <a:endParaRPr lang="de-DE" sz="1400" b="1" dirty="0">
              <a:solidFill>
                <a:prstClr val="black"/>
              </a:solidFill>
              <a:latin typeface="Source Sans Pro Semibold" panose="020B0603030403020204" pitchFamily="34" charset="0"/>
            </a:endParaRPr>
          </a:p>
        </p:txBody>
      </p:sp>
      <p:sp>
        <p:nvSpPr>
          <p:cNvPr id="8" name="Textfeld 7"/>
          <p:cNvSpPr txBox="1"/>
          <p:nvPr userDrawn="1"/>
        </p:nvSpPr>
        <p:spPr>
          <a:xfrm>
            <a:off x="2120222" y="6312794"/>
            <a:ext cx="9717867" cy="276999"/>
          </a:xfrm>
          <a:prstGeom prst="rect">
            <a:avLst/>
          </a:prstGeom>
          <a:noFill/>
        </p:spPr>
        <p:txBody>
          <a:bodyPr wrap="square" lIns="0" tIns="0" rIns="0" bIns="0" rtlCol="0" anchor="ctr" anchorCtr="0">
            <a:noAutofit/>
          </a:bodyPr>
          <a:lstStyle/>
          <a:p>
            <a:pPr algn="r">
              <a:lnSpc>
                <a:spcPts val="1300"/>
              </a:lnSpc>
            </a:pPr>
            <a:r>
              <a:rPr lang="de-DE" sz="1100" dirty="0" smtClean="0">
                <a:solidFill>
                  <a:prstClr val="black"/>
                </a:solidFill>
              </a:rPr>
              <a:t>© Deutscher Verein für öffentliche und private Fürsorge e. V. – Projekt »Umsetzungsbegleitung Bundesteilhabegesetz« 2018</a:t>
            </a:r>
            <a:endParaRPr lang="de-DE" sz="1100" dirty="0">
              <a:solidFill>
                <a:prstClr val="black"/>
              </a:solidFill>
            </a:endParaRPr>
          </a:p>
        </p:txBody>
      </p:sp>
      <p:sp>
        <p:nvSpPr>
          <p:cNvPr id="19" name="Textplatzhalter 18"/>
          <p:cNvSpPr>
            <a:spLocks noGrp="1"/>
          </p:cNvSpPr>
          <p:nvPr>
            <p:ph type="body" sz="quarter" idx="10" hasCustomPrompt="1"/>
          </p:nvPr>
        </p:nvSpPr>
        <p:spPr>
          <a:xfrm>
            <a:off x="368487" y="2914999"/>
            <a:ext cx="11448000" cy="1482511"/>
          </a:xfrm>
        </p:spPr>
        <p:txBody>
          <a:bodyPr lIns="360000" rIns="360000" bIns="0"/>
          <a:lstStyle>
            <a:lvl1pPr>
              <a:lnSpc>
                <a:spcPts val="1800"/>
              </a:lnSpc>
              <a:spcAft>
                <a:spcPts val="0"/>
              </a:spcAft>
              <a:defRPr sz="1400">
                <a:solidFill>
                  <a:schemeClr val="tx1"/>
                </a:solidFill>
              </a:defRPr>
            </a:lvl1pPr>
          </a:lstStyle>
          <a:p>
            <a:r>
              <a:rPr lang="de-DE" dirty="0" smtClean="0"/>
              <a:t>Telefon</a:t>
            </a:r>
            <a:br>
              <a:rPr lang="de-DE" dirty="0" smtClean="0"/>
            </a:br>
            <a:r>
              <a:rPr lang="de-DE" dirty="0" smtClean="0"/>
              <a:t>E-Mail</a:t>
            </a:r>
            <a:endParaRPr lang="de-DE" dirty="0"/>
          </a:p>
        </p:txBody>
      </p:sp>
      <p:pic>
        <p:nvPicPr>
          <p:cNvPr id="16" name="Grafik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02251" y="5646810"/>
            <a:ext cx="938216" cy="313400"/>
          </a:xfrm>
          <a:prstGeom prst="rect">
            <a:avLst/>
          </a:prstGeom>
        </p:spPr>
      </p:pic>
    </p:spTree>
    <p:extLst>
      <p:ext uri="{BB962C8B-B14F-4D97-AF65-F5344CB8AC3E}">
        <p14:creationId xmlns:p14="http://schemas.microsoft.com/office/powerpoint/2010/main" val="30661079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0" name="Bildplatzhalter 9"/>
          <p:cNvSpPr>
            <a:spLocks noGrp="1"/>
          </p:cNvSpPr>
          <p:nvPr>
            <p:ph type="pic" sz="quarter" idx="13"/>
          </p:nvPr>
        </p:nvSpPr>
        <p:spPr>
          <a:xfrm>
            <a:off x="719138" y="1647825"/>
            <a:ext cx="3335337" cy="4151313"/>
          </a:xfrm>
        </p:spPr>
        <p:txBody>
          <a:bodyPr/>
          <a:lstStyle/>
          <a:p>
            <a:r>
              <a:rPr lang="de-DE" smtClean="0"/>
              <a:t>Bild durch Klicken auf Symbol hinzufügen</a:t>
            </a:r>
            <a:endParaRPr lang="de-DE"/>
          </a:p>
        </p:txBody>
      </p:sp>
      <p:sp>
        <p:nvSpPr>
          <p:cNvPr id="12" name="Textplatzhalter 11"/>
          <p:cNvSpPr>
            <a:spLocks noGrp="1"/>
          </p:cNvSpPr>
          <p:nvPr>
            <p:ph type="body" sz="quarter" idx="14"/>
          </p:nvPr>
        </p:nvSpPr>
        <p:spPr>
          <a:xfrm>
            <a:off x="8109283" y="1614828"/>
            <a:ext cx="33930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3" name="Bildplatzhalter 9"/>
          <p:cNvSpPr>
            <a:spLocks noGrp="1"/>
          </p:cNvSpPr>
          <p:nvPr>
            <p:ph type="pic" sz="quarter" idx="17"/>
          </p:nvPr>
        </p:nvSpPr>
        <p:spPr>
          <a:xfrm>
            <a:off x="4427533" y="1647825"/>
            <a:ext cx="3335337" cy="4151313"/>
          </a:xfrm>
        </p:spPr>
        <p:txBody>
          <a:bodyPr/>
          <a:lstStyle/>
          <a:p>
            <a:r>
              <a:rPr lang="de-DE" smtClean="0"/>
              <a:t>Bild durch Klicken auf Symbol hinzufügen</a:t>
            </a:r>
            <a:endParaRPr lang="de-DE"/>
          </a:p>
        </p:txBody>
      </p:sp>
      <p:sp>
        <p:nvSpPr>
          <p:cNvPr id="16" name="Textplatzhalter 13"/>
          <p:cNvSpPr>
            <a:spLocks noGrp="1"/>
          </p:cNvSpPr>
          <p:nvPr>
            <p:ph type="body" sz="quarter" idx="18" hasCustomPrompt="1"/>
          </p:nvPr>
        </p:nvSpPr>
        <p:spPr>
          <a:xfrm rot="16200000">
            <a:off x="2214767"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Tree>
    <p:extLst>
      <p:ext uri="{BB962C8B-B14F-4D97-AF65-F5344CB8AC3E}">
        <p14:creationId xmlns:p14="http://schemas.microsoft.com/office/powerpoint/2010/main" val="45315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breit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smtClean="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extplatzhalter 11"/>
          <p:cNvSpPr>
            <a:spLocks noGrp="1"/>
          </p:cNvSpPr>
          <p:nvPr>
            <p:ph type="body" sz="quarter" idx="14"/>
          </p:nvPr>
        </p:nvSpPr>
        <p:spPr>
          <a:xfrm>
            <a:off x="6280483" y="1614828"/>
            <a:ext cx="5221873" cy="4184310"/>
          </a:xfrm>
        </p:spPr>
        <p:txBody>
          <a:bodyPr bIns="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4" name="Textplatzhalter 13"/>
          <p:cNvSpPr>
            <a:spLocks noGrp="1"/>
          </p:cNvSpPr>
          <p:nvPr>
            <p:ph type="body" sz="quarter" idx="15" hasCustomPrompt="1"/>
          </p:nvPr>
        </p:nvSpPr>
        <p:spPr>
          <a:xfrm rot="16200000">
            <a:off x="-1492285" y="3635841"/>
            <a:ext cx="4151314"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6" name="Inhaltsplatzhalter 10"/>
          <p:cNvSpPr>
            <a:spLocks noGrp="1"/>
          </p:cNvSpPr>
          <p:nvPr>
            <p:ph sz="quarter" idx="17"/>
          </p:nvPr>
        </p:nvSpPr>
        <p:spPr>
          <a:xfrm>
            <a:off x="719137" y="1647824"/>
            <a:ext cx="5188367" cy="41513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39884066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große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16.-18. März 2020</a:t>
            </a:r>
            <a:endParaRPr lang="de-DE" dirty="0"/>
          </a:p>
        </p:txBody>
      </p:sp>
      <p:sp>
        <p:nvSpPr>
          <p:cNvPr id="4" name="Fußzeilenplatzhalter 3"/>
          <p:cNvSpPr>
            <a:spLocks noGrp="1"/>
          </p:cNvSpPr>
          <p:nvPr>
            <p:ph type="ftr" sz="quarter" idx="11"/>
          </p:nvPr>
        </p:nvSpPr>
        <p:spPr/>
        <p:txBody>
          <a:bodyPr/>
          <a:lstStyle/>
          <a:p>
            <a:r>
              <a:rPr lang="de-DE" smtClean="0"/>
              <a:t>Gesamt- und Teilhabeplanverfahren - Organisationsentwicklung</a:t>
            </a:r>
            <a:endParaRPr lang="de-DE" dirty="0"/>
          </a:p>
        </p:txBody>
      </p:sp>
      <p:sp>
        <p:nvSpPr>
          <p:cNvPr id="5" name="Foliennummernplatzhalter 4"/>
          <p:cNvSpPr>
            <a:spLocks noGrp="1"/>
          </p:cNvSpPr>
          <p:nvPr>
            <p:ph type="sldNum" sz="quarter" idx="12"/>
          </p:nvPr>
        </p:nvSpPr>
        <p:spPr/>
        <p:txBody>
          <a:bodyPr/>
          <a:lstStyle/>
          <a:p>
            <a:fld id="{3079B837-F2D5-41F4-83E4-A81A43EA0C5D}" type="slidenum">
              <a:rPr lang="de-DE" smtClean="0"/>
              <a:t>‹Nr.›</a:t>
            </a:fld>
            <a:endParaRPr lang="de-DE"/>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6342" y="328636"/>
            <a:ext cx="2209652" cy="663856"/>
          </a:xfrm>
          <a:prstGeom prst="rect">
            <a:avLst/>
          </a:prstGeom>
        </p:spPr>
      </p:pic>
      <p:cxnSp>
        <p:nvCxnSpPr>
          <p:cNvPr id="7" name="Gerader Verbinder 6"/>
          <p:cNvCxnSpPr/>
          <p:nvPr userDrawn="1"/>
        </p:nvCxnSpPr>
        <p:spPr>
          <a:xfrm>
            <a:off x="719804" y="1160137"/>
            <a:ext cx="10750797" cy="0"/>
          </a:xfrm>
          <a:prstGeom prst="line">
            <a:avLst/>
          </a:prstGeom>
          <a:ln w="19050">
            <a:gradFill>
              <a:gsLst>
                <a:gs pos="0">
                  <a:schemeClr val="accent1"/>
                </a:gs>
                <a:gs pos="100000">
                  <a:schemeClr val="accent2"/>
                </a:gs>
              </a:gsLst>
              <a:lin ang="0" scaled="0"/>
            </a:gradFill>
          </a:ln>
        </p:spPr>
        <p:style>
          <a:lnRef idx="1">
            <a:schemeClr val="accent1"/>
          </a:lnRef>
          <a:fillRef idx="0">
            <a:schemeClr val="accent1"/>
          </a:fillRef>
          <a:effectRef idx="0">
            <a:schemeClr val="accent1"/>
          </a:effectRef>
          <a:fontRef idx="minor">
            <a:schemeClr val="tx1"/>
          </a:fontRef>
        </p:style>
      </p:cxnSp>
      <p:sp>
        <p:nvSpPr>
          <p:cNvPr id="14" name="Textplatzhalter 13"/>
          <p:cNvSpPr>
            <a:spLocks noGrp="1"/>
          </p:cNvSpPr>
          <p:nvPr>
            <p:ph type="body" sz="quarter" idx="15" hasCustomPrompt="1"/>
          </p:nvPr>
        </p:nvSpPr>
        <p:spPr>
          <a:xfrm rot="16200000">
            <a:off x="-1587826" y="3731382"/>
            <a:ext cx="4342397" cy="175279"/>
          </a:xfrm>
        </p:spPr>
        <p:txBody>
          <a:bodyPr bIns="0" anchor="ctr" anchorCtr="0"/>
          <a:lstStyle>
            <a:lvl1pPr>
              <a:lnSpc>
                <a:spcPts val="1000"/>
              </a:lnSpc>
              <a:spcAft>
                <a:spcPts val="0"/>
              </a:spcAft>
              <a:defRPr sz="900" cap="all" baseline="0">
                <a:solidFill>
                  <a:schemeClr val="tx2"/>
                </a:solidFill>
              </a:defRPr>
            </a:lvl1pPr>
          </a:lstStyle>
          <a:p>
            <a:pPr lvl="0"/>
            <a:r>
              <a:rPr lang="de-DE" dirty="0" smtClean="0"/>
              <a:t>Bildnachweis</a:t>
            </a:r>
            <a:endParaRPr lang="de-DE" dirty="0"/>
          </a:p>
        </p:txBody>
      </p:sp>
      <p:sp>
        <p:nvSpPr>
          <p:cNvPr id="15" name="Textplatzhalter 10"/>
          <p:cNvSpPr>
            <a:spLocks noGrp="1"/>
          </p:cNvSpPr>
          <p:nvPr>
            <p:ph type="body" sz="quarter" idx="16" hasCustomPrompt="1"/>
          </p:nvPr>
        </p:nvSpPr>
        <p:spPr>
          <a:xfrm>
            <a:off x="711200" y="709702"/>
            <a:ext cx="8280000" cy="444669"/>
          </a:xfrm>
        </p:spPr>
        <p:txBody>
          <a:bodyPr bIns="0"/>
          <a:lstStyle>
            <a:lvl1pPr>
              <a:lnSpc>
                <a:spcPts val="2400"/>
              </a:lnSpc>
              <a:spcAft>
                <a:spcPts val="0"/>
              </a:spcAft>
              <a:defRPr baseline="0"/>
            </a:lvl1pPr>
          </a:lstStyle>
          <a:p>
            <a:pPr lvl="0"/>
            <a:r>
              <a:rPr lang="de-DE" dirty="0" smtClean="0"/>
              <a:t>Subheadline durch Klicken bearbeiten</a:t>
            </a:r>
            <a:endParaRPr lang="de-DE" dirty="0"/>
          </a:p>
        </p:txBody>
      </p:sp>
      <p:sp>
        <p:nvSpPr>
          <p:cNvPr id="11" name="Inhaltsplatzhalter 10"/>
          <p:cNvSpPr>
            <a:spLocks noGrp="1"/>
          </p:cNvSpPr>
          <p:nvPr>
            <p:ph sz="quarter" idx="17"/>
          </p:nvPr>
        </p:nvSpPr>
        <p:spPr>
          <a:xfrm>
            <a:off x="719138" y="1647825"/>
            <a:ext cx="10771021" cy="434181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794033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endParaRPr lang="de-DE" dirty="0"/>
          </a:p>
        </p:txBody>
      </p:sp>
      <p:sp>
        <p:nvSpPr>
          <p:cNvPr id="4" name="Datumsplatzhalter 3"/>
          <p:cNvSpPr>
            <a:spLocks noGrp="1"/>
          </p:cNvSpPr>
          <p:nvPr>
            <p:ph type="dt" sz="half" idx="2"/>
          </p:nvPr>
        </p:nvSpPr>
        <p:spPr>
          <a:xfrm>
            <a:off x="10202779" y="6259595"/>
            <a:ext cx="1287380" cy="365125"/>
          </a:xfrm>
          <a:prstGeom prst="rect">
            <a:avLst/>
          </a:prstGeom>
        </p:spPr>
        <p:txBody>
          <a:bodyPr vert="horz" lIns="0" tIns="0" rIns="0" bIns="0" rtlCol="0" anchor="ctr"/>
          <a:lstStyle>
            <a:lvl1pPr algn="r">
              <a:defRPr sz="1200">
                <a:solidFill>
                  <a:schemeClr val="tx2"/>
                </a:solidFill>
              </a:defRPr>
            </a:lvl1pPr>
          </a:lstStyle>
          <a:p>
            <a:endParaRPr lang="de-DE" dirty="0"/>
          </a:p>
        </p:txBody>
      </p:sp>
      <p:sp>
        <p:nvSpPr>
          <p:cNvPr id="5" name="Fußzeilenplatzhalter 4"/>
          <p:cNvSpPr>
            <a:spLocks noGrp="1"/>
          </p:cNvSpPr>
          <p:nvPr>
            <p:ph type="ftr" sz="quarter" idx="3"/>
          </p:nvPr>
        </p:nvSpPr>
        <p:spPr>
          <a:xfrm>
            <a:off x="1395663" y="6259595"/>
            <a:ext cx="8670760" cy="365125"/>
          </a:xfrm>
          <a:prstGeom prst="rect">
            <a:avLst/>
          </a:prstGeom>
        </p:spPr>
        <p:txBody>
          <a:bodyPr vert="horz" lIns="0" tIns="0" rIns="0" bIns="0" rtlCol="0" anchor="ctr"/>
          <a:lstStyle>
            <a:lvl1pPr algn="r">
              <a:defRPr sz="1200">
                <a:solidFill>
                  <a:schemeClr val="tx2"/>
                </a:solidFill>
              </a:defRPr>
            </a:lvl1pPr>
          </a:lstStyle>
          <a:p>
            <a:r>
              <a:rPr lang="de-DE" dirty="0" smtClean="0"/>
              <a:t>Organisationsentwicklung: Anforderungen des BTHG an Leistungserbringer 	30.09. / 01.10.2020</a:t>
            </a:r>
          </a:p>
        </p:txBody>
      </p:sp>
      <p:sp>
        <p:nvSpPr>
          <p:cNvPr id="6" name="Foliennummernplatzhalter 5"/>
          <p:cNvSpPr>
            <a:spLocks noGrp="1"/>
          </p:cNvSpPr>
          <p:nvPr>
            <p:ph type="sldNum" sz="quarter" idx="4"/>
          </p:nvPr>
        </p:nvSpPr>
        <p:spPr>
          <a:xfrm>
            <a:off x="711199" y="6259595"/>
            <a:ext cx="540085" cy="365125"/>
          </a:xfrm>
          <a:prstGeom prst="rect">
            <a:avLst/>
          </a:prstGeom>
        </p:spPr>
        <p:txBody>
          <a:bodyPr vert="horz" lIns="0" tIns="0" rIns="0" bIns="0" rtlCol="0" anchor="ctr"/>
          <a:lstStyle>
            <a:lvl1pPr algn="l">
              <a:defRPr sz="1200">
                <a:solidFill>
                  <a:schemeClr val="tx2"/>
                </a:solidFill>
              </a:defRPr>
            </a:lvl1pPr>
          </a:lstStyle>
          <a:p>
            <a:fld id="{3079B837-F2D5-41F4-83E4-A81A43EA0C5D}" type="slidenum">
              <a:rPr lang="de-DE" smtClean="0"/>
              <a:pPr/>
              <a:t>‹Nr.›</a:t>
            </a:fld>
            <a:endParaRPr lang="de-DE" dirty="0"/>
          </a:p>
        </p:txBody>
      </p:sp>
    </p:spTree>
    <p:extLst>
      <p:ext uri="{BB962C8B-B14F-4D97-AF65-F5344CB8AC3E}">
        <p14:creationId xmlns:p14="http://schemas.microsoft.com/office/powerpoint/2010/main" val="5350072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dt="0"/>
  <p:txStyles>
    <p:titleStyle>
      <a:lvl1pPr algn="l" defTabSz="914400" rtl="0" eaLnBrk="1" latinLnBrk="0" hangingPunct="1">
        <a:lnSpc>
          <a:spcPts val="2640"/>
        </a:lnSpc>
        <a:spcBef>
          <a:spcPct val="0"/>
        </a:spcBef>
        <a:buNone/>
        <a:defRPr sz="2200" b="1" kern="1200" cap="all" baseline="0">
          <a:solidFill>
            <a:schemeClr val="tx1"/>
          </a:solidFill>
          <a:latin typeface="Source Sans Pro" panose="020B0503030403020204" pitchFamily="34" charset="0"/>
          <a:ea typeface="+mj-ea"/>
          <a:cs typeface="+mj-cs"/>
        </a:defRPr>
      </a:lvl1pPr>
    </p:titleStyle>
    <p:bodyStyle>
      <a:lvl1pPr marL="0" indent="0" algn="l" defTabSz="914400" rtl="0" eaLnBrk="1" latinLnBrk="0" hangingPunct="1">
        <a:lnSpc>
          <a:spcPts val="2500"/>
        </a:lnSpc>
        <a:spcBef>
          <a:spcPts val="0"/>
        </a:spcBef>
        <a:spcAft>
          <a:spcPts val="1417"/>
        </a:spcAft>
        <a:buFontTx/>
        <a:buNone/>
        <a:defRPr sz="2000" kern="1200">
          <a:solidFill>
            <a:schemeClr val="tx1"/>
          </a:solidFill>
          <a:latin typeface="+mn-lt"/>
          <a:ea typeface="+mn-ea"/>
          <a:cs typeface="+mn-cs"/>
        </a:defRPr>
      </a:lvl1pPr>
      <a:lvl2pPr marL="180000" indent="-180000" algn="l" defTabSz="914400" rtl="0" eaLnBrk="1" latinLnBrk="0" hangingPunct="1">
        <a:lnSpc>
          <a:spcPts val="2500"/>
        </a:lnSpc>
        <a:spcBef>
          <a:spcPts val="0"/>
        </a:spcBef>
        <a:spcAft>
          <a:spcPts val="1417"/>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lnSpc>
          <a:spcPts val="2500"/>
        </a:lnSpc>
        <a:spcBef>
          <a:spcPts val="0"/>
        </a:spcBef>
        <a:spcAft>
          <a:spcPts val="1417"/>
        </a:spcAft>
        <a:buClr>
          <a:schemeClr val="tx2"/>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ts val="2200"/>
        </a:lnSpc>
        <a:spcBef>
          <a:spcPts val="0"/>
        </a:spcBef>
        <a:spcAft>
          <a:spcPts val="1134"/>
        </a:spcAft>
        <a:buFontTx/>
        <a:buNone/>
        <a:defRPr sz="1600" kern="1200">
          <a:solidFill>
            <a:schemeClr val="tx1"/>
          </a:solidFill>
          <a:latin typeface="+mn-lt"/>
          <a:ea typeface="+mn-ea"/>
          <a:cs typeface="+mn-cs"/>
        </a:defRPr>
      </a:lvl4pPr>
      <a:lvl5pPr marL="54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a:solidFill>
            <a:schemeClr val="tx1"/>
          </a:solidFill>
          <a:latin typeface="+mn-lt"/>
          <a:ea typeface="+mn-ea"/>
          <a:cs typeface="+mn-cs"/>
        </a:defRPr>
      </a:lvl5pPr>
      <a:lvl6pPr marL="72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baseline="0">
          <a:solidFill>
            <a:schemeClr val="tx1"/>
          </a:solidFill>
          <a:latin typeface="+mn-lt"/>
          <a:ea typeface="+mn-ea"/>
          <a:cs typeface="+mn-cs"/>
        </a:defRPr>
      </a:lvl6pPr>
      <a:lvl7pPr marL="0" indent="0" algn="l" defTabSz="914400" rtl="0" eaLnBrk="1" latinLnBrk="0" hangingPunct="1">
        <a:lnSpc>
          <a:spcPts val="1700"/>
        </a:lnSpc>
        <a:spcBef>
          <a:spcPts val="0"/>
        </a:spcBef>
        <a:spcAft>
          <a:spcPts val="850"/>
        </a:spcAft>
        <a:buFontTx/>
        <a:buNone/>
        <a:defRPr sz="13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endParaRPr lang="de-DE" dirty="0"/>
          </a:p>
        </p:txBody>
      </p:sp>
      <p:sp>
        <p:nvSpPr>
          <p:cNvPr id="4" name="Datumsplatzhalter 3"/>
          <p:cNvSpPr>
            <a:spLocks noGrp="1"/>
          </p:cNvSpPr>
          <p:nvPr>
            <p:ph type="dt" sz="half" idx="2"/>
          </p:nvPr>
        </p:nvSpPr>
        <p:spPr>
          <a:xfrm>
            <a:off x="10202779" y="6259595"/>
            <a:ext cx="1287380" cy="365125"/>
          </a:xfrm>
          <a:prstGeom prst="rect">
            <a:avLst/>
          </a:prstGeom>
        </p:spPr>
        <p:txBody>
          <a:bodyPr vert="horz" lIns="0" tIns="0" rIns="0" bIns="0" rtlCol="0" anchor="ctr"/>
          <a:lstStyle>
            <a:lvl1pPr algn="r">
              <a:defRPr sz="1200">
                <a:solidFill>
                  <a:schemeClr val="tx2"/>
                </a:solidFill>
              </a:defRPr>
            </a:lvl1pPr>
          </a:lstStyle>
          <a:p>
            <a:r>
              <a:rPr lang="de-DE" smtClean="0"/>
              <a:t>16.-18. März 2020</a:t>
            </a:r>
            <a:endParaRPr lang="de-DE" dirty="0"/>
          </a:p>
        </p:txBody>
      </p:sp>
      <p:sp>
        <p:nvSpPr>
          <p:cNvPr id="5" name="Fußzeilenplatzhalter 4"/>
          <p:cNvSpPr>
            <a:spLocks noGrp="1"/>
          </p:cNvSpPr>
          <p:nvPr>
            <p:ph type="ftr" sz="quarter" idx="3"/>
          </p:nvPr>
        </p:nvSpPr>
        <p:spPr>
          <a:xfrm>
            <a:off x="1395663" y="6259595"/>
            <a:ext cx="8670760" cy="365125"/>
          </a:xfrm>
          <a:prstGeom prst="rect">
            <a:avLst/>
          </a:prstGeom>
        </p:spPr>
        <p:txBody>
          <a:bodyPr vert="horz" lIns="0" tIns="0" rIns="0" bIns="0" rtlCol="0" anchor="ctr"/>
          <a:lstStyle>
            <a:lvl1pPr algn="r">
              <a:defRPr sz="1200">
                <a:solidFill>
                  <a:schemeClr val="tx2"/>
                </a:solidFill>
              </a:defRPr>
            </a:lvl1pPr>
          </a:lstStyle>
          <a:p>
            <a:r>
              <a:rPr lang="de-DE" smtClean="0"/>
              <a:t>Gesamt- und Teilhabeplanverfahren - Organisationsentwicklung</a:t>
            </a:r>
            <a:endParaRPr lang="de-DE" dirty="0"/>
          </a:p>
        </p:txBody>
      </p:sp>
      <p:sp>
        <p:nvSpPr>
          <p:cNvPr id="6" name="Foliennummernplatzhalter 5"/>
          <p:cNvSpPr>
            <a:spLocks noGrp="1"/>
          </p:cNvSpPr>
          <p:nvPr>
            <p:ph type="sldNum" sz="quarter" idx="4"/>
          </p:nvPr>
        </p:nvSpPr>
        <p:spPr>
          <a:xfrm>
            <a:off x="711199" y="6259595"/>
            <a:ext cx="540085" cy="365125"/>
          </a:xfrm>
          <a:prstGeom prst="rect">
            <a:avLst/>
          </a:prstGeom>
        </p:spPr>
        <p:txBody>
          <a:bodyPr vert="horz" lIns="0" tIns="0" rIns="0" bIns="0" rtlCol="0" anchor="ctr"/>
          <a:lstStyle>
            <a:lvl1pPr algn="l">
              <a:defRPr sz="1200">
                <a:solidFill>
                  <a:schemeClr val="tx2"/>
                </a:solidFill>
              </a:defRPr>
            </a:lvl1pPr>
          </a:lstStyle>
          <a:p>
            <a:fld id="{3079B837-F2D5-41F4-83E4-A81A43EA0C5D}" type="slidenum">
              <a:rPr lang="de-DE" smtClean="0"/>
              <a:pPr/>
              <a:t>‹Nr.›</a:t>
            </a:fld>
            <a:endParaRPr lang="de-DE" dirty="0"/>
          </a:p>
        </p:txBody>
      </p:sp>
    </p:spTree>
    <p:extLst>
      <p:ext uri="{BB962C8B-B14F-4D97-AF65-F5344CB8AC3E}">
        <p14:creationId xmlns:p14="http://schemas.microsoft.com/office/powerpoint/2010/main" val="19523273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dt="0"/>
  <p:txStyles>
    <p:titleStyle>
      <a:lvl1pPr algn="l" defTabSz="914400" rtl="0" eaLnBrk="1" latinLnBrk="0" hangingPunct="1">
        <a:lnSpc>
          <a:spcPts val="2640"/>
        </a:lnSpc>
        <a:spcBef>
          <a:spcPct val="0"/>
        </a:spcBef>
        <a:buNone/>
        <a:defRPr sz="2200" b="1" kern="1200" cap="all" baseline="0">
          <a:solidFill>
            <a:schemeClr val="tx2"/>
          </a:solidFill>
          <a:latin typeface="Source Sans Pro" panose="020B0503030403020204" pitchFamily="34" charset="0"/>
          <a:ea typeface="+mj-ea"/>
          <a:cs typeface="+mj-cs"/>
        </a:defRPr>
      </a:lvl1pPr>
    </p:titleStyle>
    <p:bodyStyle>
      <a:lvl1pPr marL="0" indent="0" algn="l" defTabSz="914400" rtl="0" eaLnBrk="1" latinLnBrk="0" hangingPunct="1">
        <a:lnSpc>
          <a:spcPts val="2500"/>
        </a:lnSpc>
        <a:spcBef>
          <a:spcPts val="0"/>
        </a:spcBef>
        <a:spcAft>
          <a:spcPts val="1417"/>
        </a:spcAft>
        <a:buFontTx/>
        <a:buNone/>
        <a:defRPr sz="2000" kern="1200">
          <a:solidFill>
            <a:schemeClr val="tx2"/>
          </a:solidFill>
          <a:latin typeface="+mn-lt"/>
          <a:ea typeface="+mn-ea"/>
          <a:cs typeface="+mn-cs"/>
        </a:defRPr>
      </a:lvl1pPr>
      <a:lvl2pPr marL="180000" indent="-180000" algn="l" defTabSz="914400" rtl="0" eaLnBrk="1" latinLnBrk="0" hangingPunct="1">
        <a:lnSpc>
          <a:spcPts val="2500"/>
        </a:lnSpc>
        <a:spcBef>
          <a:spcPts val="0"/>
        </a:spcBef>
        <a:spcAft>
          <a:spcPts val="1417"/>
        </a:spcAft>
        <a:buClr>
          <a:schemeClr val="accent1"/>
        </a:buClr>
        <a:buSzPct val="100000"/>
        <a:buFont typeface="Arial" panose="020B0604020202020204" pitchFamily="34" charset="0"/>
        <a:buChar char="•"/>
        <a:defRPr sz="2000" kern="1200">
          <a:solidFill>
            <a:schemeClr val="tx2"/>
          </a:solidFill>
          <a:latin typeface="+mn-lt"/>
          <a:ea typeface="+mn-ea"/>
          <a:cs typeface="+mn-cs"/>
        </a:defRPr>
      </a:lvl2pPr>
      <a:lvl3pPr marL="360000" indent="-180000" algn="l" defTabSz="914400" rtl="0" eaLnBrk="1" latinLnBrk="0" hangingPunct="1">
        <a:lnSpc>
          <a:spcPts val="2500"/>
        </a:lnSpc>
        <a:spcBef>
          <a:spcPts val="0"/>
        </a:spcBef>
        <a:spcAft>
          <a:spcPts val="1417"/>
        </a:spcAft>
        <a:buClr>
          <a:schemeClr val="tx2"/>
        </a:buClr>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ts val="2200"/>
        </a:lnSpc>
        <a:spcBef>
          <a:spcPts val="0"/>
        </a:spcBef>
        <a:spcAft>
          <a:spcPts val="1134"/>
        </a:spcAft>
        <a:buFontTx/>
        <a:buNone/>
        <a:defRPr sz="1600" kern="1200">
          <a:solidFill>
            <a:schemeClr val="tx2"/>
          </a:solidFill>
          <a:latin typeface="+mn-lt"/>
          <a:ea typeface="+mn-ea"/>
          <a:cs typeface="+mn-cs"/>
        </a:defRPr>
      </a:lvl4pPr>
      <a:lvl5pPr marL="54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a:solidFill>
            <a:schemeClr val="tx2"/>
          </a:solidFill>
          <a:latin typeface="+mn-lt"/>
          <a:ea typeface="+mn-ea"/>
          <a:cs typeface="+mn-cs"/>
        </a:defRPr>
      </a:lvl5pPr>
      <a:lvl6pPr marL="72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lnSpc>
          <a:spcPts val="1700"/>
        </a:lnSpc>
        <a:spcBef>
          <a:spcPts val="0"/>
        </a:spcBef>
        <a:spcAft>
          <a:spcPts val="850"/>
        </a:spcAft>
        <a:buFontTx/>
        <a:buNone/>
        <a:defRPr sz="13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endParaRPr lang="de-DE" dirty="0"/>
          </a:p>
        </p:txBody>
      </p:sp>
      <p:sp>
        <p:nvSpPr>
          <p:cNvPr id="4" name="Datumsplatzhalter 3"/>
          <p:cNvSpPr>
            <a:spLocks noGrp="1"/>
          </p:cNvSpPr>
          <p:nvPr>
            <p:ph type="dt" sz="half" idx="2"/>
          </p:nvPr>
        </p:nvSpPr>
        <p:spPr>
          <a:xfrm>
            <a:off x="10202779" y="6259595"/>
            <a:ext cx="1287380" cy="365125"/>
          </a:xfrm>
          <a:prstGeom prst="rect">
            <a:avLst/>
          </a:prstGeom>
        </p:spPr>
        <p:txBody>
          <a:bodyPr vert="horz" lIns="0" tIns="0" rIns="0" bIns="0" rtlCol="0" anchor="ctr"/>
          <a:lstStyle>
            <a:lvl1pPr algn="r">
              <a:defRPr sz="1200">
                <a:solidFill>
                  <a:schemeClr val="tx2"/>
                </a:solidFill>
              </a:defRPr>
            </a:lvl1pPr>
          </a:lstStyle>
          <a:p>
            <a:r>
              <a:rPr lang="de-DE" smtClean="0"/>
              <a:t>16.-18. März 2020</a:t>
            </a:r>
            <a:endParaRPr lang="de-DE" dirty="0"/>
          </a:p>
        </p:txBody>
      </p:sp>
      <p:sp>
        <p:nvSpPr>
          <p:cNvPr id="5" name="Fußzeilenplatzhalter 4"/>
          <p:cNvSpPr>
            <a:spLocks noGrp="1"/>
          </p:cNvSpPr>
          <p:nvPr>
            <p:ph type="ftr" sz="quarter" idx="3"/>
          </p:nvPr>
        </p:nvSpPr>
        <p:spPr>
          <a:xfrm>
            <a:off x="1395663" y="6259595"/>
            <a:ext cx="8670760" cy="365125"/>
          </a:xfrm>
          <a:prstGeom prst="rect">
            <a:avLst/>
          </a:prstGeom>
        </p:spPr>
        <p:txBody>
          <a:bodyPr vert="horz" lIns="0" tIns="0" rIns="0" bIns="0" rtlCol="0" anchor="ctr"/>
          <a:lstStyle>
            <a:lvl1pPr algn="r">
              <a:defRPr sz="1200">
                <a:solidFill>
                  <a:schemeClr val="tx2"/>
                </a:solidFill>
              </a:defRPr>
            </a:lvl1pPr>
          </a:lstStyle>
          <a:p>
            <a:r>
              <a:rPr lang="de-DE" smtClean="0"/>
              <a:t>Gesamt- und Teilhabeplanverfahren - Organisationsentwicklung</a:t>
            </a:r>
            <a:endParaRPr lang="de-DE" dirty="0"/>
          </a:p>
        </p:txBody>
      </p:sp>
      <p:sp>
        <p:nvSpPr>
          <p:cNvPr id="6" name="Foliennummernplatzhalter 5"/>
          <p:cNvSpPr>
            <a:spLocks noGrp="1"/>
          </p:cNvSpPr>
          <p:nvPr>
            <p:ph type="sldNum" sz="quarter" idx="4"/>
          </p:nvPr>
        </p:nvSpPr>
        <p:spPr>
          <a:xfrm>
            <a:off x="711199" y="6259595"/>
            <a:ext cx="540085" cy="365125"/>
          </a:xfrm>
          <a:prstGeom prst="rect">
            <a:avLst/>
          </a:prstGeom>
        </p:spPr>
        <p:txBody>
          <a:bodyPr vert="horz" lIns="0" tIns="0" rIns="0" bIns="0" rtlCol="0" anchor="ctr"/>
          <a:lstStyle>
            <a:lvl1pPr algn="l">
              <a:defRPr sz="1200">
                <a:solidFill>
                  <a:schemeClr val="tx2"/>
                </a:solidFill>
              </a:defRPr>
            </a:lvl1pPr>
          </a:lstStyle>
          <a:p>
            <a:fld id="{3079B837-F2D5-41F4-83E4-A81A43EA0C5D}" type="slidenum">
              <a:rPr lang="de-DE" smtClean="0"/>
              <a:pPr/>
              <a:t>‹Nr.›</a:t>
            </a:fld>
            <a:endParaRPr lang="de-DE" dirty="0"/>
          </a:p>
        </p:txBody>
      </p:sp>
    </p:spTree>
    <p:extLst>
      <p:ext uri="{BB962C8B-B14F-4D97-AF65-F5344CB8AC3E}">
        <p14:creationId xmlns:p14="http://schemas.microsoft.com/office/powerpoint/2010/main" val="250134390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dt="0"/>
  <p:txStyles>
    <p:titleStyle>
      <a:lvl1pPr algn="l" defTabSz="914400" rtl="0" eaLnBrk="1" latinLnBrk="0" hangingPunct="1">
        <a:lnSpc>
          <a:spcPts val="2640"/>
        </a:lnSpc>
        <a:spcBef>
          <a:spcPct val="0"/>
        </a:spcBef>
        <a:buNone/>
        <a:defRPr sz="2200" b="1" kern="1200" cap="all" baseline="0">
          <a:solidFill>
            <a:schemeClr val="tx2"/>
          </a:solidFill>
          <a:latin typeface="Source Sans Pro" panose="020B0503030403020204" pitchFamily="34" charset="0"/>
          <a:ea typeface="+mj-ea"/>
          <a:cs typeface="+mj-cs"/>
        </a:defRPr>
      </a:lvl1pPr>
    </p:titleStyle>
    <p:bodyStyle>
      <a:lvl1pPr marL="0" indent="0" algn="l" defTabSz="914400" rtl="0" eaLnBrk="1" latinLnBrk="0" hangingPunct="1">
        <a:lnSpc>
          <a:spcPts val="2500"/>
        </a:lnSpc>
        <a:spcBef>
          <a:spcPts val="0"/>
        </a:spcBef>
        <a:spcAft>
          <a:spcPts val="1417"/>
        </a:spcAft>
        <a:buFontTx/>
        <a:buNone/>
        <a:defRPr sz="2000" kern="1200">
          <a:solidFill>
            <a:schemeClr val="tx2"/>
          </a:solidFill>
          <a:latin typeface="+mn-lt"/>
          <a:ea typeface="+mn-ea"/>
          <a:cs typeface="+mn-cs"/>
        </a:defRPr>
      </a:lvl1pPr>
      <a:lvl2pPr marL="180000" indent="-180000" algn="l" defTabSz="914400" rtl="0" eaLnBrk="1" latinLnBrk="0" hangingPunct="1">
        <a:lnSpc>
          <a:spcPts val="2500"/>
        </a:lnSpc>
        <a:spcBef>
          <a:spcPts val="0"/>
        </a:spcBef>
        <a:spcAft>
          <a:spcPts val="1417"/>
        </a:spcAft>
        <a:buClr>
          <a:schemeClr val="accent1"/>
        </a:buClr>
        <a:buSzPct val="100000"/>
        <a:buFont typeface="Arial" panose="020B0604020202020204" pitchFamily="34" charset="0"/>
        <a:buChar char="•"/>
        <a:defRPr sz="2000" kern="1200">
          <a:solidFill>
            <a:schemeClr val="tx2"/>
          </a:solidFill>
          <a:latin typeface="+mn-lt"/>
          <a:ea typeface="+mn-ea"/>
          <a:cs typeface="+mn-cs"/>
        </a:defRPr>
      </a:lvl2pPr>
      <a:lvl3pPr marL="360000" indent="-180000" algn="l" defTabSz="914400" rtl="0" eaLnBrk="1" latinLnBrk="0" hangingPunct="1">
        <a:lnSpc>
          <a:spcPts val="2500"/>
        </a:lnSpc>
        <a:spcBef>
          <a:spcPts val="0"/>
        </a:spcBef>
        <a:spcAft>
          <a:spcPts val="1417"/>
        </a:spcAft>
        <a:buClr>
          <a:schemeClr val="tx2"/>
        </a:buClr>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ts val="2200"/>
        </a:lnSpc>
        <a:spcBef>
          <a:spcPts val="0"/>
        </a:spcBef>
        <a:spcAft>
          <a:spcPts val="1134"/>
        </a:spcAft>
        <a:buFontTx/>
        <a:buNone/>
        <a:defRPr sz="1600" kern="1200">
          <a:solidFill>
            <a:schemeClr val="tx2"/>
          </a:solidFill>
          <a:latin typeface="+mn-lt"/>
          <a:ea typeface="+mn-ea"/>
          <a:cs typeface="+mn-cs"/>
        </a:defRPr>
      </a:lvl4pPr>
      <a:lvl5pPr marL="54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a:solidFill>
            <a:schemeClr val="tx2"/>
          </a:solidFill>
          <a:latin typeface="+mn-lt"/>
          <a:ea typeface="+mn-ea"/>
          <a:cs typeface="+mn-cs"/>
        </a:defRPr>
      </a:lvl5pPr>
      <a:lvl6pPr marL="72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baseline="0">
          <a:solidFill>
            <a:schemeClr val="tx2"/>
          </a:solidFill>
          <a:latin typeface="+mn-lt"/>
          <a:ea typeface="+mn-ea"/>
          <a:cs typeface="+mn-cs"/>
        </a:defRPr>
      </a:lvl6pPr>
      <a:lvl7pPr marL="0" indent="0" algn="l" defTabSz="914400" rtl="0" eaLnBrk="1" latinLnBrk="0" hangingPunct="1">
        <a:lnSpc>
          <a:spcPts val="1700"/>
        </a:lnSpc>
        <a:spcBef>
          <a:spcPts val="0"/>
        </a:spcBef>
        <a:spcAft>
          <a:spcPts val="850"/>
        </a:spcAft>
        <a:buFontTx/>
        <a:buNone/>
        <a:defRPr sz="1300" kern="1200">
          <a:solidFill>
            <a:schemeClr val="tx2"/>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endParaRPr lang="de-DE" dirty="0"/>
          </a:p>
        </p:txBody>
      </p:sp>
      <p:sp>
        <p:nvSpPr>
          <p:cNvPr id="4" name="Datumsplatzhalter 3"/>
          <p:cNvSpPr>
            <a:spLocks noGrp="1"/>
          </p:cNvSpPr>
          <p:nvPr>
            <p:ph type="dt" sz="half" idx="2"/>
          </p:nvPr>
        </p:nvSpPr>
        <p:spPr>
          <a:xfrm>
            <a:off x="10202779" y="6259595"/>
            <a:ext cx="1287380" cy="365125"/>
          </a:xfrm>
          <a:prstGeom prst="rect">
            <a:avLst/>
          </a:prstGeom>
        </p:spPr>
        <p:txBody>
          <a:bodyPr vert="horz" lIns="0" tIns="0" rIns="0" bIns="0" rtlCol="0" anchor="ctr"/>
          <a:lstStyle>
            <a:lvl1pPr algn="r">
              <a:defRPr sz="1200">
                <a:solidFill>
                  <a:schemeClr val="tx2"/>
                </a:solidFill>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3"/>
          </p:nvPr>
        </p:nvSpPr>
        <p:spPr>
          <a:xfrm>
            <a:off x="1395663" y="6259595"/>
            <a:ext cx="8670760" cy="365125"/>
          </a:xfrm>
          <a:prstGeom prst="rect">
            <a:avLst/>
          </a:prstGeom>
        </p:spPr>
        <p:txBody>
          <a:bodyPr vert="horz" lIns="0" tIns="0" rIns="0" bIns="0" rtlCol="0" anchor="ctr"/>
          <a:lstStyle>
            <a:lvl1pPr algn="r">
              <a:defRPr sz="1200">
                <a:solidFill>
                  <a:schemeClr val="tx2"/>
                </a:solidFill>
              </a:defRPr>
            </a:lvl1pPr>
          </a:lstStyle>
          <a:p>
            <a:r>
              <a:rPr lang="de-DE" smtClean="0">
                <a:solidFill>
                  <a:srgbClr val="585851"/>
                </a:solidFill>
              </a:rPr>
              <a:t>Gesamt- und Teilhabeplanverfahren - Organisationsentwicklung</a:t>
            </a:r>
            <a:endParaRPr lang="de-DE" dirty="0">
              <a:solidFill>
                <a:srgbClr val="585851"/>
              </a:solidFill>
            </a:endParaRPr>
          </a:p>
        </p:txBody>
      </p:sp>
      <p:sp>
        <p:nvSpPr>
          <p:cNvPr id="6" name="Foliennummernplatzhalter 5"/>
          <p:cNvSpPr>
            <a:spLocks noGrp="1"/>
          </p:cNvSpPr>
          <p:nvPr>
            <p:ph type="sldNum" sz="quarter" idx="4"/>
          </p:nvPr>
        </p:nvSpPr>
        <p:spPr>
          <a:xfrm>
            <a:off x="711199" y="6259595"/>
            <a:ext cx="540085" cy="365125"/>
          </a:xfrm>
          <a:prstGeom prst="rect">
            <a:avLst/>
          </a:prstGeom>
        </p:spPr>
        <p:txBody>
          <a:bodyPr vert="horz" lIns="0" tIns="0" rIns="0" bIns="0" rtlCol="0" anchor="ctr"/>
          <a:lstStyle>
            <a:lvl1pPr algn="l">
              <a:defRPr sz="1200">
                <a:solidFill>
                  <a:schemeClr val="tx2"/>
                </a:solidFill>
              </a:defRPr>
            </a:lvl1pPr>
          </a:lstStyle>
          <a:p>
            <a:fld id="{3079B837-F2D5-41F4-83E4-A81A43EA0C5D}" type="slidenum">
              <a:rPr lang="de-DE" smtClean="0">
                <a:solidFill>
                  <a:srgbClr val="585851"/>
                </a:solidFill>
              </a:rPr>
              <a:pPr/>
              <a:t>‹Nr.›</a:t>
            </a:fld>
            <a:endParaRPr lang="de-DE" dirty="0">
              <a:solidFill>
                <a:srgbClr val="585851"/>
              </a:solidFill>
            </a:endParaRPr>
          </a:p>
        </p:txBody>
      </p:sp>
    </p:spTree>
    <p:extLst>
      <p:ext uri="{BB962C8B-B14F-4D97-AF65-F5344CB8AC3E}">
        <p14:creationId xmlns:p14="http://schemas.microsoft.com/office/powerpoint/2010/main" val="122874986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iming>
    <p:tnLst>
      <p:par>
        <p:cTn id="1" dur="indefinite" restart="never" nodeType="tmRoot"/>
      </p:par>
    </p:tnLst>
  </p:timing>
  <p:hf hdr="0" dt="0"/>
  <p:txStyles>
    <p:titleStyle>
      <a:lvl1pPr algn="l" defTabSz="914400" rtl="0" eaLnBrk="1" latinLnBrk="0" hangingPunct="1">
        <a:lnSpc>
          <a:spcPts val="2640"/>
        </a:lnSpc>
        <a:spcBef>
          <a:spcPct val="0"/>
        </a:spcBef>
        <a:buNone/>
        <a:defRPr sz="2200" b="1" kern="1200" cap="all" baseline="0">
          <a:solidFill>
            <a:schemeClr val="tx1"/>
          </a:solidFill>
          <a:latin typeface="Source Sans Pro" panose="020B0503030403020204" pitchFamily="34" charset="0"/>
          <a:ea typeface="+mj-ea"/>
          <a:cs typeface="+mj-cs"/>
        </a:defRPr>
      </a:lvl1pPr>
    </p:titleStyle>
    <p:bodyStyle>
      <a:lvl1pPr marL="0" indent="0" algn="l" defTabSz="914400" rtl="0" eaLnBrk="1" latinLnBrk="0" hangingPunct="1">
        <a:lnSpc>
          <a:spcPts val="2500"/>
        </a:lnSpc>
        <a:spcBef>
          <a:spcPts val="0"/>
        </a:spcBef>
        <a:spcAft>
          <a:spcPts val="1417"/>
        </a:spcAft>
        <a:buFontTx/>
        <a:buNone/>
        <a:defRPr sz="2000" kern="1200">
          <a:solidFill>
            <a:schemeClr val="tx1"/>
          </a:solidFill>
          <a:latin typeface="+mn-lt"/>
          <a:ea typeface="+mn-ea"/>
          <a:cs typeface="+mn-cs"/>
        </a:defRPr>
      </a:lvl1pPr>
      <a:lvl2pPr marL="180000" indent="-180000" algn="l" defTabSz="914400" rtl="0" eaLnBrk="1" latinLnBrk="0" hangingPunct="1">
        <a:lnSpc>
          <a:spcPts val="2500"/>
        </a:lnSpc>
        <a:spcBef>
          <a:spcPts val="0"/>
        </a:spcBef>
        <a:spcAft>
          <a:spcPts val="1417"/>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lnSpc>
          <a:spcPts val="2500"/>
        </a:lnSpc>
        <a:spcBef>
          <a:spcPts val="0"/>
        </a:spcBef>
        <a:spcAft>
          <a:spcPts val="1417"/>
        </a:spcAft>
        <a:buClr>
          <a:schemeClr val="tx2"/>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ts val="2200"/>
        </a:lnSpc>
        <a:spcBef>
          <a:spcPts val="0"/>
        </a:spcBef>
        <a:spcAft>
          <a:spcPts val="1134"/>
        </a:spcAft>
        <a:buFontTx/>
        <a:buNone/>
        <a:defRPr sz="1600" kern="1200">
          <a:solidFill>
            <a:schemeClr val="tx1"/>
          </a:solidFill>
          <a:latin typeface="+mn-lt"/>
          <a:ea typeface="+mn-ea"/>
          <a:cs typeface="+mn-cs"/>
        </a:defRPr>
      </a:lvl4pPr>
      <a:lvl5pPr marL="54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a:solidFill>
            <a:schemeClr val="tx1"/>
          </a:solidFill>
          <a:latin typeface="+mn-lt"/>
          <a:ea typeface="+mn-ea"/>
          <a:cs typeface="+mn-cs"/>
        </a:defRPr>
      </a:lvl5pPr>
      <a:lvl6pPr marL="72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baseline="0">
          <a:solidFill>
            <a:schemeClr val="tx1"/>
          </a:solidFill>
          <a:latin typeface="+mn-lt"/>
          <a:ea typeface="+mn-ea"/>
          <a:cs typeface="+mn-cs"/>
        </a:defRPr>
      </a:lvl6pPr>
      <a:lvl7pPr marL="0" indent="0" algn="l" defTabSz="914400" rtl="0" eaLnBrk="1" latinLnBrk="0" hangingPunct="1">
        <a:lnSpc>
          <a:spcPts val="1700"/>
        </a:lnSpc>
        <a:spcBef>
          <a:spcPts val="0"/>
        </a:spcBef>
        <a:spcAft>
          <a:spcPts val="850"/>
        </a:spcAft>
        <a:buFontTx/>
        <a:buNone/>
        <a:defRPr sz="13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endParaRPr lang="de-DE" dirty="0"/>
          </a:p>
        </p:txBody>
      </p:sp>
      <p:sp>
        <p:nvSpPr>
          <p:cNvPr id="4" name="Datumsplatzhalter 3"/>
          <p:cNvSpPr>
            <a:spLocks noGrp="1"/>
          </p:cNvSpPr>
          <p:nvPr>
            <p:ph type="dt" sz="half" idx="2"/>
          </p:nvPr>
        </p:nvSpPr>
        <p:spPr>
          <a:xfrm>
            <a:off x="10202779" y="6259595"/>
            <a:ext cx="1287380" cy="365125"/>
          </a:xfrm>
          <a:prstGeom prst="rect">
            <a:avLst/>
          </a:prstGeom>
        </p:spPr>
        <p:txBody>
          <a:bodyPr vert="horz" lIns="0" tIns="0" rIns="0" bIns="0" rtlCol="0" anchor="ctr"/>
          <a:lstStyle>
            <a:lvl1pPr algn="r">
              <a:defRPr sz="1200">
                <a:solidFill>
                  <a:schemeClr val="tx2"/>
                </a:solidFill>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3"/>
          </p:nvPr>
        </p:nvSpPr>
        <p:spPr>
          <a:xfrm>
            <a:off x="1395663" y="6259595"/>
            <a:ext cx="8670760" cy="365125"/>
          </a:xfrm>
          <a:prstGeom prst="rect">
            <a:avLst/>
          </a:prstGeom>
        </p:spPr>
        <p:txBody>
          <a:bodyPr vert="horz" lIns="0" tIns="0" rIns="0" bIns="0" rtlCol="0" anchor="ctr"/>
          <a:lstStyle>
            <a:lvl1pPr algn="r">
              <a:defRPr sz="1200">
                <a:solidFill>
                  <a:schemeClr val="tx2"/>
                </a:solidFill>
              </a:defRPr>
            </a:lvl1pPr>
          </a:lstStyle>
          <a:p>
            <a:r>
              <a:rPr lang="de-DE" smtClean="0">
                <a:solidFill>
                  <a:srgbClr val="585851"/>
                </a:solidFill>
              </a:rPr>
              <a:t>Gesamt- und Teilhabeplanverfahren - Organisationsentwicklung</a:t>
            </a:r>
            <a:endParaRPr lang="de-DE" dirty="0" smtClean="0">
              <a:solidFill>
                <a:srgbClr val="585851"/>
              </a:solidFill>
            </a:endParaRPr>
          </a:p>
        </p:txBody>
      </p:sp>
      <p:sp>
        <p:nvSpPr>
          <p:cNvPr id="6" name="Foliennummernplatzhalter 5"/>
          <p:cNvSpPr>
            <a:spLocks noGrp="1"/>
          </p:cNvSpPr>
          <p:nvPr>
            <p:ph type="sldNum" sz="quarter" idx="4"/>
          </p:nvPr>
        </p:nvSpPr>
        <p:spPr>
          <a:xfrm>
            <a:off x="711199" y="6259595"/>
            <a:ext cx="540085" cy="365125"/>
          </a:xfrm>
          <a:prstGeom prst="rect">
            <a:avLst/>
          </a:prstGeom>
        </p:spPr>
        <p:txBody>
          <a:bodyPr vert="horz" lIns="0" tIns="0" rIns="0" bIns="0" rtlCol="0" anchor="ctr"/>
          <a:lstStyle>
            <a:lvl1pPr algn="l">
              <a:defRPr sz="1200">
                <a:solidFill>
                  <a:schemeClr val="tx2"/>
                </a:solidFill>
              </a:defRPr>
            </a:lvl1pPr>
          </a:lstStyle>
          <a:p>
            <a:fld id="{3079B837-F2D5-41F4-83E4-A81A43EA0C5D}" type="slidenum">
              <a:rPr lang="de-DE" smtClean="0">
                <a:solidFill>
                  <a:srgbClr val="585851"/>
                </a:solidFill>
              </a:rPr>
              <a:pPr/>
              <a:t>‹Nr.›</a:t>
            </a:fld>
            <a:endParaRPr lang="de-DE" dirty="0">
              <a:solidFill>
                <a:srgbClr val="585851"/>
              </a:solidFill>
            </a:endParaRPr>
          </a:p>
        </p:txBody>
      </p:sp>
    </p:spTree>
    <p:extLst>
      <p:ext uri="{BB962C8B-B14F-4D97-AF65-F5344CB8AC3E}">
        <p14:creationId xmlns:p14="http://schemas.microsoft.com/office/powerpoint/2010/main" val="5733001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hdr="0" dt="0"/>
  <p:txStyles>
    <p:titleStyle>
      <a:lvl1pPr algn="l" defTabSz="914400" rtl="0" eaLnBrk="1" latinLnBrk="0" hangingPunct="1">
        <a:lnSpc>
          <a:spcPts val="2640"/>
        </a:lnSpc>
        <a:spcBef>
          <a:spcPct val="0"/>
        </a:spcBef>
        <a:buNone/>
        <a:defRPr sz="2200" b="1" kern="1200" cap="all" baseline="0">
          <a:solidFill>
            <a:schemeClr val="tx1"/>
          </a:solidFill>
          <a:latin typeface="Source Sans Pro" panose="020B0503030403020204" pitchFamily="34" charset="0"/>
          <a:ea typeface="+mj-ea"/>
          <a:cs typeface="+mj-cs"/>
        </a:defRPr>
      </a:lvl1pPr>
    </p:titleStyle>
    <p:bodyStyle>
      <a:lvl1pPr marL="0" indent="0" algn="l" defTabSz="914400" rtl="0" eaLnBrk="1" latinLnBrk="0" hangingPunct="1">
        <a:lnSpc>
          <a:spcPts val="2500"/>
        </a:lnSpc>
        <a:spcBef>
          <a:spcPts val="0"/>
        </a:spcBef>
        <a:spcAft>
          <a:spcPts val="1417"/>
        </a:spcAft>
        <a:buFontTx/>
        <a:buNone/>
        <a:defRPr sz="2000" kern="1200">
          <a:solidFill>
            <a:schemeClr val="tx1"/>
          </a:solidFill>
          <a:latin typeface="+mn-lt"/>
          <a:ea typeface="+mn-ea"/>
          <a:cs typeface="+mn-cs"/>
        </a:defRPr>
      </a:lvl1pPr>
      <a:lvl2pPr marL="180000" indent="-180000" algn="l" defTabSz="914400" rtl="0" eaLnBrk="1" latinLnBrk="0" hangingPunct="1">
        <a:lnSpc>
          <a:spcPts val="2500"/>
        </a:lnSpc>
        <a:spcBef>
          <a:spcPts val="0"/>
        </a:spcBef>
        <a:spcAft>
          <a:spcPts val="1417"/>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lnSpc>
          <a:spcPts val="2500"/>
        </a:lnSpc>
        <a:spcBef>
          <a:spcPts val="0"/>
        </a:spcBef>
        <a:spcAft>
          <a:spcPts val="1417"/>
        </a:spcAft>
        <a:buClr>
          <a:schemeClr val="tx2"/>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ts val="2200"/>
        </a:lnSpc>
        <a:spcBef>
          <a:spcPts val="0"/>
        </a:spcBef>
        <a:spcAft>
          <a:spcPts val="1134"/>
        </a:spcAft>
        <a:buFontTx/>
        <a:buNone/>
        <a:defRPr sz="1600" kern="1200">
          <a:solidFill>
            <a:schemeClr val="tx1"/>
          </a:solidFill>
          <a:latin typeface="+mn-lt"/>
          <a:ea typeface="+mn-ea"/>
          <a:cs typeface="+mn-cs"/>
        </a:defRPr>
      </a:lvl4pPr>
      <a:lvl5pPr marL="54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a:solidFill>
            <a:schemeClr val="tx1"/>
          </a:solidFill>
          <a:latin typeface="+mn-lt"/>
          <a:ea typeface="+mn-ea"/>
          <a:cs typeface="+mn-cs"/>
        </a:defRPr>
      </a:lvl5pPr>
      <a:lvl6pPr marL="72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baseline="0">
          <a:solidFill>
            <a:schemeClr val="tx1"/>
          </a:solidFill>
          <a:latin typeface="+mn-lt"/>
          <a:ea typeface="+mn-ea"/>
          <a:cs typeface="+mn-cs"/>
        </a:defRPr>
      </a:lvl6pPr>
      <a:lvl7pPr marL="0" indent="0" algn="l" defTabSz="914400" rtl="0" eaLnBrk="1" latinLnBrk="0" hangingPunct="1">
        <a:lnSpc>
          <a:spcPts val="1700"/>
        </a:lnSpc>
        <a:spcBef>
          <a:spcPts val="0"/>
        </a:spcBef>
        <a:spcAft>
          <a:spcPts val="850"/>
        </a:spcAft>
        <a:buFontTx/>
        <a:buNone/>
        <a:defRPr sz="13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11199" y="398371"/>
            <a:ext cx="8280000" cy="756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711199" y="1604423"/>
            <a:ext cx="10742864" cy="4351338"/>
          </a:xfrm>
          <a:prstGeom prst="rect">
            <a:avLst/>
          </a:prstGeom>
        </p:spPr>
        <p:txBody>
          <a:bodyPr vert="horz" lIns="0" tIns="0" rIns="0" bIns="108000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p>
          <a:p>
            <a:pPr lvl="6"/>
            <a:r>
              <a:rPr lang="de-DE" dirty="0" smtClean="0"/>
              <a:t>Siebte Ebene</a:t>
            </a:r>
            <a:endParaRPr lang="de-DE" dirty="0"/>
          </a:p>
        </p:txBody>
      </p:sp>
      <p:sp>
        <p:nvSpPr>
          <p:cNvPr id="4" name="Datumsplatzhalter 3"/>
          <p:cNvSpPr>
            <a:spLocks noGrp="1"/>
          </p:cNvSpPr>
          <p:nvPr>
            <p:ph type="dt" sz="half" idx="2"/>
          </p:nvPr>
        </p:nvSpPr>
        <p:spPr>
          <a:xfrm>
            <a:off x="10202779" y="6259595"/>
            <a:ext cx="1287380" cy="365125"/>
          </a:xfrm>
          <a:prstGeom prst="rect">
            <a:avLst/>
          </a:prstGeom>
        </p:spPr>
        <p:txBody>
          <a:bodyPr vert="horz" lIns="0" tIns="0" rIns="0" bIns="0" rtlCol="0" anchor="ctr"/>
          <a:lstStyle>
            <a:lvl1pPr algn="r">
              <a:defRPr sz="1200">
                <a:solidFill>
                  <a:schemeClr val="tx2"/>
                </a:solidFill>
              </a:defRPr>
            </a:lvl1pPr>
          </a:lstStyle>
          <a:p>
            <a:r>
              <a:rPr lang="de-DE" smtClean="0">
                <a:solidFill>
                  <a:srgbClr val="585851"/>
                </a:solidFill>
              </a:rPr>
              <a:t>16.-18. März 2020</a:t>
            </a:r>
            <a:endParaRPr lang="de-DE" dirty="0">
              <a:solidFill>
                <a:srgbClr val="585851"/>
              </a:solidFill>
            </a:endParaRPr>
          </a:p>
        </p:txBody>
      </p:sp>
      <p:sp>
        <p:nvSpPr>
          <p:cNvPr id="5" name="Fußzeilenplatzhalter 4"/>
          <p:cNvSpPr>
            <a:spLocks noGrp="1"/>
          </p:cNvSpPr>
          <p:nvPr>
            <p:ph type="ftr" sz="quarter" idx="3"/>
          </p:nvPr>
        </p:nvSpPr>
        <p:spPr>
          <a:xfrm>
            <a:off x="1395663" y="6259595"/>
            <a:ext cx="8670760" cy="365125"/>
          </a:xfrm>
          <a:prstGeom prst="rect">
            <a:avLst/>
          </a:prstGeom>
        </p:spPr>
        <p:txBody>
          <a:bodyPr vert="horz" lIns="0" tIns="0" rIns="0" bIns="0" rtlCol="0" anchor="ctr"/>
          <a:lstStyle>
            <a:lvl1pPr algn="r">
              <a:defRPr sz="1200">
                <a:solidFill>
                  <a:schemeClr val="tx2"/>
                </a:solidFill>
              </a:defRPr>
            </a:lvl1pPr>
          </a:lstStyle>
          <a:p>
            <a:r>
              <a:rPr lang="de-DE" smtClean="0">
                <a:solidFill>
                  <a:srgbClr val="585851"/>
                </a:solidFill>
              </a:rPr>
              <a:t>Gesamt- und Teilhabeplanverfahren - Organisationsentwicklung</a:t>
            </a:r>
            <a:endParaRPr lang="de-DE" dirty="0">
              <a:solidFill>
                <a:srgbClr val="585851"/>
              </a:solidFill>
            </a:endParaRPr>
          </a:p>
        </p:txBody>
      </p:sp>
      <p:sp>
        <p:nvSpPr>
          <p:cNvPr id="6" name="Foliennummernplatzhalter 5"/>
          <p:cNvSpPr>
            <a:spLocks noGrp="1"/>
          </p:cNvSpPr>
          <p:nvPr>
            <p:ph type="sldNum" sz="quarter" idx="4"/>
          </p:nvPr>
        </p:nvSpPr>
        <p:spPr>
          <a:xfrm>
            <a:off x="711199" y="6259595"/>
            <a:ext cx="540085" cy="365125"/>
          </a:xfrm>
          <a:prstGeom prst="rect">
            <a:avLst/>
          </a:prstGeom>
        </p:spPr>
        <p:txBody>
          <a:bodyPr vert="horz" lIns="0" tIns="0" rIns="0" bIns="0" rtlCol="0" anchor="ctr"/>
          <a:lstStyle>
            <a:lvl1pPr algn="l">
              <a:defRPr sz="1200">
                <a:solidFill>
                  <a:schemeClr val="tx2"/>
                </a:solidFill>
              </a:defRPr>
            </a:lvl1pPr>
          </a:lstStyle>
          <a:p>
            <a:fld id="{3079B837-F2D5-41F4-83E4-A81A43EA0C5D}" type="slidenum">
              <a:rPr lang="de-DE" smtClean="0">
                <a:solidFill>
                  <a:srgbClr val="585851"/>
                </a:solidFill>
              </a:rPr>
              <a:pPr/>
              <a:t>‹Nr.›</a:t>
            </a:fld>
            <a:endParaRPr lang="de-DE" dirty="0">
              <a:solidFill>
                <a:srgbClr val="585851"/>
              </a:solidFill>
            </a:endParaRPr>
          </a:p>
        </p:txBody>
      </p:sp>
    </p:spTree>
    <p:extLst>
      <p:ext uri="{BB962C8B-B14F-4D97-AF65-F5344CB8AC3E}">
        <p14:creationId xmlns:p14="http://schemas.microsoft.com/office/powerpoint/2010/main" val="137907179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iming>
    <p:tnLst>
      <p:par>
        <p:cTn id="1" dur="indefinite" restart="never" nodeType="tmRoot"/>
      </p:par>
    </p:tnLst>
  </p:timing>
  <p:hf hdr="0" dt="0"/>
  <p:txStyles>
    <p:titleStyle>
      <a:lvl1pPr algn="l" defTabSz="914400" rtl="0" eaLnBrk="1" latinLnBrk="0" hangingPunct="1">
        <a:lnSpc>
          <a:spcPts val="2640"/>
        </a:lnSpc>
        <a:spcBef>
          <a:spcPct val="0"/>
        </a:spcBef>
        <a:buNone/>
        <a:defRPr sz="2200" b="1" kern="1200" cap="all" baseline="0">
          <a:solidFill>
            <a:schemeClr val="tx1"/>
          </a:solidFill>
          <a:latin typeface="Source Sans Pro" panose="020B0503030403020204" pitchFamily="34" charset="0"/>
          <a:ea typeface="+mj-ea"/>
          <a:cs typeface="+mj-cs"/>
        </a:defRPr>
      </a:lvl1pPr>
    </p:titleStyle>
    <p:bodyStyle>
      <a:lvl1pPr marL="0" indent="0" algn="l" defTabSz="914400" rtl="0" eaLnBrk="1" latinLnBrk="0" hangingPunct="1">
        <a:lnSpc>
          <a:spcPts val="2500"/>
        </a:lnSpc>
        <a:spcBef>
          <a:spcPts val="0"/>
        </a:spcBef>
        <a:spcAft>
          <a:spcPts val="1417"/>
        </a:spcAft>
        <a:buFontTx/>
        <a:buNone/>
        <a:defRPr sz="2000" kern="1200">
          <a:solidFill>
            <a:schemeClr val="tx1"/>
          </a:solidFill>
          <a:latin typeface="+mn-lt"/>
          <a:ea typeface="+mn-ea"/>
          <a:cs typeface="+mn-cs"/>
        </a:defRPr>
      </a:lvl1pPr>
      <a:lvl2pPr marL="180000" indent="-180000" algn="l" defTabSz="914400" rtl="0" eaLnBrk="1" latinLnBrk="0" hangingPunct="1">
        <a:lnSpc>
          <a:spcPts val="2500"/>
        </a:lnSpc>
        <a:spcBef>
          <a:spcPts val="0"/>
        </a:spcBef>
        <a:spcAft>
          <a:spcPts val="1417"/>
        </a:spcAft>
        <a:buClr>
          <a:schemeClr val="accent1"/>
        </a:buClr>
        <a:buSzPct val="100000"/>
        <a:buFont typeface="Arial" panose="020B0604020202020204" pitchFamily="34" charset="0"/>
        <a:buChar char="•"/>
        <a:defRPr sz="2000" kern="1200">
          <a:solidFill>
            <a:schemeClr val="tx1"/>
          </a:solidFill>
          <a:latin typeface="+mn-lt"/>
          <a:ea typeface="+mn-ea"/>
          <a:cs typeface="+mn-cs"/>
        </a:defRPr>
      </a:lvl2pPr>
      <a:lvl3pPr marL="360000" indent="-180000" algn="l" defTabSz="914400" rtl="0" eaLnBrk="1" latinLnBrk="0" hangingPunct="1">
        <a:lnSpc>
          <a:spcPts val="2500"/>
        </a:lnSpc>
        <a:spcBef>
          <a:spcPts val="0"/>
        </a:spcBef>
        <a:spcAft>
          <a:spcPts val="1417"/>
        </a:spcAft>
        <a:buClr>
          <a:schemeClr val="tx2"/>
        </a:buClr>
        <a:buFont typeface="Arial" panose="020B0604020202020204" pitchFamily="34" charset="0"/>
        <a:buChar char="•"/>
        <a:defRPr sz="2000" kern="1200">
          <a:solidFill>
            <a:schemeClr val="tx1"/>
          </a:solidFill>
          <a:latin typeface="+mn-lt"/>
          <a:ea typeface="+mn-ea"/>
          <a:cs typeface="+mn-cs"/>
        </a:defRPr>
      </a:lvl3pPr>
      <a:lvl4pPr marL="0" indent="0" algn="l" defTabSz="914400" rtl="0" eaLnBrk="1" latinLnBrk="0" hangingPunct="1">
        <a:lnSpc>
          <a:spcPts val="2200"/>
        </a:lnSpc>
        <a:spcBef>
          <a:spcPts val="0"/>
        </a:spcBef>
        <a:spcAft>
          <a:spcPts val="1134"/>
        </a:spcAft>
        <a:buFontTx/>
        <a:buNone/>
        <a:defRPr sz="1600" kern="1200">
          <a:solidFill>
            <a:schemeClr val="tx1"/>
          </a:solidFill>
          <a:latin typeface="+mn-lt"/>
          <a:ea typeface="+mn-ea"/>
          <a:cs typeface="+mn-cs"/>
        </a:defRPr>
      </a:lvl4pPr>
      <a:lvl5pPr marL="54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a:solidFill>
            <a:schemeClr val="tx1"/>
          </a:solidFill>
          <a:latin typeface="+mn-lt"/>
          <a:ea typeface="+mn-ea"/>
          <a:cs typeface="+mn-cs"/>
        </a:defRPr>
      </a:lvl5pPr>
      <a:lvl6pPr marL="720000" indent="-180000" algn="l" defTabSz="914400" rtl="0" eaLnBrk="1" latinLnBrk="0" hangingPunct="1">
        <a:lnSpc>
          <a:spcPts val="2200"/>
        </a:lnSpc>
        <a:spcBef>
          <a:spcPts val="0"/>
        </a:spcBef>
        <a:spcAft>
          <a:spcPts val="1134"/>
        </a:spcAft>
        <a:buSzPct val="90000"/>
        <a:buFont typeface="Arial" panose="020B0604020202020204" pitchFamily="34" charset="0"/>
        <a:buChar char="•"/>
        <a:defRPr sz="1600" kern="1200" baseline="0">
          <a:solidFill>
            <a:schemeClr val="tx1"/>
          </a:solidFill>
          <a:latin typeface="+mn-lt"/>
          <a:ea typeface="+mn-ea"/>
          <a:cs typeface="+mn-cs"/>
        </a:defRPr>
      </a:lvl6pPr>
      <a:lvl7pPr marL="0" indent="0" algn="l" defTabSz="914400" rtl="0" eaLnBrk="1" latinLnBrk="0" hangingPunct="1">
        <a:lnSpc>
          <a:spcPts val="1700"/>
        </a:lnSpc>
        <a:spcBef>
          <a:spcPts val="0"/>
        </a:spcBef>
        <a:spcAft>
          <a:spcPts val="850"/>
        </a:spcAft>
        <a:buFontTx/>
        <a:buNone/>
        <a:defRPr sz="13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3" Type="http://schemas.openxmlformats.org/officeDocument/2006/relationships/hyperlink" Target="https://umsetzungsbegleitung-bthg.de/" TargetMode="External"/><Relationship Id="rId2" Type="http://schemas.openxmlformats.org/officeDocument/2006/relationships/notesSlide" Target="../notesSlides/notesSlide23.xml"/><Relationship Id="rId1" Type="http://schemas.openxmlformats.org/officeDocument/2006/relationships/slideLayout" Target="../slideLayouts/slideLayout59.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3" Type="http://schemas.openxmlformats.org/officeDocument/2006/relationships/hyperlink" Target="http://www.umsetzungsbegleitung-bthg.de/" TargetMode="External"/><Relationship Id="rId2" Type="http://schemas.openxmlformats.org/officeDocument/2006/relationships/hyperlink" Target="mailto:info@umsetzungsbegleitung-bthg.de" TargetMode="External"/><Relationship Id="rId1" Type="http://schemas.openxmlformats.org/officeDocument/2006/relationships/slideLayout" Target="../slideLayouts/slideLayout1.xml"/><Relationship Id="rId4" Type="http://schemas.openxmlformats.org/officeDocument/2006/relationships/hyperlink" Target="http://www.umsetzungsbegleitung-bthg.de/newslette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umsetzungsbegleitung-bthg.d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8487" y="1623874"/>
            <a:ext cx="11085080" cy="1267174"/>
          </a:xfrm>
        </p:spPr>
        <p:txBody>
          <a:bodyPr/>
          <a:lstStyle/>
          <a:p>
            <a:r>
              <a:rPr lang="de-DE" sz="3200" dirty="0" smtClean="0">
                <a:solidFill>
                  <a:schemeClr val="tx1"/>
                </a:solidFill>
              </a:rPr>
              <a:t>Projekt </a:t>
            </a:r>
            <a:r>
              <a:rPr lang="de-DE" sz="3200" dirty="0">
                <a:solidFill>
                  <a:schemeClr val="tx1"/>
                </a:solidFill>
              </a:rPr>
              <a:t/>
            </a:r>
            <a:br>
              <a:rPr lang="de-DE" sz="3200" dirty="0">
                <a:solidFill>
                  <a:schemeClr val="tx1"/>
                </a:solidFill>
              </a:rPr>
            </a:br>
            <a:r>
              <a:rPr lang="de-DE" sz="3200" dirty="0" smtClean="0">
                <a:solidFill>
                  <a:schemeClr val="tx1"/>
                </a:solidFill>
              </a:rPr>
              <a:t>Umsetzungsbegleitung Bundesteilhabegesetz</a:t>
            </a:r>
            <a:endParaRPr lang="de-DE" sz="3200" dirty="0">
              <a:solidFill>
                <a:schemeClr val="tx1"/>
              </a:solidFill>
            </a:endParaRPr>
          </a:p>
        </p:txBody>
      </p:sp>
      <p:pic>
        <p:nvPicPr>
          <p:cNvPr id="9" name="Grafik 8" descr="Das Bild ist eine Illustration in Schwarz-Weiß mit einzelnen in Farbe hervorgehobenen Elementen. Auf der linken Seite steht ein Buch mit dem Titel BTHG. Auf der rechten Seite steht groß und farbig hinterlegt das Wort Praxis. Dazwischen befindet sich ein Labyrinth. Der Weg vom BTHG zur Praxis ist führt durch das Labyrinth und ist farbig gekennzeichnet." title="Symbolbild des Weges vom gesetz zur Prax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487" y="3277234"/>
            <a:ext cx="9086598" cy="1897201"/>
          </a:xfrm>
          <a:prstGeom prst="rect">
            <a:avLst/>
          </a:prstGeom>
        </p:spPr>
      </p:pic>
      <p:sp>
        <p:nvSpPr>
          <p:cNvPr id="3" name="Fußzeilenplatzhalter 2"/>
          <p:cNvSpPr>
            <a:spLocks noGrp="1"/>
          </p:cNvSpPr>
          <p:nvPr>
            <p:ph type="ftr" sz="quarter" idx="11"/>
          </p:nvPr>
        </p:nvSpPr>
        <p:spPr>
          <a:xfrm>
            <a:off x="2120222" y="6173870"/>
            <a:ext cx="7938178" cy="365125"/>
          </a:xfrm>
        </p:spPr>
        <p:txBody>
          <a:bodyPr/>
          <a:lstStyle/>
          <a:p>
            <a:r>
              <a:rPr lang="de-DE" dirty="0"/>
              <a:t>Organisationsentwicklung: Anforderungen des BTHG an </a:t>
            </a:r>
            <a:r>
              <a:rPr lang="de-DE" dirty="0" smtClean="0"/>
              <a:t>Leistungserbringer 	30.09. / 01.10.2020</a:t>
            </a:r>
            <a:endParaRPr lang="de-DE" dirty="0"/>
          </a:p>
        </p:txBody>
      </p:sp>
    </p:spTree>
    <p:extLst>
      <p:ext uri="{BB962C8B-B14F-4D97-AF65-F5344CB8AC3E}">
        <p14:creationId xmlns:p14="http://schemas.microsoft.com/office/powerpoint/2010/main" val="2093238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Änderungen durch das Bundesteilhabegesetz</a:t>
            </a:r>
          </a:p>
        </p:txBody>
      </p:sp>
      <p:sp>
        <p:nvSpPr>
          <p:cNvPr id="6" name="Textplatzhalter 5"/>
          <p:cNvSpPr>
            <a:spLocks noGrp="1"/>
          </p:cNvSpPr>
          <p:nvPr>
            <p:ph type="body" sz="quarter" idx="13"/>
          </p:nvPr>
        </p:nvSpPr>
        <p:spPr/>
        <p:txBody>
          <a:bodyPr/>
          <a:lstStyle/>
          <a:p>
            <a:r>
              <a:rPr lang="de-DE" dirty="0"/>
              <a:t>Überblick</a:t>
            </a:r>
          </a:p>
        </p:txBody>
      </p:sp>
      <p:sp>
        <p:nvSpPr>
          <p:cNvPr id="7" name="Textplatzhalter 6"/>
          <p:cNvSpPr>
            <a:spLocks noGrp="1"/>
          </p:cNvSpPr>
          <p:nvPr>
            <p:ph type="body" sz="quarter" idx="14"/>
          </p:nvPr>
        </p:nvSpPr>
        <p:spPr/>
        <p:txBody>
          <a:bodyPr/>
          <a:lstStyle/>
          <a:p>
            <a:pPr marL="342900" indent="-342900">
              <a:buFont typeface="Arial" panose="020B0604020202020204" pitchFamily="34" charset="0"/>
              <a:buChar char="•"/>
            </a:pPr>
            <a:r>
              <a:rPr lang="de-DE" dirty="0"/>
              <a:t>BTHG: Artikelgesetz – Art. 1: SGB IX</a:t>
            </a:r>
          </a:p>
          <a:p>
            <a:pPr marL="342900" indent="-342900">
              <a:buFont typeface="Arial" panose="020B0604020202020204" pitchFamily="34" charset="0"/>
              <a:buChar char="•"/>
            </a:pPr>
            <a:r>
              <a:rPr lang="de-DE" dirty="0"/>
              <a:t>SGB IX, Teil 1 – Allgemeine Vorschriften:</a:t>
            </a:r>
          </a:p>
          <a:p>
            <a:pPr marL="522900" lvl="1" indent="-342900"/>
            <a:r>
              <a:rPr lang="de-DE" dirty="0"/>
              <a:t>Stärkung und verbindlichere Ausgestaltung, ohne </a:t>
            </a:r>
          </a:p>
          <a:p>
            <a:pPr lvl="1" indent="0">
              <a:buNone/>
            </a:pPr>
            <a:r>
              <a:rPr lang="de-DE" dirty="0"/>
              <a:t>       dabei das gegliederte System in Frage zu stellen</a:t>
            </a:r>
          </a:p>
          <a:p>
            <a:pPr marL="342900" indent="-342900">
              <a:buFont typeface="Arial" panose="020B0604020202020204" pitchFamily="34" charset="0"/>
              <a:buChar char="•"/>
            </a:pPr>
            <a:r>
              <a:rPr lang="de-DE" dirty="0"/>
              <a:t>SGB IX, Teil 2 - Eingliederungshilferecht:</a:t>
            </a:r>
          </a:p>
          <a:p>
            <a:pPr marL="522900" lvl="1" indent="-342900"/>
            <a:r>
              <a:rPr lang="de-DE" dirty="0"/>
              <a:t>Neuregelung der aus dem SGB XII herausgelösten</a:t>
            </a:r>
          </a:p>
          <a:p>
            <a:pPr lvl="1" indent="0">
              <a:buNone/>
            </a:pPr>
            <a:r>
              <a:rPr lang="de-DE" dirty="0"/>
              <a:t>       und reformierten Eingliederungshilfe</a:t>
            </a:r>
          </a:p>
          <a:p>
            <a:pPr marL="342900" indent="-342900">
              <a:buFont typeface="Arial" panose="020B0604020202020204" pitchFamily="34" charset="0"/>
              <a:buChar char="•"/>
            </a:pPr>
            <a:r>
              <a:rPr lang="de-DE" dirty="0"/>
              <a:t>SGB IX, Teil 3 - Schwerbehindertenrecht:</a:t>
            </a:r>
          </a:p>
          <a:p>
            <a:pPr marL="522900" lvl="1" indent="-342900"/>
            <a:r>
              <a:rPr lang="de-DE" dirty="0"/>
              <a:t>Weiterentwicklung des Schwerbehindertenrechts</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10</a:t>
            </a:fld>
            <a:endParaRPr lang="de-DE"/>
          </a:p>
        </p:txBody>
      </p:sp>
    </p:spTree>
    <p:extLst>
      <p:ext uri="{BB962C8B-B14F-4D97-AF65-F5344CB8AC3E}">
        <p14:creationId xmlns:p14="http://schemas.microsoft.com/office/powerpoint/2010/main" val="4213611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Änderungen durch das Bundesteilhabegesetz</a:t>
            </a:r>
          </a:p>
        </p:txBody>
      </p:sp>
      <p:sp>
        <p:nvSpPr>
          <p:cNvPr id="6" name="Textplatzhalter 5"/>
          <p:cNvSpPr>
            <a:spLocks noGrp="1"/>
          </p:cNvSpPr>
          <p:nvPr>
            <p:ph type="body" sz="quarter" idx="13"/>
          </p:nvPr>
        </p:nvSpPr>
        <p:spPr/>
        <p:txBody>
          <a:bodyPr/>
          <a:lstStyle/>
          <a:p>
            <a:r>
              <a:rPr lang="de-DE" dirty="0"/>
              <a:t>SGB IX, Teil 1</a:t>
            </a:r>
          </a:p>
        </p:txBody>
      </p:sp>
      <p:sp>
        <p:nvSpPr>
          <p:cNvPr id="7" name="Textplatzhalter 6"/>
          <p:cNvSpPr>
            <a:spLocks noGrp="1"/>
          </p:cNvSpPr>
          <p:nvPr>
            <p:ph type="body" sz="quarter" idx="14"/>
          </p:nvPr>
        </p:nvSpPr>
        <p:spPr/>
        <p:txBody>
          <a:bodyPr/>
          <a:lstStyle/>
          <a:p>
            <a:pPr marL="342900" indent="-342900">
              <a:buFont typeface="Arial" panose="020B0604020202020204" pitchFamily="34" charset="0"/>
              <a:buChar char="•"/>
            </a:pPr>
            <a:r>
              <a:rPr lang="de-DE" dirty="0"/>
              <a:t>SGB IX, Teil 1:</a:t>
            </a:r>
          </a:p>
          <a:p>
            <a:pPr marL="522900" lvl="1" indent="-342900"/>
            <a:r>
              <a:rPr lang="de-DE" dirty="0"/>
              <a:t>Neudefinition des Behinderungsbegriffs mit Orientierung an der ICF</a:t>
            </a:r>
          </a:p>
          <a:p>
            <a:pPr marL="522900" lvl="1" indent="-342900"/>
            <a:r>
              <a:rPr lang="de-DE" dirty="0"/>
              <a:t>„Leistungen wie aus einer Hand“ – Teilhabeplanverfahren sowie Kooperation und Koordination der Rehabilitationsträger; Prävention und frühzeitige Erkennung von Rehabilitationsbedarfen</a:t>
            </a:r>
          </a:p>
          <a:p>
            <a:pPr marL="522900" lvl="1" indent="-342900"/>
            <a:r>
              <a:rPr lang="de-DE" dirty="0"/>
              <a:t>Ergänzende unabhängige </a:t>
            </a:r>
            <a:r>
              <a:rPr lang="de-DE" dirty="0" smtClean="0"/>
              <a:t>Teilhabeberatung</a:t>
            </a:r>
            <a:endParaRPr lang="de-DE" dirty="0"/>
          </a:p>
          <a:p>
            <a:pPr marL="522900" lvl="1" indent="-342900"/>
            <a:r>
              <a:rPr lang="de-DE" dirty="0"/>
              <a:t>Stärkung der Leistungen zur Teilhabe am Arbeitsleben, der Sozialen Teilhabe und der Teilhabe an Bildung</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11</a:t>
            </a:fld>
            <a:endParaRPr lang="de-DE"/>
          </a:p>
        </p:txBody>
      </p:sp>
    </p:spTree>
    <p:extLst>
      <p:ext uri="{BB962C8B-B14F-4D97-AF65-F5344CB8AC3E}">
        <p14:creationId xmlns:p14="http://schemas.microsoft.com/office/powerpoint/2010/main" val="253854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Änderungen durch das Bundesteilhabegesetz</a:t>
            </a:r>
          </a:p>
        </p:txBody>
      </p:sp>
      <p:sp>
        <p:nvSpPr>
          <p:cNvPr id="6" name="Textplatzhalter 5"/>
          <p:cNvSpPr>
            <a:spLocks noGrp="1"/>
          </p:cNvSpPr>
          <p:nvPr>
            <p:ph type="body" sz="quarter" idx="13"/>
          </p:nvPr>
        </p:nvSpPr>
        <p:spPr/>
        <p:txBody>
          <a:bodyPr/>
          <a:lstStyle/>
          <a:p>
            <a:r>
              <a:rPr lang="de-DE" dirty="0"/>
              <a:t>SGB IX, Teil 2</a:t>
            </a:r>
          </a:p>
        </p:txBody>
      </p:sp>
      <p:sp>
        <p:nvSpPr>
          <p:cNvPr id="7" name="Textplatzhalter 6"/>
          <p:cNvSpPr>
            <a:spLocks noGrp="1"/>
          </p:cNvSpPr>
          <p:nvPr>
            <p:ph type="body" sz="quarter" idx="14"/>
          </p:nvPr>
        </p:nvSpPr>
        <p:spPr/>
        <p:txBody>
          <a:bodyPr/>
          <a:lstStyle/>
          <a:p>
            <a:pPr marL="342900" indent="-342900">
              <a:buFont typeface="Arial" panose="020B0604020202020204" pitchFamily="34" charset="0"/>
              <a:buChar char="•"/>
            </a:pPr>
            <a:r>
              <a:rPr lang="de-DE" dirty="0"/>
              <a:t>SGB IX, Teil 2:</a:t>
            </a:r>
          </a:p>
          <a:p>
            <a:pPr marL="522900" lvl="1" indent="-342900"/>
            <a:r>
              <a:rPr lang="de-DE" dirty="0"/>
              <a:t>von der Einrichtungs- zur Personenzentrierung – Trennung von Fachleistungen und existenzsichernden Leistungen</a:t>
            </a:r>
          </a:p>
          <a:p>
            <a:pPr marL="522900" lvl="1" indent="-342900"/>
            <a:r>
              <a:rPr lang="de-DE" dirty="0"/>
              <a:t>Weiterentwicklung des Vertragsrechts</a:t>
            </a:r>
          </a:p>
          <a:p>
            <a:pPr marL="522900" lvl="1" indent="-342900"/>
            <a:r>
              <a:rPr lang="de-DE" dirty="0"/>
              <a:t>Veränderung der Gesamtplanung</a:t>
            </a:r>
          </a:p>
          <a:p>
            <a:pPr marL="522900" lvl="1" indent="-342900"/>
            <a:r>
              <a:rPr lang="de-DE" dirty="0"/>
              <a:t>Neuregelung des Einkommens- und Vermögenseinsatzes</a:t>
            </a:r>
          </a:p>
          <a:p>
            <a:pPr marL="522900" lvl="1" indent="-342900"/>
            <a:r>
              <a:rPr lang="de-DE" dirty="0"/>
              <a:t>Neudefinition des leistungsberechtigten Personenkreises</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12</a:t>
            </a:fld>
            <a:endParaRPr lang="de-DE"/>
          </a:p>
        </p:txBody>
      </p:sp>
    </p:spTree>
    <p:extLst>
      <p:ext uri="{BB962C8B-B14F-4D97-AF65-F5344CB8AC3E}">
        <p14:creationId xmlns:p14="http://schemas.microsoft.com/office/powerpoint/2010/main" val="320368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Inkrafttreten des Bundesteilhabegesetzes</a:t>
            </a:r>
          </a:p>
        </p:txBody>
      </p:sp>
      <p:sp>
        <p:nvSpPr>
          <p:cNvPr id="6" name="Textplatzhalter 5"/>
          <p:cNvSpPr>
            <a:spLocks noGrp="1"/>
          </p:cNvSpPr>
          <p:nvPr>
            <p:ph type="body" sz="quarter" idx="13"/>
          </p:nvPr>
        </p:nvSpPr>
        <p:spPr/>
        <p:txBody>
          <a:bodyPr/>
          <a:lstStyle/>
          <a:p>
            <a:endParaRPr lang="de-DE" dirty="0"/>
          </a:p>
        </p:txBody>
      </p:sp>
      <p:sp>
        <p:nvSpPr>
          <p:cNvPr id="7" name="Textplatzhalter 6"/>
          <p:cNvSpPr>
            <a:spLocks noGrp="1"/>
          </p:cNvSpPr>
          <p:nvPr>
            <p:ph type="body" sz="quarter" idx="14"/>
          </p:nvPr>
        </p:nvSpPr>
        <p:spPr/>
        <p:txBody>
          <a:bodyPr/>
          <a:lstStyle/>
          <a:p>
            <a:pPr marL="342900" indent="-342900">
              <a:buFont typeface="Arial" panose="020B0604020202020204" pitchFamily="34" charset="0"/>
              <a:buChar char="•"/>
            </a:pPr>
            <a:r>
              <a:rPr lang="de-DE" dirty="0"/>
              <a:t>Das BTHG tritt in vier Stufen in Kraft, beginnend mit dem 30.12.2016 bis zum 01.01.2023</a:t>
            </a:r>
          </a:p>
          <a:p>
            <a:pPr marL="342900" indent="-342900">
              <a:buFont typeface="Arial" panose="020B0604020202020204" pitchFamily="34" charset="0"/>
              <a:buChar char="•"/>
            </a:pPr>
            <a:r>
              <a:rPr lang="de-DE" dirty="0"/>
              <a:t>1. Reformstufe (01.01.2017/01.04.2017):</a:t>
            </a:r>
          </a:p>
          <a:p>
            <a:pPr marL="522900" lvl="1" indent="-342900"/>
            <a:r>
              <a:rPr lang="de-DE" dirty="0"/>
              <a:t>Änderungen im Schwerbehindertenrecht</a:t>
            </a:r>
          </a:p>
          <a:p>
            <a:pPr marL="522900" lvl="1" indent="-342900"/>
            <a:r>
              <a:rPr lang="de-DE" dirty="0"/>
              <a:t>1. Schritt bei Verbesserungen in der Einkommens- </a:t>
            </a:r>
          </a:p>
          <a:p>
            <a:pPr lvl="1" indent="0">
              <a:buNone/>
            </a:pPr>
            <a:r>
              <a:rPr lang="de-DE" dirty="0"/>
              <a:t>       und Vermögensberücksichtigung</a:t>
            </a:r>
          </a:p>
          <a:p>
            <a:pPr marL="342900" indent="-342900">
              <a:buFont typeface="Arial" panose="020B0604020202020204" pitchFamily="34" charset="0"/>
              <a:buChar char="•"/>
            </a:pPr>
            <a:r>
              <a:rPr lang="de-DE" dirty="0"/>
              <a:t>2. Reformstufe (01.01.2018):</a:t>
            </a:r>
          </a:p>
          <a:p>
            <a:pPr marL="522900" lvl="1" indent="-342900"/>
            <a:r>
              <a:rPr lang="de-DE" dirty="0"/>
              <a:t>Einführung SGB IX, Teil 1 und 3 </a:t>
            </a:r>
          </a:p>
          <a:p>
            <a:pPr marL="522900" lvl="1" indent="-342900"/>
            <a:r>
              <a:rPr lang="de-DE" dirty="0"/>
              <a:t>vorgezogene Verbesserungen im Bereich </a:t>
            </a:r>
            <a:r>
              <a:rPr lang="de-DE" dirty="0" smtClean="0"/>
              <a:t>der Leistungen </a:t>
            </a:r>
            <a:r>
              <a:rPr lang="de-DE" dirty="0"/>
              <a:t>zur Teilhabe am Arbeitsleben und im Gesamtplanverfahren in der Eingliederungshilfe (im SGB XII)</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13</a:t>
            </a:fld>
            <a:endParaRPr lang="de-DE"/>
          </a:p>
        </p:txBody>
      </p:sp>
    </p:spTree>
    <p:extLst>
      <p:ext uri="{BB962C8B-B14F-4D97-AF65-F5344CB8AC3E}">
        <p14:creationId xmlns:p14="http://schemas.microsoft.com/office/powerpoint/2010/main" val="3371529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Inkrafttreten des Bundesteilhabegesetzes</a:t>
            </a:r>
          </a:p>
        </p:txBody>
      </p:sp>
      <p:sp>
        <p:nvSpPr>
          <p:cNvPr id="6" name="Textplatzhalter 5"/>
          <p:cNvSpPr>
            <a:spLocks noGrp="1"/>
          </p:cNvSpPr>
          <p:nvPr>
            <p:ph type="body" sz="quarter" idx="13"/>
          </p:nvPr>
        </p:nvSpPr>
        <p:spPr/>
        <p:txBody>
          <a:bodyPr/>
          <a:lstStyle/>
          <a:p>
            <a:endParaRPr lang="de-DE" dirty="0"/>
          </a:p>
        </p:txBody>
      </p:sp>
      <p:sp>
        <p:nvSpPr>
          <p:cNvPr id="7" name="Textplatzhalter 6"/>
          <p:cNvSpPr>
            <a:spLocks noGrp="1"/>
          </p:cNvSpPr>
          <p:nvPr>
            <p:ph type="body" sz="quarter" idx="14"/>
          </p:nvPr>
        </p:nvSpPr>
        <p:spPr/>
        <p:txBody>
          <a:bodyPr/>
          <a:lstStyle/>
          <a:p>
            <a:pPr marL="342900" indent="-342900">
              <a:buFont typeface="Arial" panose="020B0604020202020204" pitchFamily="34" charset="0"/>
              <a:buChar char="•"/>
            </a:pPr>
            <a:r>
              <a:rPr lang="de-DE" dirty="0"/>
              <a:t>3. Reformstufe (01.01.2020):</a:t>
            </a:r>
          </a:p>
          <a:p>
            <a:pPr marL="522900" lvl="1" indent="-342900"/>
            <a:r>
              <a:rPr lang="de-DE" dirty="0"/>
              <a:t>Einführung SGB IX, Teil 2</a:t>
            </a:r>
          </a:p>
          <a:p>
            <a:pPr marL="522900" lvl="1" indent="-342900"/>
            <a:r>
              <a:rPr lang="de-DE" dirty="0"/>
              <a:t>Trennung der Fachleistungen der Eingliederungshilfe                                                                                             von den existenzsichernden Leistungen</a:t>
            </a:r>
          </a:p>
          <a:p>
            <a:pPr marL="522900" lvl="1" indent="-342900"/>
            <a:r>
              <a:rPr lang="de-DE" dirty="0"/>
              <a:t>2. Schritt bei Verbesserungen in der Einkommens- </a:t>
            </a:r>
          </a:p>
          <a:p>
            <a:pPr lvl="1" indent="0">
              <a:buNone/>
            </a:pPr>
            <a:r>
              <a:rPr lang="de-DE" dirty="0"/>
              <a:t>       und Vermögensberücksichtigung</a:t>
            </a:r>
          </a:p>
          <a:p>
            <a:pPr marL="342900" indent="-342900">
              <a:buFont typeface="Arial" panose="020B0604020202020204" pitchFamily="34" charset="0"/>
              <a:buChar char="•"/>
            </a:pPr>
            <a:r>
              <a:rPr lang="de-DE" dirty="0"/>
              <a:t>4. Reformstufe (01.01.2023):</a:t>
            </a:r>
          </a:p>
          <a:p>
            <a:pPr marL="522900" lvl="1" indent="-342900"/>
            <a:r>
              <a:rPr lang="de-DE" dirty="0"/>
              <a:t>Neubestimmung des leistungsberechtigten Personenkreises in der Eingliederungshilfe </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14</a:t>
            </a:fld>
            <a:endParaRPr lang="de-DE"/>
          </a:p>
        </p:txBody>
      </p:sp>
    </p:spTree>
    <p:extLst>
      <p:ext uri="{BB962C8B-B14F-4D97-AF65-F5344CB8AC3E}">
        <p14:creationId xmlns:p14="http://schemas.microsoft.com/office/powerpoint/2010/main" val="2010947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Landesrahmenverträge nach § 131 SGB IX (1/2)</a:t>
            </a:r>
            <a:endParaRPr lang="de-DE" dirty="0"/>
          </a:p>
        </p:txBody>
      </p:sp>
      <p:sp>
        <p:nvSpPr>
          <p:cNvPr id="4" name="Fußzeilenplatzhalter 3"/>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5" name="Textplatzhalter 4"/>
          <p:cNvSpPr>
            <a:spLocks noGrp="1"/>
          </p:cNvSpPr>
          <p:nvPr>
            <p:ph type="body" sz="quarter" idx="13"/>
          </p:nvPr>
        </p:nvSpPr>
        <p:spPr/>
        <p:txBody>
          <a:bodyPr/>
          <a:lstStyle/>
          <a:p>
            <a:r>
              <a:rPr lang="de-DE" dirty="0" smtClean="0"/>
              <a:t> </a:t>
            </a:r>
            <a:endParaRPr lang="de-DE" dirty="0"/>
          </a:p>
        </p:txBody>
      </p:sp>
      <p:sp>
        <p:nvSpPr>
          <p:cNvPr id="6" name="Textplatzhalter 5"/>
          <p:cNvSpPr>
            <a:spLocks noGrp="1"/>
          </p:cNvSpPr>
          <p:nvPr>
            <p:ph type="body" sz="quarter" idx="14"/>
          </p:nvPr>
        </p:nvSpPr>
        <p:spPr>
          <a:xfrm>
            <a:off x="560474" y="2067188"/>
            <a:ext cx="10760075" cy="4192408"/>
          </a:xfrm>
        </p:spPr>
        <p:txBody>
          <a:bodyPr/>
          <a:lstStyle/>
          <a:p>
            <a:pPr marL="342900" indent="-342900">
              <a:buFont typeface="Arial" pitchFamily="34" charset="0"/>
              <a:buChar char="•"/>
            </a:pPr>
            <a:r>
              <a:rPr lang="de-DE" dirty="0" smtClean="0"/>
              <a:t>Landesrahmenverträge dienen </a:t>
            </a:r>
            <a:r>
              <a:rPr lang="de-DE" dirty="0"/>
              <a:t>dem Zweck, jeweils landesweit die wesentlichen Bestandteile der Leistungserbringung </a:t>
            </a:r>
            <a:r>
              <a:rPr lang="de-DE" dirty="0" err="1"/>
              <a:t>vorzuklären</a:t>
            </a:r>
            <a:r>
              <a:rPr lang="de-DE" dirty="0"/>
              <a:t> und dadurch stark voneinander abweichende Einzelvereinbarungen auf örtlicher Ebene zu vermeiden</a:t>
            </a:r>
            <a:r>
              <a:rPr lang="de-DE" dirty="0" smtClean="0"/>
              <a:t>.</a:t>
            </a:r>
            <a:r>
              <a:rPr lang="de-DE" dirty="0"/>
              <a:t> </a:t>
            </a:r>
            <a:endParaRPr lang="de-DE" dirty="0" smtClean="0"/>
          </a:p>
          <a:p>
            <a:pPr marL="342900" indent="-342900">
              <a:buFont typeface="Arial" pitchFamily="34" charset="0"/>
              <a:buChar char="•"/>
            </a:pPr>
            <a:endParaRPr lang="de-DE" dirty="0" smtClean="0"/>
          </a:p>
          <a:p>
            <a:pPr marL="342900" indent="-342900">
              <a:buFont typeface="Arial" pitchFamily="34" charset="0"/>
              <a:buChar char="•"/>
            </a:pPr>
            <a:r>
              <a:rPr lang="de-DE" dirty="0"/>
              <a:t>Parteien der Rahmenverträge sind die Träger der Eingliederungshilfe auf Landesebene und die Vereinigungen der </a:t>
            </a:r>
            <a:r>
              <a:rPr lang="de-DE" dirty="0" smtClean="0"/>
              <a:t>Leistungserbringer. </a:t>
            </a:r>
            <a:endParaRPr lang="de-DE" dirty="0"/>
          </a:p>
          <a:p>
            <a:pPr marL="342900" indent="-342900">
              <a:buFont typeface="Arial" pitchFamily="34" charset="0"/>
              <a:buChar char="•"/>
            </a:pPr>
            <a:endParaRPr lang="de-DE" dirty="0" smtClean="0"/>
          </a:p>
          <a:p>
            <a:pPr marL="342900" indent="-342900">
              <a:buFont typeface="Arial" pitchFamily="34" charset="0"/>
              <a:buChar char="•"/>
            </a:pPr>
            <a:r>
              <a:rPr lang="de-DE" dirty="0" smtClean="0"/>
              <a:t>Durch das BTHG und die damit einhergehende Trennung der Fachleistung Eingliederungshilfe von den existenzsichernden Leistungen wurde es notwendig neue Landesrahme</a:t>
            </a:r>
            <a:r>
              <a:rPr lang="de-DE" dirty="0"/>
              <a:t>nverträge zu </a:t>
            </a:r>
            <a:r>
              <a:rPr lang="de-DE" dirty="0" smtClean="0"/>
              <a:t>schließen.</a:t>
            </a:r>
          </a:p>
        </p:txBody>
      </p:sp>
      <p:sp>
        <p:nvSpPr>
          <p:cNvPr id="7" name="Foliennummernplatzhalter 6"/>
          <p:cNvSpPr>
            <a:spLocks noGrp="1"/>
          </p:cNvSpPr>
          <p:nvPr>
            <p:ph type="sldNum" sz="quarter" idx="12"/>
          </p:nvPr>
        </p:nvSpPr>
        <p:spPr/>
        <p:txBody>
          <a:bodyPr/>
          <a:lstStyle/>
          <a:p>
            <a:fld id="{3079B837-F2D5-41F4-83E4-A81A43EA0C5D}" type="slidenum">
              <a:rPr lang="de-DE" smtClean="0">
                <a:solidFill>
                  <a:srgbClr val="585851"/>
                </a:solidFill>
              </a:rPr>
              <a:pPr/>
              <a:t>15</a:t>
            </a:fld>
            <a:endParaRPr lang="de-DE">
              <a:solidFill>
                <a:srgbClr val="585851"/>
              </a:solidFill>
            </a:endParaRPr>
          </a:p>
        </p:txBody>
      </p:sp>
    </p:spTree>
    <p:extLst>
      <p:ext uri="{BB962C8B-B14F-4D97-AF65-F5344CB8AC3E}">
        <p14:creationId xmlns:p14="http://schemas.microsoft.com/office/powerpoint/2010/main" val="3346872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Landesrahmenverträge </a:t>
            </a:r>
            <a:r>
              <a:rPr lang="de-DE" dirty="0" smtClean="0"/>
              <a:t> </a:t>
            </a:r>
            <a:r>
              <a:rPr lang="de-DE" dirty="0"/>
              <a:t>NACH § 131 </a:t>
            </a:r>
            <a:r>
              <a:rPr lang="de-DE" dirty="0" smtClean="0"/>
              <a:t>SGB IX (2/2)</a:t>
            </a:r>
            <a:r>
              <a:rPr lang="de-DE" dirty="0"/>
              <a:t/>
            </a:r>
            <a:br>
              <a:rPr lang="de-DE" dirty="0"/>
            </a:br>
            <a:endParaRPr lang="de-DE" dirty="0"/>
          </a:p>
        </p:txBody>
      </p:sp>
      <p:sp>
        <p:nvSpPr>
          <p:cNvPr id="3" name="Textplatzhalter 2"/>
          <p:cNvSpPr>
            <a:spLocks noGrp="1"/>
          </p:cNvSpPr>
          <p:nvPr>
            <p:ph type="body" sz="quarter" idx="13"/>
          </p:nvPr>
        </p:nvSpPr>
        <p:spPr/>
        <p:txBody>
          <a:bodyPr/>
          <a:lstStyle/>
          <a:p>
            <a:r>
              <a:rPr lang="de-DE" dirty="0" smtClean="0"/>
              <a:t>Wer schließt </a:t>
            </a:r>
            <a:r>
              <a:rPr lang="de-DE" dirty="0" smtClean="0"/>
              <a:t>die Landesrahmenverträge ?</a:t>
            </a:r>
            <a:endParaRPr lang="de-DE" dirty="0"/>
          </a:p>
        </p:txBody>
      </p:sp>
      <p:sp>
        <p:nvSpPr>
          <p:cNvPr id="4" name="Textplatzhalter 3"/>
          <p:cNvSpPr>
            <a:spLocks noGrp="1"/>
          </p:cNvSpPr>
          <p:nvPr>
            <p:ph type="body" sz="quarter" idx="14"/>
          </p:nvPr>
        </p:nvSpPr>
        <p:spPr>
          <a:xfrm>
            <a:off x="711199" y="1465702"/>
            <a:ext cx="10760075" cy="4981433"/>
          </a:xfrm>
        </p:spPr>
        <p:txBody>
          <a:bodyPr/>
          <a:lstStyle/>
          <a:p>
            <a:pPr marL="342900" indent="-342900">
              <a:buFont typeface="Arial" panose="020B0604020202020204" pitchFamily="34" charset="0"/>
              <a:buChar char="•"/>
            </a:pPr>
            <a:endParaRPr lang="de-DE" dirty="0" smtClean="0"/>
          </a:p>
          <a:p>
            <a:pPr marL="702900" lvl="2" indent="-342900"/>
            <a:r>
              <a:rPr lang="de-DE" dirty="0"/>
              <a:t>Landesrahmenverträge </a:t>
            </a:r>
            <a:r>
              <a:rPr lang="de-DE" dirty="0" smtClean="0"/>
              <a:t>müssen </a:t>
            </a:r>
            <a:r>
              <a:rPr lang="de-DE" dirty="0" smtClean="0"/>
              <a:t>auf Landesebene </a:t>
            </a:r>
            <a:r>
              <a:rPr lang="de-DE" dirty="0"/>
              <a:t>zwischen den Trägern der Eingliederungshilfe und den Vereinigungen der </a:t>
            </a:r>
            <a:r>
              <a:rPr lang="de-DE" dirty="0" smtClean="0"/>
              <a:t>Leistungserbringer unter Mitwirkung der </a:t>
            </a:r>
            <a:r>
              <a:rPr lang="de-DE" b="1" dirty="0" smtClean="0"/>
              <a:t>maßgeblichen Interessenvertretungen </a:t>
            </a:r>
            <a:r>
              <a:rPr lang="de-DE" b="1" dirty="0"/>
              <a:t>der Menschen mit Behinderungen </a:t>
            </a:r>
            <a:r>
              <a:rPr lang="de-DE" dirty="0"/>
              <a:t>geschlossen </a:t>
            </a:r>
            <a:r>
              <a:rPr lang="de-DE" dirty="0" smtClean="0"/>
              <a:t>werden</a:t>
            </a:r>
          </a:p>
          <a:p>
            <a:pPr marL="702900" lvl="2" indent="-342900"/>
            <a:endParaRPr lang="de-DE" dirty="0" smtClean="0"/>
          </a:p>
          <a:p>
            <a:pPr marL="702900" lvl="2" indent="-342900"/>
            <a:r>
              <a:rPr lang="de-DE" dirty="0" smtClean="0"/>
              <a:t>Sie sind gemeinsam </a:t>
            </a:r>
            <a:r>
              <a:rPr lang="de-DE" dirty="0" smtClean="0"/>
              <a:t>und einheitlich zu schließen oder durch Landesverordnung zu erlassen</a:t>
            </a:r>
          </a:p>
        </p:txBody>
      </p:sp>
      <p:sp>
        <p:nvSpPr>
          <p:cNvPr id="6" name="Fußzeilenplatzhalter 5"/>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7" name="Foliennummernplatzhalter 6"/>
          <p:cNvSpPr>
            <a:spLocks noGrp="1"/>
          </p:cNvSpPr>
          <p:nvPr>
            <p:ph type="sldNum" sz="quarter" idx="12"/>
          </p:nvPr>
        </p:nvSpPr>
        <p:spPr/>
        <p:txBody>
          <a:bodyPr/>
          <a:lstStyle/>
          <a:p>
            <a:fld id="{3079B837-F2D5-41F4-83E4-A81A43EA0C5D}" type="slidenum">
              <a:rPr lang="de-DE" smtClean="0">
                <a:solidFill>
                  <a:srgbClr val="585851"/>
                </a:solidFill>
              </a:rPr>
              <a:pPr/>
              <a:t>16</a:t>
            </a:fld>
            <a:endParaRPr lang="de-DE">
              <a:solidFill>
                <a:srgbClr val="585851"/>
              </a:solidFill>
            </a:endParaRPr>
          </a:p>
        </p:txBody>
      </p:sp>
    </p:spTree>
    <p:extLst>
      <p:ext uri="{BB962C8B-B14F-4D97-AF65-F5344CB8AC3E}">
        <p14:creationId xmlns:p14="http://schemas.microsoft.com/office/powerpoint/2010/main" val="2455351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Bestimmung </a:t>
            </a:r>
            <a:r>
              <a:rPr lang="de-DE" dirty="0">
                <a:solidFill>
                  <a:schemeClr val="tx1"/>
                </a:solidFill>
              </a:rPr>
              <a:t>der maßgeblichen </a:t>
            </a:r>
            <a:r>
              <a:rPr lang="de-DE" dirty="0" smtClean="0">
                <a:solidFill>
                  <a:schemeClr val="tx1"/>
                </a:solidFill>
              </a:rPr>
              <a:t>Interessenvertretungen</a:t>
            </a:r>
            <a:br>
              <a:rPr lang="de-DE" dirty="0" smtClean="0">
                <a:solidFill>
                  <a:schemeClr val="tx1"/>
                </a:solidFill>
              </a:rPr>
            </a:br>
            <a:r>
              <a:rPr lang="de-DE" sz="2000" b="0" dirty="0" smtClean="0">
                <a:solidFill>
                  <a:schemeClr val="tx1"/>
                </a:solidFill>
              </a:rPr>
              <a:t>§ </a:t>
            </a:r>
            <a:r>
              <a:rPr lang="de-DE" sz="2000" b="0" dirty="0">
                <a:solidFill>
                  <a:schemeClr val="tx1"/>
                </a:solidFill>
              </a:rPr>
              <a:t>131 Abs. 2 SGB </a:t>
            </a:r>
            <a:r>
              <a:rPr lang="de-DE" sz="2000" b="0" dirty="0" smtClean="0">
                <a:solidFill>
                  <a:schemeClr val="tx1"/>
                </a:solidFill>
              </a:rPr>
              <a:t>IX (1/3)</a:t>
            </a: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379666"/>
            <a:ext cx="10760075" cy="5245053"/>
          </a:xfrm>
        </p:spPr>
        <p:txBody>
          <a:bodyPr/>
          <a:lstStyle/>
          <a:p>
            <a:pPr marL="342900" lvl="0" indent="-342900">
              <a:lnSpc>
                <a:spcPct val="100000"/>
              </a:lnSpc>
              <a:spcAft>
                <a:spcPts val="800"/>
              </a:spcAft>
              <a:buFont typeface="Arial" panose="020B0604020202020204" pitchFamily="34" charset="0"/>
              <a:buChar char="•"/>
              <a:tabLst>
                <a:tab pos="457200" algn="l"/>
              </a:tabLst>
            </a:pPr>
            <a:endParaRPr lang="de-DE" sz="1800" b="1" dirty="0" smtClean="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Times New Roman" panose="02020603050405020304" pitchFamily="18" charset="0"/>
              </a:rPr>
              <a:t>Baden-Württemberg</a:t>
            </a:r>
            <a:r>
              <a:rPr lang="de-DE" sz="1800" b="1" dirty="0">
                <a:solidFill>
                  <a:schemeClr val="tx1"/>
                </a:solidFill>
                <a:ea typeface="Calibri" panose="020F0502020204030204" pitchFamily="34" charset="0"/>
                <a:cs typeface="Times New Roman" panose="02020603050405020304" pitchFamily="18" charset="0"/>
              </a:rPr>
              <a:t>: </a:t>
            </a:r>
            <a:r>
              <a:rPr lang="de-DE" sz="1800" b="1" dirty="0" smtClean="0">
                <a:solidFill>
                  <a:schemeClr val="tx1"/>
                </a:solidFill>
                <a:ea typeface="Calibri" panose="020F0502020204030204" pitchFamily="34" charset="0"/>
                <a:cs typeface="Times New Roman" panose="02020603050405020304" pitchFamily="18" charset="0"/>
              </a:rPr>
              <a:t>	</a:t>
            </a:r>
            <a:r>
              <a:rPr lang="de-DE" sz="1800" dirty="0" smtClean="0">
                <a:solidFill>
                  <a:schemeClr val="tx1"/>
                </a:solidFill>
                <a:latin typeface="Source Sans Pro" panose="020B0503030403020204" pitchFamily="34" charset="0"/>
                <a:ea typeface="Calibri" panose="020F0502020204030204" pitchFamily="34" charset="0"/>
                <a:cs typeface="Times New Roman" panose="02020603050405020304" pitchFamily="18" charset="0"/>
              </a:rPr>
              <a:t>Landesbehindertenbeauftragte </a:t>
            </a:r>
            <a:r>
              <a:rPr lang="de-DE" sz="18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sowie die weiteren, vom </a:t>
            </a:r>
            <a:r>
              <a:rPr lang="de-DE" sz="1800" dirty="0" smtClean="0">
                <a:solidFill>
                  <a:schemeClr val="tx1"/>
                </a:solidFill>
                <a:latin typeface="Source Sans Pro" panose="020B0503030403020204" pitchFamily="34" charset="0"/>
                <a:ea typeface="Calibri" panose="020F0502020204030204" pitchFamily="34" charset="0"/>
                <a:cs typeface="Times New Roman" panose="02020603050405020304" pitchFamily="18" charset="0"/>
              </a:rPr>
              <a:t>Landesbehindertenbeirat 				benannten Interessenvertretungen. </a:t>
            </a:r>
            <a:endParaRPr lang="de-DE" sz="1800" b="1" dirty="0" smtClean="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Times New Roman" panose="02020603050405020304" pitchFamily="18" charset="0"/>
              </a:rPr>
              <a:t>Bayern:</a:t>
            </a:r>
            <a:r>
              <a:rPr lang="de-DE" sz="1800" dirty="0" smtClean="0">
                <a:solidFill>
                  <a:schemeClr val="tx1"/>
                </a:solidFill>
                <a:ea typeface="Calibri" panose="020F0502020204030204" pitchFamily="34" charset="0"/>
                <a:cs typeface="Times New Roman" panose="02020603050405020304" pitchFamily="18" charset="0"/>
              </a:rPr>
              <a:t> 		</a:t>
            </a:r>
            <a:r>
              <a:rPr lang="de-DE" sz="1800"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LAG SELBSTHILFE Bayern e.V</a:t>
            </a:r>
            <a:r>
              <a:rPr lang="de-DE" sz="1800" dirty="0" smtClean="0">
                <a:solidFill>
                  <a:schemeClr val="tx1"/>
                </a:solidFill>
                <a:latin typeface="Source Sans Pro" panose="020B0503030403020204" pitchFamily="34" charset="0"/>
                <a:ea typeface="Calibri" panose="020F0502020204030204" pitchFamily="34" charset="0"/>
                <a:cs typeface="Times New Roman" panose="02020603050405020304" pitchFamily="18" charset="0"/>
              </a:rPr>
              <a:t>.</a:t>
            </a:r>
            <a:endParaRPr lang="de-DE" sz="1800" dirty="0" smtClean="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b="1" dirty="0">
                <a:solidFill>
                  <a:schemeClr val="tx1"/>
                </a:solidFill>
                <a:ea typeface="Calibri" panose="020F0502020204030204" pitchFamily="34" charset="0"/>
                <a:cs typeface="Times New Roman" panose="02020603050405020304" pitchFamily="18" charset="0"/>
              </a:rPr>
              <a:t>Berlin:</a:t>
            </a:r>
            <a:r>
              <a:rPr lang="de-DE" sz="1800" dirty="0">
                <a:solidFill>
                  <a:schemeClr val="tx1"/>
                </a:solidFill>
                <a:ea typeface="Calibri" panose="020F0502020204030204" pitchFamily="34" charset="0"/>
                <a:cs typeface="Times New Roman" panose="02020603050405020304" pitchFamily="18" charset="0"/>
              </a:rPr>
              <a:t>  </a:t>
            </a:r>
            <a:r>
              <a:rPr lang="de-DE" sz="1800" dirty="0" smtClean="0">
                <a:solidFill>
                  <a:schemeClr val="tx1"/>
                </a:solidFill>
                <a:ea typeface="Calibri" panose="020F0502020204030204" pitchFamily="34" charset="0"/>
                <a:cs typeface="Times New Roman" panose="02020603050405020304" pitchFamily="18" charset="0"/>
              </a:rPr>
              <a:t>		</a:t>
            </a:r>
            <a:r>
              <a:rPr lang="de-DE" sz="1800" dirty="0">
                <a:solidFill>
                  <a:schemeClr val="tx1"/>
                </a:solidFill>
                <a:ea typeface="Calibri" panose="020F0502020204030204" pitchFamily="34" charset="0"/>
                <a:cs typeface="Times New Roman" panose="02020603050405020304" pitchFamily="18" charset="0"/>
              </a:rPr>
              <a:t>Landesbeauftragte für Menschen mit Behinderungen sowie eine weitere vom </a:t>
            </a:r>
            <a:r>
              <a:rPr lang="de-DE" sz="1800" dirty="0" smtClean="0">
                <a:solidFill>
                  <a:schemeClr val="tx1"/>
                </a:solidFill>
                <a:ea typeface="Calibri" panose="020F0502020204030204" pitchFamily="34" charset="0"/>
                <a:cs typeface="Times New Roman" panose="02020603050405020304" pitchFamily="18" charset="0"/>
              </a:rPr>
              <a:t>				Landesbeirat </a:t>
            </a:r>
            <a:r>
              <a:rPr lang="de-DE" sz="1800" dirty="0">
                <a:solidFill>
                  <a:schemeClr val="tx1"/>
                </a:solidFill>
                <a:ea typeface="Calibri" panose="020F0502020204030204" pitchFamily="34" charset="0"/>
                <a:cs typeface="Times New Roman" panose="02020603050405020304" pitchFamily="18" charset="0"/>
              </a:rPr>
              <a:t>für Menschen mit Behinderungen benannte </a:t>
            </a:r>
            <a:r>
              <a:rPr lang="de-DE" sz="1800" dirty="0" smtClean="0">
                <a:solidFill>
                  <a:schemeClr val="tx1"/>
                </a:solidFill>
                <a:ea typeface="Calibri" panose="020F0502020204030204" pitchFamily="34" charset="0"/>
                <a:cs typeface="Times New Roman" panose="02020603050405020304" pitchFamily="18" charset="0"/>
              </a:rPr>
              <a:t>Person. </a:t>
            </a:r>
          </a:p>
          <a:p>
            <a:pPr marL="342900" lvl="0" indent="-342900">
              <a:lnSpc>
                <a:spcPct val="100000"/>
              </a:lnSpc>
              <a:spcAft>
                <a:spcPts val="800"/>
              </a:spcAft>
              <a:buFont typeface="Arial" panose="020B0604020202020204" pitchFamily="34" charset="0"/>
              <a:buChar char="•"/>
              <a:tabLst>
                <a:tab pos="457200" algn="l"/>
              </a:tabLst>
            </a:pPr>
            <a:r>
              <a:rPr lang="de-DE" sz="1800" b="1" dirty="0">
                <a:solidFill>
                  <a:schemeClr val="tx1"/>
                </a:solidFill>
                <a:ea typeface="Calibri" panose="020F0502020204030204" pitchFamily="34" charset="0"/>
                <a:cs typeface="Times New Roman" panose="02020603050405020304" pitchFamily="18" charset="0"/>
              </a:rPr>
              <a:t>Brandenburg: 		</a:t>
            </a:r>
            <a:r>
              <a:rPr lang="de-DE" sz="1800" dirty="0" smtClean="0">
                <a:solidFill>
                  <a:schemeClr val="tx1"/>
                </a:solidFill>
                <a:ea typeface="Calibri" panose="020F0502020204030204" pitchFamily="34" charset="0"/>
                <a:cs typeface="Times New Roman" panose="02020603050405020304" pitchFamily="18" charset="0"/>
              </a:rPr>
              <a:t>Landesbehindertenbeirat </a:t>
            </a:r>
            <a:r>
              <a:rPr lang="de-DE" sz="1800" dirty="0">
                <a:solidFill>
                  <a:schemeClr val="tx1"/>
                </a:solidFill>
                <a:ea typeface="Calibri" panose="020F0502020204030204" pitchFamily="34" charset="0"/>
                <a:cs typeface="Times New Roman" panose="02020603050405020304" pitchFamily="18" charset="0"/>
              </a:rPr>
              <a:t>Brandenburg benennt bis zu drei 						</a:t>
            </a:r>
            <a:r>
              <a:rPr lang="de-DE" sz="1800" dirty="0" smtClean="0">
                <a:solidFill>
                  <a:schemeClr val="tx1"/>
                </a:solidFill>
                <a:ea typeface="Calibri" panose="020F0502020204030204" pitchFamily="34" charset="0"/>
                <a:cs typeface="Times New Roman" panose="02020603050405020304" pitchFamily="18" charset="0"/>
              </a:rPr>
              <a:t>Vertreterinnen und Vertreter.</a:t>
            </a:r>
            <a:endParaRPr lang="de-DE" sz="1800" dirty="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b="1" dirty="0">
                <a:solidFill>
                  <a:schemeClr val="tx1"/>
                </a:solidFill>
                <a:ea typeface="Calibri" panose="020F0502020204030204" pitchFamily="34" charset="0"/>
                <a:cs typeface="Times New Roman" panose="02020603050405020304" pitchFamily="18" charset="0"/>
              </a:rPr>
              <a:t>Bremen: 		</a:t>
            </a:r>
            <a:r>
              <a:rPr lang="de-DE" sz="1800" dirty="0" smtClean="0">
                <a:solidFill>
                  <a:schemeClr val="tx1"/>
                </a:solidFill>
                <a:ea typeface="Calibri" panose="020F0502020204030204" pitchFamily="34" charset="0"/>
                <a:cs typeface="Times New Roman" panose="02020603050405020304" pitchFamily="18" charset="0"/>
              </a:rPr>
              <a:t>Gemeinsam </a:t>
            </a:r>
            <a:r>
              <a:rPr lang="de-DE" sz="1800" dirty="0">
                <a:solidFill>
                  <a:schemeClr val="tx1"/>
                </a:solidFill>
                <a:ea typeface="Calibri" panose="020F0502020204030204" pitchFamily="34" charset="0"/>
                <a:cs typeface="Times New Roman" panose="02020603050405020304" pitchFamily="18" charset="0"/>
              </a:rPr>
              <a:t>mit dem federführenden Senatsressort hat sich der 						Landesteilhabebeirat darauf geeinigt, dass der Beirat mit sechs Personen 					in der Vertragskommission und mit jeweils zwei in den 							Unterkommissionen vertreten sein </a:t>
            </a:r>
            <a:r>
              <a:rPr lang="de-DE" sz="1800" dirty="0" smtClean="0">
                <a:solidFill>
                  <a:schemeClr val="tx1"/>
                </a:solidFill>
                <a:ea typeface="Calibri" panose="020F0502020204030204" pitchFamily="34" charset="0"/>
                <a:cs typeface="Times New Roman" panose="02020603050405020304" pitchFamily="18" charset="0"/>
              </a:rPr>
              <a:t>wird.</a:t>
            </a:r>
          </a:p>
          <a:p>
            <a:pPr marL="342900" indent="-342900">
              <a:lnSpc>
                <a:spcPct val="100000"/>
              </a:lnSpc>
              <a:spcAft>
                <a:spcPts val="800"/>
              </a:spcAft>
              <a:buFont typeface="Arial" panose="020B0604020202020204" pitchFamily="34" charset="0"/>
              <a:buChar char="•"/>
              <a:tabLst>
                <a:tab pos="457200" algn="l"/>
              </a:tabLst>
            </a:pPr>
            <a:r>
              <a:rPr lang="de-DE" sz="1800" b="1" dirty="0">
                <a:solidFill>
                  <a:schemeClr val="tx1"/>
                </a:solidFill>
                <a:ea typeface="Calibri" panose="020F0502020204030204" pitchFamily="34" charset="0"/>
                <a:cs typeface="Times New Roman" panose="02020603050405020304" pitchFamily="18" charset="0"/>
              </a:rPr>
              <a:t>Hamburg: 		</a:t>
            </a:r>
            <a:r>
              <a:rPr lang="de-DE" sz="1800" dirty="0" smtClean="0">
                <a:solidFill>
                  <a:schemeClr val="tx1"/>
                </a:solidFill>
                <a:ea typeface="Calibri" panose="020F0502020204030204" pitchFamily="34" charset="0"/>
                <a:cs typeface="Times New Roman" panose="02020603050405020304" pitchFamily="18" charset="0"/>
              </a:rPr>
              <a:t>Landesarbeitsgemeinschaft </a:t>
            </a:r>
            <a:r>
              <a:rPr lang="de-DE" sz="1800" dirty="0">
                <a:solidFill>
                  <a:schemeClr val="tx1"/>
                </a:solidFill>
                <a:ea typeface="Calibri" panose="020F0502020204030204" pitchFamily="34" charset="0"/>
                <a:cs typeface="Times New Roman" panose="02020603050405020304" pitchFamily="18" charset="0"/>
              </a:rPr>
              <a:t>für behinderte Menschen e.V. (LAG</a:t>
            </a:r>
            <a:r>
              <a:rPr lang="de-DE" sz="1800" dirty="0" smtClean="0">
                <a:solidFill>
                  <a:schemeClr val="tx1"/>
                </a:solidFill>
                <a:ea typeface="Calibri" panose="020F0502020204030204" pitchFamily="34" charset="0"/>
                <a:cs typeface="Times New Roman" panose="02020603050405020304" pitchFamily="18" charset="0"/>
              </a:rPr>
              <a:t>).</a:t>
            </a:r>
            <a:endParaRPr lang="de-DE" sz="1800" dirty="0">
              <a:solidFill>
                <a:schemeClr val="tx1"/>
              </a:solidFill>
              <a:ea typeface="Calibri" panose="020F0502020204030204" pitchFamily="34" charset="0"/>
              <a:cs typeface="Times New Roman" panose="02020603050405020304" pitchFamily="18" charset="0"/>
            </a:endParaRPr>
          </a:p>
          <a:p>
            <a:pPr lvl="0">
              <a:lnSpc>
                <a:spcPct val="100000"/>
              </a:lnSpc>
              <a:spcAft>
                <a:spcPts val="800"/>
              </a:spcAft>
              <a:tabLst>
                <a:tab pos="457200" algn="l"/>
              </a:tabLst>
            </a:pPr>
            <a:endParaRPr lang="de-DE" sz="1800" dirty="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endParaRPr lang="de-DE" sz="1800" dirty="0" smtClean="0">
              <a:solidFill>
                <a:schemeClr val="tx1"/>
              </a:solidFill>
              <a:ea typeface="Calibri" panose="020F0502020204030204" pitchFamily="34" charset="0"/>
              <a:cs typeface="Times New Roman" panose="02020603050405020304" pitchFamily="18" charset="0"/>
            </a:endParaRPr>
          </a:p>
        </p:txBody>
      </p:sp>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17</a:t>
            </a:fld>
            <a:endParaRPr lang="de-DE">
              <a:solidFill>
                <a:srgbClr val="585851"/>
              </a:solidFill>
            </a:endParaRPr>
          </a:p>
        </p:txBody>
      </p:sp>
    </p:spTree>
    <p:extLst>
      <p:ext uri="{BB962C8B-B14F-4D97-AF65-F5344CB8AC3E}">
        <p14:creationId xmlns:p14="http://schemas.microsoft.com/office/powerpoint/2010/main" val="1862538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Bestimmung der maßgeblichen Interessenvertretungen</a:t>
            </a:r>
            <a:br>
              <a:rPr lang="de-DE" dirty="0"/>
            </a:br>
            <a:r>
              <a:rPr lang="de-DE" sz="2000" b="0" dirty="0"/>
              <a:t>§ 131 Abs. 2 SGB IX </a:t>
            </a:r>
            <a:r>
              <a:rPr lang="de-DE" sz="2000" b="0" dirty="0" smtClean="0"/>
              <a:t>(2/3</a:t>
            </a:r>
            <a:r>
              <a:rPr lang="de-DE" sz="2000" b="0" dirty="0"/>
              <a:t>)</a:t>
            </a:r>
            <a:r>
              <a:rPr lang="de-DE" dirty="0"/>
              <a:t/>
            </a:r>
            <a:br>
              <a:rPr lang="de-DE" dirty="0"/>
            </a:b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379667"/>
            <a:ext cx="10760075" cy="5141206"/>
          </a:xfrm>
        </p:spPr>
        <p:txBody>
          <a:bodyPr/>
          <a:lstStyle/>
          <a:p>
            <a:pPr marL="285750" lvl="0" indent="-285750">
              <a:lnSpc>
                <a:spcPct val="100000"/>
              </a:lnSpc>
              <a:spcAft>
                <a:spcPts val="12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Times New Roman" panose="02020603050405020304" pitchFamily="18" charset="0"/>
              </a:rPr>
              <a:t>Hessen</a:t>
            </a:r>
            <a:r>
              <a:rPr lang="de-DE" sz="1800" b="1" dirty="0">
                <a:solidFill>
                  <a:schemeClr val="tx1"/>
                </a:solidFill>
                <a:ea typeface="Calibri" panose="020F0502020204030204" pitchFamily="34" charset="0"/>
                <a:cs typeface="Times New Roman" panose="02020603050405020304" pitchFamily="18" charset="0"/>
              </a:rPr>
              <a:t>:			</a:t>
            </a:r>
            <a:r>
              <a:rPr lang="de-DE" sz="1800" dirty="0" smtClean="0">
                <a:ea typeface="Calibri" panose="020F0502020204030204" pitchFamily="34" charset="0"/>
                <a:cs typeface="Times New Roman" panose="02020603050405020304" pitchFamily="18" charset="0"/>
              </a:rPr>
              <a:t>Der </a:t>
            </a:r>
            <a:r>
              <a:rPr lang="de-DE" sz="1800" dirty="0">
                <a:ea typeface="Calibri" panose="020F0502020204030204" pitchFamily="34" charset="0"/>
                <a:cs typeface="Times New Roman" panose="02020603050405020304" pitchFamily="18" charset="0"/>
              </a:rPr>
              <a:t>Inklusionsbeirat bei der oder dem Beauftragten der </a:t>
            </a:r>
            <a:r>
              <a:rPr lang="de-DE" sz="1800" dirty="0" smtClean="0">
                <a:ea typeface="Calibri" panose="020F0502020204030204" pitchFamily="34" charset="0"/>
                <a:cs typeface="Times New Roman" panose="02020603050405020304" pitchFamily="18" charset="0"/>
              </a:rPr>
              <a:t>Hessischen 					Landesregierung </a:t>
            </a:r>
            <a:r>
              <a:rPr lang="de-DE" sz="1800" dirty="0">
                <a:ea typeface="Calibri" panose="020F0502020204030204" pitchFamily="34" charset="0"/>
                <a:cs typeface="Times New Roman" panose="02020603050405020304" pitchFamily="18" charset="0"/>
              </a:rPr>
              <a:t>für Menschen mit Behinderungen für die Dauer seiner 					Amtszeit bestimmt drei Vertreter/innen der Verbände der Menschen </a:t>
            </a:r>
            <a:r>
              <a:rPr lang="de-DE" sz="1800" dirty="0" smtClean="0">
                <a:ea typeface="Calibri" panose="020F0502020204030204" pitchFamily="34" charset="0"/>
                <a:cs typeface="Times New Roman" panose="02020603050405020304" pitchFamily="18" charset="0"/>
              </a:rPr>
              <a:t>mit 					Behinderungen </a:t>
            </a:r>
            <a:r>
              <a:rPr lang="de-DE" sz="1800" dirty="0">
                <a:ea typeface="Calibri" panose="020F0502020204030204" pitchFamily="34" charset="0"/>
                <a:cs typeface="Times New Roman" panose="02020603050405020304" pitchFamily="18" charset="0"/>
              </a:rPr>
              <a:t>sowie deren Stellvertretungen. </a:t>
            </a:r>
          </a:p>
          <a:p>
            <a:pPr marL="342900" indent="-342900">
              <a:lnSpc>
                <a:spcPct val="100000"/>
              </a:lnSpc>
              <a:spcAft>
                <a:spcPts val="12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Times New Roman" panose="02020603050405020304" pitchFamily="18" charset="0"/>
              </a:rPr>
              <a:t>Mecklenburg-			</a:t>
            </a:r>
            <a:r>
              <a:rPr lang="de-DE" sz="1800" dirty="0" smtClean="0">
                <a:ea typeface="Calibri" panose="020F0502020204030204" pitchFamily="34" charset="0"/>
                <a:cs typeface="Times New Roman" panose="02020603050405020304" pitchFamily="18" charset="0"/>
              </a:rPr>
              <a:t>Rat </a:t>
            </a:r>
            <a:r>
              <a:rPr lang="de-DE" sz="1800" dirty="0">
                <a:ea typeface="Calibri" panose="020F0502020204030204" pitchFamily="34" charset="0"/>
                <a:cs typeface="Times New Roman" panose="02020603050405020304" pitchFamily="18" charset="0"/>
              </a:rPr>
              <a:t>für Integrationsförderung von Menschen mit Behinderungen und </a:t>
            </a:r>
            <a:r>
              <a:rPr lang="de-DE" sz="1800" b="1" dirty="0" smtClean="0">
                <a:ea typeface="Calibri" panose="020F0502020204030204" pitchFamily="34" charset="0"/>
                <a:cs typeface="Times New Roman" panose="02020603050405020304" pitchFamily="18" charset="0"/>
              </a:rPr>
              <a:t>Vorpommern:</a:t>
            </a:r>
            <a:r>
              <a:rPr lang="de-DE" sz="1800" dirty="0">
                <a:ea typeface="Calibri" panose="020F0502020204030204" pitchFamily="34" charset="0"/>
                <a:cs typeface="Times New Roman" panose="02020603050405020304" pitchFamily="18" charset="0"/>
              </a:rPr>
              <a:t>			chronischen Erkrankungen</a:t>
            </a:r>
            <a:r>
              <a:rPr lang="de-DE" sz="1800" dirty="0" smtClean="0">
                <a:ea typeface="Calibri" panose="020F0502020204030204" pitchFamily="34" charset="0"/>
                <a:cs typeface="Times New Roman" panose="02020603050405020304" pitchFamily="18" charset="0"/>
              </a:rPr>
              <a:t>.</a:t>
            </a:r>
            <a:r>
              <a:rPr lang="de-DE" sz="1800" b="1" dirty="0" smtClean="0">
                <a:solidFill>
                  <a:schemeClr val="tx1"/>
                </a:solidFill>
                <a:ea typeface="Calibri" panose="020F0502020204030204" pitchFamily="34" charset="0"/>
                <a:cs typeface="Times New Roman" panose="02020603050405020304" pitchFamily="18" charset="0"/>
              </a:rPr>
              <a:t>		</a:t>
            </a:r>
          </a:p>
          <a:p>
            <a:pPr marL="342900" lvl="0" indent="-342900">
              <a:lnSpc>
                <a:spcPct val="100000"/>
              </a:lnSpc>
              <a:spcAft>
                <a:spcPts val="12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Times New Roman" panose="02020603050405020304" pitchFamily="18" charset="0"/>
              </a:rPr>
              <a:t>Niedersachsen</a:t>
            </a:r>
            <a:r>
              <a:rPr lang="de-DE" sz="1800" b="1" dirty="0">
                <a:solidFill>
                  <a:schemeClr val="tx1"/>
                </a:solidFill>
                <a:ea typeface="Calibri" panose="020F0502020204030204" pitchFamily="34" charset="0"/>
                <a:cs typeface="Times New Roman" panose="02020603050405020304" pitchFamily="18" charset="0"/>
              </a:rPr>
              <a:t>:		</a:t>
            </a:r>
            <a:r>
              <a:rPr lang="de-DE" sz="1800" dirty="0">
                <a:solidFill>
                  <a:schemeClr val="tx1"/>
                </a:solidFill>
                <a:ea typeface="Calibri" panose="020F0502020204030204" pitchFamily="34" charset="0"/>
                <a:cs typeface="Times New Roman" panose="02020603050405020304" pitchFamily="18" charset="0"/>
              </a:rPr>
              <a:t>Interessenvertretung der Menschen mit Behinderungen ist der </a:t>
            </a:r>
            <a:r>
              <a:rPr lang="de-DE" sz="1800" dirty="0" smtClean="0">
                <a:solidFill>
                  <a:schemeClr val="tx1"/>
                </a:solidFill>
                <a:ea typeface="Calibri" panose="020F0502020204030204" pitchFamily="34" charset="0"/>
                <a:cs typeface="Times New Roman" panose="02020603050405020304" pitchFamily="18" charset="0"/>
              </a:rPr>
              <a:t>						Landesbeirat </a:t>
            </a:r>
            <a:r>
              <a:rPr lang="de-DE" sz="1800" dirty="0">
                <a:solidFill>
                  <a:schemeClr val="tx1"/>
                </a:solidFill>
                <a:ea typeface="Calibri" panose="020F0502020204030204" pitchFamily="34" charset="0"/>
                <a:cs typeface="Times New Roman" panose="02020603050405020304" pitchFamily="18" charset="0"/>
              </a:rPr>
              <a:t>für Menschen mit Behinderungen, der insoweit nur durch </a:t>
            </a:r>
            <a:r>
              <a:rPr lang="de-DE" sz="1800" dirty="0" smtClean="0">
                <a:solidFill>
                  <a:schemeClr val="tx1"/>
                </a:solidFill>
                <a:ea typeface="Calibri" panose="020F0502020204030204" pitchFamily="34" charset="0"/>
                <a:cs typeface="Times New Roman" panose="02020603050405020304" pitchFamily="18" charset="0"/>
              </a:rPr>
              <a:t>					das </a:t>
            </a:r>
            <a:r>
              <a:rPr lang="de-DE" sz="1800" dirty="0">
                <a:solidFill>
                  <a:schemeClr val="tx1"/>
                </a:solidFill>
                <a:ea typeface="Calibri" panose="020F0502020204030204" pitchFamily="34" charset="0"/>
                <a:cs typeface="Times New Roman" panose="02020603050405020304" pitchFamily="18" charset="0"/>
              </a:rPr>
              <a:t>vorsitzende Mitglied und die Mitglieder nach § 12 Abs. 2 Satz 2 Nr. 1 </a:t>
            </a:r>
            <a:r>
              <a:rPr lang="de-DE" sz="1800" dirty="0" smtClean="0">
                <a:solidFill>
                  <a:schemeClr val="tx1"/>
                </a:solidFill>
                <a:ea typeface="Calibri" panose="020F0502020204030204" pitchFamily="34" charset="0"/>
                <a:cs typeface="Times New Roman" panose="02020603050405020304" pitchFamily="18" charset="0"/>
              </a:rPr>
              <a:t>					des </a:t>
            </a:r>
            <a:r>
              <a:rPr lang="de-DE" sz="1800" dirty="0">
                <a:solidFill>
                  <a:schemeClr val="tx1"/>
                </a:solidFill>
                <a:ea typeface="Calibri" panose="020F0502020204030204" pitchFamily="34" charset="0"/>
                <a:cs typeface="Times New Roman" panose="02020603050405020304" pitchFamily="18" charset="0"/>
              </a:rPr>
              <a:t>Niedersächsischen Behindertengleichstellungsgesetzes </a:t>
            </a:r>
            <a:r>
              <a:rPr lang="de-DE" sz="1800" dirty="0" smtClean="0">
                <a:solidFill>
                  <a:schemeClr val="tx1"/>
                </a:solidFill>
                <a:ea typeface="Calibri" panose="020F0502020204030204" pitchFamily="34" charset="0"/>
                <a:cs typeface="Times New Roman" panose="02020603050405020304" pitchFamily="18" charset="0"/>
              </a:rPr>
              <a:t>handelt.</a:t>
            </a:r>
          </a:p>
          <a:p>
            <a:pPr marL="342900" lvl="0" indent="-342900">
              <a:lnSpc>
                <a:spcPct val="100000"/>
              </a:lnSpc>
              <a:spcAft>
                <a:spcPts val="12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Times New Roman" panose="02020603050405020304" pitchFamily="18" charset="0"/>
              </a:rPr>
              <a:t>Nordrhein-Westfalen</a:t>
            </a:r>
            <a:r>
              <a:rPr lang="de-DE" sz="1800" b="1" dirty="0">
                <a:solidFill>
                  <a:schemeClr val="tx1"/>
                </a:solidFill>
                <a:ea typeface="Calibri" panose="020F0502020204030204" pitchFamily="34" charset="0"/>
                <a:cs typeface="Times New Roman" panose="02020603050405020304" pitchFamily="18" charset="0"/>
              </a:rPr>
              <a:t>: 		</a:t>
            </a:r>
            <a:r>
              <a:rPr lang="de-DE" sz="1800" dirty="0">
                <a:solidFill>
                  <a:schemeClr val="tx1"/>
                </a:solidFill>
                <a:ea typeface="Calibri" panose="020F0502020204030204" pitchFamily="34" charset="0"/>
                <a:cs typeface="Times New Roman" panose="02020603050405020304" pitchFamily="18" charset="0"/>
              </a:rPr>
              <a:t>Landesverbände der Menschen mit körperlichen, seelischen, geistigen 					oder Sinnesbeeinträchtigungen sowie die Sozialverbände; die oder der 					Landesbehindertenbeauftragte unterstützt die Koordinierung der 						Beteiligung mit einer </a:t>
            </a:r>
            <a:r>
              <a:rPr lang="de-DE" sz="1800" dirty="0" smtClean="0">
                <a:solidFill>
                  <a:schemeClr val="tx1"/>
                </a:solidFill>
                <a:ea typeface="Calibri" panose="020F0502020204030204" pitchFamily="34" charset="0"/>
                <a:cs typeface="Times New Roman" panose="02020603050405020304" pitchFamily="18" charset="0"/>
              </a:rPr>
              <a:t>Koordinierungsstelle.</a:t>
            </a:r>
            <a:endParaRPr lang="de-DE" sz="1800" dirty="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endParaRPr lang="de-DE" sz="1800" dirty="0">
              <a:solidFill>
                <a:schemeClr val="tx1"/>
              </a:solidFill>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endParaRPr lang="de-DE" sz="1800" b="1" dirty="0">
              <a:solidFill>
                <a:schemeClr val="tx1"/>
              </a:solidFill>
              <a:ea typeface="Calibri" panose="020F0502020204030204" pitchFamily="34" charset="0"/>
              <a:cs typeface="Times New Roman" panose="02020603050405020304" pitchFamily="18" charset="0"/>
            </a:endParaRPr>
          </a:p>
        </p:txBody>
      </p:sp>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18</a:t>
            </a:fld>
            <a:endParaRPr lang="de-DE">
              <a:solidFill>
                <a:srgbClr val="585851"/>
              </a:solidFill>
            </a:endParaRPr>
          </a:p>
        </p:txBody>
      </p:sp>
    </p:spTree>
    <p:extLst>
      <p:ext uri="{BB962C8B-B14F-4D97-AF65-F5344CB8AC3E}">
        <p14:creationId xmlns:p14="http://schemas.microsoft.com/office/powerpoint/2010/main" val="1311778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cs typeface="Arial" panose="020B0604020202020204" pitchFamily="34" charset="0"/>
              </a:rPr>
              <a:t>Bestimmung </a:t>
            </a:r>
            <a:r>
              <a:rPr lang="de-DE" dirty="0">
                <a:solidFill>
                  <a:schemeClr val="tx1"/>
                </a:solidFill>
                <a:cs typeface="Arial" panose="020B0604020202020204" pitchFamily="34" charset="0"/>
              </a:rPr>
              <a:t>der maßgeblichen </a:t>
            </a:r>
            <a:r>
              <a:rPr lang="de-DE" dirty="0" smtClean="0">
                <a:solidFill>
                  <a:schemeClr val="tx1"/>
                </a:solidFill>
                <a:cs typeface="Arial" panose="020B0604020202020204" pitchFamily="34" charset="0"/>
              </a:rPr>
              <a:t>Interessenvertretungen</a:t>
            </a:r>
            <a:br>
              <a:rPr lang="de-DE" dirty="0" smtClean="0">
                <a:solidFill>
                  <a:schemeClr val="tx1"/>
                </a:solidFill>
                <a:cs typeface="Arial" panose="020B0604020202020204" pitchFamily="34" charset="0"/>
              </a:rPr>
            </a:br>
            <a:r>
              <a:rPr lang="de-DE" sz="2000" b="0" dirty="0" smtClean="0">
                <a:solidFill>
                  <a:schemeClr val="tx1"/>
                </a:solidFill>
                <a:cs typeface="Arial" panose="020B0604020202020204" pitchFamily="34" charset="0"/>
              </a:rPr>
              <a:t> </a:t>
            </a:r>
            <a:r>
              <a:rPr lang="de-DE" sz="2000" b="0" dirty="0">
                <a:solidFill>
                  <a:schemeClr val="tx1"/>
                </a:solidFill>
              </a:rPr>
              <a:t>§ 131 </a:t>
            </a:r>
            <a:r>
              <a:rPr lang="de-DE" sz="2000" b="0" dirty="0" smtClean="0">
                <a:solidFill>
                  <a:schemeClr val="tx1"/>
                </a:solidFill>
                <a:cs typeface="Arial" panose="020B0604020202020204" pitchFamily="34" charset="0"/>
              </a:rPr>
              <a:t>Abs</a:t>
            </a:r>
            <a:r>
              <a:rPr lang="de-DE" sz="2000" b="0" dirty="0">
                <a:solidFill>
                  <a:schemeClr val="tx1"/>
                </a:solidFill>
                <a:cs typeface="Arial" panose="020B0604020202020204" pitchFamily="34" charset="0"/>
              </a:rPr>
              <a:t>. 2 SGB IX </a:t>
            </a:r>
            <a:r>
              <a:rPr lang="de-DE" sz="2000" b="0" dirty="0" smtClean="0">
                <a:solidFill>
                  <a:schemeClr val="tx1"/>
                </a:solidFill>
                <a:cs typeface="Arial" panose="020B0604020202020204" pitchFamily="34" charset="0"/>
              </a:rPr>
              <a:t>(3/3)</a:t>
            </a:r>
            <a:r>
              <a:rPr lang="de-DE" dirty="0">
                <a:solidFill>
                  <a:schemeClr val="tx1"/>
                </a:solidFill>
                <a:cs typeface="Arial" panose="020B0604020202020204" pitchFamily="34" charset="0"/>
              </a:rPr>
              <a:t/>
            </a:r>
            <a:br>
              <a:rPr lang="de-DE" dirty="0">
                <a:solidFill>
                  <a:schemeClr val="tx1"/>
                </a:solidFill>
                <a:cs typeface="Arial" panose="020B0604020202020204" pitchFamily="34" charset="0"/>
              </a:rPr>
            </a:b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151878"/>
            <a:ext cx="10760075" cy="4991747"/>
          </a:xfrm>
        </p:spPr>
        <p:txBody>
          <a:bodyPr/>
          <a:lstStyle/>
          <a:p>
            <a:pPr marL="285750" indent="-285750">
              <a:lnSpc>
                <a:spcPct val="100000"/>
              </a:lnSpc>
              <a:spcAft>
                <a:spcPts val="0"/>
              </a:spcAft>
              <a:buFont typeface="Arial" panose="020B0604020202020204" pitchFamily="34" charset="0"/>
              <a:buChar char="•"/>
              <a:tabLst>
                <a:tab pos="457200" algn="l"/>
              </a:tabLst>
            </a:pPr>
            <a:endParaRPr lang="de-DE" sz="1800" b="1" dirty="0" smtClean="0">
              <a:solidFill>
                <a:schemeClr val="tx1"/>
              </a:solidFill>
              <a:ea typeface="Calibri" panose="020F0502020204030204" pitchFamily="34" charset="0"/>
              <a:cs typeface="Times New Roman" panose="02020603050405020304" pitchFamily="18" charset="0"/>
            </a:endParaRPr>
          </a:p>
          <a:p>
            <a:pPr marL="288000" indent="-285750">
              <a:lnSpc>
                <a:spcPct val="100000"/>
              </a:lnSpc>
              <a:spcAft>
                <a:spcPts val="1800"/>
              </a:spcAft>
              <a:buFont typeface="Arial" panose="020B0604020202020204" pitchFamily="34" charset="0"/>
              <a:buChar char="•"/>
              <a:tabLst>
                <a:tab pos="457200" algn="l"/>
              </a:tabLst>
            </a:pPr>
            <a:r>
              <a:rPr lang="de-DE" sz="1800" b="1" dirty="0" smtClean="0">
                <a:solidFill>
                  <a:schemeClr val="tx1"/>
                </a:solidFill>
                <a:cs typeface="Times New Roman" panose="02020603050405020304" pitchFamily="18" charset="0"/>
              </a:rPr>
              <a:t>Rheinland-Pfalz</a:t>
            </a:r>
            <a:r>
              <a:rPr lang="de-DE" sz="1800" b="1" dirty="0">
                <a:solidFill>
                  <a:schemeClr val="tx1"/>
                </a:solidFill>
                <a:cs typeface="Times New Roman" panose="02020603050405020304" pitchFamily="18" charset="0"/>
              </a:rPr>
              <a:t>:		</a:t>
            </a:r>
            <a:r>
              <a:rPr lang="de-DE" sz="1800" dirty="0">
                <a:solidFill>
                  <a:schemeClr val="tx1"/>
                </a:solidFill>
                <a:cs typeface="Times New Roman" panose="02020603050405020304" pitchFamily="18" charset="0"/>
              </a:rPr>
              <a:t>D</a:t>
            </a:r>
            <a:r>
              <a:rPr lang="de-DE" sz="1800" dirty="0" smtClean="0">
                <a:solidFill>
                  <a:schemeClr val="tx1"/>
                </a:solidFill>
                <a:cs typeface="Times New Roman" panose="02020603050405020304" pitchFamily="18" charset="0"/>
              </a:rPr>
              <a:t>ie </a:t>
            </a:r>
            <a:r>
              <a:rPr lang="de-DE" sz="1800" dirty="0">
                <a:solidFill>
                  <a:schemeClr val="tx1"/>
                </a:solidFill>
                <a:cs typeface="Times New Roman" panose="02020603050405020304" pitchFamily="18" charset="0"/>
              </a:rPr>
              <a:t>von den Landesverbänden der unabhängigen Selbstvertretung und </a:t>
            </a:r>
            <a:r>
              <a:rPr lang="de-DE" sz="1800" dirty="0" smtClean="0">
                <a:solidFill>
                  <a:schemeClr val="tx1"/>
                </a:solidFill>
                <a:cs typeface="Times New Roman" panose="02020603050405020304" pitchFamily="18" charset="0"/>
              </a:rPr>
              <a:t>					der </a:t>
            </a:r>
            <a:r>
              <a:rPr lang="de-DE" sz="1800" dirty="0">
                <a:solidFill>
                  <a:schemeClr val="tx1"/>
                </a:solidFill>
                <a:cs typeface="Times New Roman" panose="02020603050405020304" pitchFamily="18" charset="0"/>
              </a:rPr>
              <a:t>Selbsthilfe im Benehmen mit dem Landesbeirat zur Teilhabe </a:t>
            </a:r>
            <a:r>
              <a:rPr lang="de-DE" sz="1800" dirty="0" smtClean="0">
                <a:solidFill>
                  <a:schemeClr val="tx1"/>
                </a:solidFill>
                <a:cs typeface="Times New Roman" panose="02020603050405020304" pitchFamily="18" charset="0"/>
              </a:rPr>
              <a:t>						behinderter </a:t>
            </a:r>
            <a:r>
              <a:rPr lang="de-DE" sz="1800" dirty="0">
                <a:solidFill>
                  <a:schemeClr val="tx1"/>
                </a:solidFill>
                <a:cs typeface="Times New Roman" panose="02020603050405020304" pitchFamily="18" charset="0"/>
              </a:rPr>
              <a:t>Menschen in Rheinland-Pfalz bestimmten und entsandten </a:t>
            </a:r>
            <a:r>
              <a:rPr lang="de-DE" sz="1800" dirty="0" smtClean="0">
                <a:solidFill>
                  <a:schemeClr val="tx1"/>
                </a:solidFill>
                <a:cs typeface="Times New Roman" panose="02020603050405020304" pitchFamily="18" charset="0"/>
              </a:rPr>
              <a:t>					Vertreter/innen sowie </a:t>
            </a:r>
            <a:r>
              <a:rPr lang="de-DE" sz="1800" dirty="0">
                <a:solidFill>
                  <a:schemeClr val="tx1"/>
                </a:solidFill>
                <a:cs typeface="Times New Roman" panose="02020603050405020304" pitchFamily="18" charset="0"/>
              </a:rPr>
              <a:t>deren </a:t>
            </a:r>
            <a:r>
              <a:rPr lang="de-DE" sz="1800" dirty="0" smtClean="0">
                <a:solidFill>
                  <a:schemeClr val="tx1"/>
                </a:solidFill>
                <a:cs typeface="Times New Roman" panose="02020603050405020304" pitchFamily="18" charset="0"/>
              </a:rPr>
              <a:t>Stellvertretungen.</a:t>
            </a:r>
            <a:endParaRPr lang="de-DE" sz="1800" dirty="0">
              <a:solidFill>
                <a:schemeClr val="tx1"/>
              </a:solidFill>
              <a:cs typeface="Times New Roman" panose="02020603050405020304" pitchFamily="18" charset="0"/>
            </a:endParaRPr>
          </a:p>
          <a:p>
            <a:pPr marL="288000" lvl="0" indent="-285750">
              <a:lnSpc>
                <a:spcPct val="100000"/>
              </a:lnSpc>
              <a:spcAft>
                <a:spcPts val="1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Arial" panose="020B0604020202020204" pitchFamily="34" charset="0"/>
              </a:rPr>
              <a:t>Saarland</a:t>
            </a:r>
            <a:r>
              <a:rPr lang="de-DE" sz="1800" b="1" dirty="0">
                <a:solidFill>
                  <a:schemeClr val="tx1"/>
                </a:solidFill>
                <a:ea typeface="Calibri" panose="020F0502020204030204" pitchFamily="34" charset="0"/>
                <a:cs typeface="Arial" panose="020B0604020202020204" pitchFamily="34" charset="0"/>
              </a:rPr>
              <a:t>:</a:t>
            </a:r>
            <a:r>
              <a:rPr lang="de-DE" sz="1800" dirty="0">
                <a:solidFill>
                  <a:schemeClr val="tx1"/>
                </a:solidFill>
                <a:ea typeface="Calibri" panose="020F0502020204030204" pitchFamily="34" charset="0"/>
                <a:cs typeface="Arial" panose="020B0604020202020204" pitchFamily="34" charset="0"/>
              </a:rPr>
              <a:t>		</a:t>
            </a:r>
            <a:r>
              <a:rPr lang="de-DE" sz="1800" dirty="0" smtClean="0">
                <a:solidFill>
                  <a:schemeClr val="tx1"/>
                </a:solidFill>
                <a:ea typeface="Calibri" panose="020F0502020204030204" pitchFamily="34" charset="0"/>
                <a:cs typeface="Arial" panose="020B0604020202020204" pitchFamily="34" charset="0"/>
              </a:rPr>
              <a:t>	Landesbeirat </a:t>
            </a:r>
            <a:r>
              <a:rPr lang="de-DE" sz="1800" dirty="0">
                <a:solidFill>
                  <a:schemeClr val="tx1"/>
                </a:solidFill>
                <a:ea typeface="Calibri" panose="020F0502020204030204" pitchFamily="34" charset="0"/>
                <a:cs typeface="Arial" panose="020B0604020202020204" pitchFamily="34" charset="0"/>
              </a:rPr>
              <a:t>für die Belange von Menschen mit </a:t>
            </a:r>
            <a:r>
              <a:rPr lang="de-DE" sz="1800" dirty="0" smtClean="0">
                <a:solidFill>
                  <a:schemeClr val="tx1"/>
                </a:solidFill>
                <a:ea typeface="Calibri" panose="020F0502020204030204" pitchFamily="34" charset="0"/>
                <a:cs typeface="Arial" panose="020B0604020202020204" pitchFamily="34" charset="0"/>
              </a:rPr>
              <a:t>Behinderungen.</a:t>
            </a:r>
            <a:endParaRPr lang="de-DE" sz="1800" dirty="0">
              <a:ea typeface="Calibri" panose="020F0502020204030204" pitchFamily="34" charset="0"/>
              <a:cs typeface="Arial" panose="020B0604020202020204" pitchFamily="34" charset="0"/>
            </a:endParaRPr>
          </a:p>
          <a:p>
            <a:pPr marL="288000" lvl="0" indent="-285750">
              <a:lnSpc>
                <a:spcPct val="100000"/>
              </a:lnSpc>
              <a:spcAft>
                <a:spcPts val="1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Arial" panose="020B0604020202020204" pitchFamily="34" charset="0"/>
              </a:rPr>
              <a:t>Sachsen</a:t>
            </a:r>
            <a:r>
              <a:rPr lang="de-DE" sz="1800" b="1" dirty="0">
                <a:solidFill>
                  <a:schemeClr val="tx1"/>
                </a:solidFill>
                <a:ea typeface="Calibri" panose="020F0502020204030204" pitchFamily="34" charset="0"/>
                <a:cs typeface="Arial" panose="020B0604020202020204" pitchFamily="34" charset="0"/>
              </a:rPr>
              <a:t>: </a:t>
            </a:r>
            <a:r>
              <a:rPr lang="de-DE" sz="1800" dirty="0">
                <a:solidFill>
                  <a:schemeClr val="tx1"/>
                </a:solidFill>
                <a:ea typeface="Calibri" panose="020F0502020204030204" pitchFamily="34" charset="0"/>
                <a:cs typeface="Arial" panose="020B0604020202020204" pitchFamily="34" charset="0"/>
              </a:rPr>
              <a:t>		</a:t>
            </a:r>
            <a:r>
              <a:rPr lang="de-DE" sz="1800" dirty="0" smtClean="0">
                <a:solidFill>
                  <a:schemeClr val="tx1"/>
                </a:solidFill>
                <a:ea typeface="Calibri" panose="020F0502020204030204" pitchFamily="34" charset="0"/>
                <a:cs typeface="Arial" panose="020B0604020202020204" pitchFamily="34" charset="0"/>
              </a:rPr>
              <a:t>	Landesbeirat </a:t>
            </a:r>
            <a:r>
              <a:rPr lang="de-DE" sz="1800" dirty="0">
                <a:solidFill>
                  <a:schemeClr val="tx1"/>
                </a:solidFill>
                <a:ea typeface="Calibri" panose="020F0502020204030204" pitchFamily="34" charset="0"/>
                <a:cs typeface="Arial" panose="020B0604020202020204" pitchFamily="34" charset="0"/>
              </a:rPr>
              <a:t>für die Belange der Menschen mit </a:t>
            </a:r>
            <a:r>
              <a:rPr lang="de-DE" sz="1800" dirty="0" smtClean="0">
                <a:solidFill>
                  <a:schemeClr val="tx1"/>
                </a:solidFill>
                <a:ea typeface="Calibri" panose="020F0502020204030204" pitchFamily="34" charset="0"/>
                <a:cs typeface="Arial" panose="020B0604020202020204" pitchFamily="34" charset="0"/>
              </a:rPr>
              <a:t>Behinderungen. </a:t>
            </a:r>
            <a:endParaRPr lang="de-DE" sz="1800" dirty="0">
              <a:ea typeface="Calibri" panose="020F0502020204030204" pitchFamily="34" charset="0"/>
              <a:cs typeface="Arial" panose="020B0604020202020204" pitchFamily="34" charset="0"/>
            </a:endParaRPr>
          </a:p>
          <a:p>
            <a:pPr marL="288000" lvl="0" indent="-285750">
              <a:lnSpc>
                <a:spcPct val="100000"/>
              </a:lnSpc>
              <a:spcAft>
                <a:spcPts val="1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Arial" panose="020B0604020202020204" pitchFamily="34" charset="0"/>
              </a:rPr>
              <a:t>Sachsen-Anhalt</a:t>
            </a:r>
            <a:r>
              <a:rPr lang="de-DE" sz="1800" b="1" dirty="0">
                <a:solidFill>
                  <a:schemeClr val="tx1"/>
                </a:solidFill>
                <a:ea typeface="Calibri" panose="020F0502020204030204" pitchFamily="34" charset="0"/>
                <a:cs typeface="Arial" panose="020B0604020202020204" pitchFamily="34" charset="0"/>
              </a:rPr>
              <a:t>: </a:t>
            </a:r>
            <a:r>
              <a:rPr lang="de-DE" sz="1800" dirty="0">
                <a:solidFill>
                  <a:schemeClr val="tx1"/>
                </a:solidFill>
                <a:ea typeface="Calibri" panose="020F0502020204030204" pitchFamily="34" charset="0"/>
                <a:cs typeface="Arial" panose="020B0604020202020204" pitchFamily="34" charset="0"/>
              </a:rPr>
              <a:t>	</a:t>
            </a:r>
            <a:r>
              <a:rPr lang="de-DE" sz="1800" dirty="0" smtClean="0">
                <a:solidFill>
                  <a:schemeClr val="tx1"/>
                </a:solidFill>
                <a:ea typeface="Calibri" panose="020F0502020204030204" pitchFamily="34" charset="0"/>
                <a:cs typeface="Arial" panose="020B0604020202020204" pitchFamily="34" charset="0"/>
              </a:rPr>
              <a:t>	Landesbehindertenbeirat vertreten </a:t>
            </a:r>
            <a:r>
              <a:rPr lang="de-DE" sz="1800" dirty="0">
                <a:solidFill>
                  <a:schemeClr val="tx1"/>
                </a:solidFill>
                <a:ea typeface="Calibri" panose="020F0502020204030204" pitchFamily="34" charset="0"/>
                <a:cs typeface="Arial" panose="020B0604020202020204" pitchFamily="34" charset="0"/>
              </a:rPr>
              <a:t>durch den </a:t>
            </a:r>
            <a:r>
              <a:rPr lang="de-DE" sz="1800" dirty="0" smtClean="0">
                <a:solidFill>
                  <a:schemeClr val="tx1"/>
                </a:solidFill>
                <a:ea typeface="Calibri" panose="020F0502020204030204" pitchFamily="34" charset="0"/>
                <a:cs typeface="Arial" panose="020B0604020202020204" pitchFamily="34" charset="0"/>
              </a:rPr>
              <a:t>Beauftragten der 						Landesregierung für die Belange der Menschen mit Behinderungen.</a:t>
            </a:r>
            <a:endParaRPr lang="de-DE" sz="1800" dirty="0">
              <a:ea typeface="Calibri" panose="020F0502020204030204" pitchFamily="34" charset="0"/>
              <a:cs typeface="Arial" panose="020B0604020202020204" pitchFamily="34" charset="0"/>
            </a:endParaRPr>
          </a:p>
          <a:p>
            <a:pPr marL="288000" lvl="0" indent="-285750">
              <a:lnSpc>
                <a:spcPct val="100000"/>
              </a:lnSpc>
              <a:spcAft>
                <a:spcPts val="1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Arial" panose="020B0604020202020204" pitchFamily="34" charset="0"/>
              </a:rPr>
              <a:t>Schleswig-Holstein</a:t>
            </a:r>
            <a:r>
              <a:rPr lang="de-DE" sz="1800" b="1" dirty="0">
                <a:solidFill>
                  <a:schemeClr val="tx1"/>
                </a:solidFill>
                <a:ea typeface="Calibri" panose="020F0502020204030204" pitchFamily="34" charset="0"/>
                <a:cs typeface="Arial" panose="020B0604020202020204" pitchFamily="34" charset="0"/>
              </a:rPr>
              <a:t>: </a:t>
            </a:r>
            <a:r>
              <a:rPr lang="de-DE" sz="1800" dirty="0">
                <a:solidFill>
                  <a:schemeClr val="tx1"/>
                </a:solidFill>
                <a:ea typeface="Calibri" panose="020F0502020204030204" pitchFamily="34" charset="0"/>
                <a:cs typeface="Arial" panose="020B0604020202020204" pitchFamily="34" charset="0"/>
              </a:rPr>
              <a:t>	</a:t>
            </a:r>
            <a:r>
              <a:rPr lang="de-DE" sz="1800" dirty="0" smtClean="0">
                <a:solidFill>
                  <a:schemeClr val="tx1"/>
                </a:solidFill>
                <a:ea typeface="Calibri" panose="020F0502020204030204" pitchFamily="34" charset="0"/>
                <a:cs typeface="Arial" panose="020B0604020202020204" pitchFamily="34" charset="0"/>
              </a:rPr>
              <a:t>	Der </a:t>
            </a:r>
            <a:r>
              <a:rPr lang="de-DE" sz="1800" dirty="0">
                <a:solidFill>
                  <a:schemeClr val="tx1"/>
                </a:solidFill>
                <a:ea typeface="Calibri" panose="020F0502020204030204" pitchFamily="34" charset="0"/>
                <a:cs typeface="Arial" panose="020B0604020202020204" pitchFamily="34" charset="0"/>
              </a:rPr>
              <a:t>Landesbeauftragte für Menschen mit </a:t>
            </a:r>
            <a:r>
              <a:rPr lang="de-DE" sz="1800" dirty="0" smtClean="0">
                <a:solidFill>
                  <a:schemeClr val="tx1"/>
                </a:solidFill>
                <a:ea typeface="Calibri" panose="020F0502020204030204" pitchFamily="34" charset="0"/>
                <a:cs typeface="Arial" panose="020B0604020202020204" pitchFamily="34" charset="0"/>
              </a:rPr>
              <a:t>Behinderungen.</a:t>
            </a:r>
            <a:endParaRPr lang="de-DE" sz="1800" dirty="0">
              <a:ea typeface="Calibri" panose="020F0502020204030204" pitchFamily="34" charset="0"/>
              <a:cs typeface="Arial" panose="020B0604020202020204" pitchFamily="34" charset="0"/>
            </a:endParaRPr>
          </a:p>
          <a:p>
            <a:pPr marL="288000" lvl="0" indent="-285750">
              <a:lnSpc>
                <a:spcPct val="100000"/>
              </a:lnSpc>
              <a:spcAft>
                <a:spcPts val="1800"/>
              </a:spcAft>
              <a:buFont typeface="Arial" panose="020B0604020202020204" pitchFamily="34" charset="0"/>
              <a:buChar char="•"/>
              <a:tabLst>
                <a:tab pos="457200" algn="l"/>
              </a:tabLst>
            </a:pPr>
            <a:r>
              <a:rPr lang="de-DE" sz="1800" b="1" dirty="0" smtClean="0">
                <a:solidFill>
                  <a:schemeClr val="tx1"/>
                </a:solidFill>
                <a:ea typeface="Calibri" panose="020F0502020204030204" pitchFamily="34" charset="0"/>
                <a:cs typeface="Arial" panose="020B0604020202020204" pitchFamily="34" charset="0"/>
              </a:rPr>
              <a:t>Thüringen</a:t>
            </a:r>
            <a:r>
              <a:rPr lang="de-DE" sz="1800" b="1" dirty="0">
                <a:solidFill>
                  <a:schemeClr val="tx1"/>
                </a:solidFill>
                <a:ea typeface="Calibri" panose="020F0502020204030204" pitchFamily="34" charset="0"/>
                <a:cs typeface="Arial" panose="020B0604020202020204" pitchFamily="34" charset="0"/>
              </a:rPr>
              <a:t>: </a:t>
            </a:r>
            <a:r>
              <a:rPr lang="de-DE" sz="1800" dirty="0">
                <a:solidFill>
                  <a:schemeClr val="tx1"/>
                </a:solidFill>
                <a:ea typeface="Calibri" panose="020F0502020204030204" pitchFamily="34" charset="0"/>
                <a:cs typeface="Arial" panose="020B0604020202020204" pitchFamily="34" charset="0"/>
              </a:rPr>
              <a:t>		</a:t>
            </a:r>
            <a:r>
              <a:rPr lang="de-DE" sz="1800" dirty="0" smtClean="0">
                <a:solidFill>
                  <a:schemeClr val="tx1"/>
                </a:solidFill>
                <a:ea typeface="Calibri" panose="020F0502020204030204" pitchFamily="34" charset="0"/>
                <a:cs typeface="Arial" panose="020B0604020202020204" pitchFamily="34" charset="0"/>
              </a:rPr>
              <a:t>	LIGA </a:t>
            </a:r>
            <a:r>
              <a:rPr lang="de-DE" sz="1800" dirty="0">
                <a:solidFill>
                  <a:schemeClr val="tx1"/>
                </a:solidFill>
                <a:ea typeface="Calibri" panose="020F0502020204030204" pitchFamily="34" charset="0"/>
                <a:cs typeface="Arial" panose="020B0604020202020204" pitchFamily="34" charset="0"/>
              </a:rPr>
              <a:t>der politischen Interessen- und Selbstvertretung von 					</a:t>
            </a:r>
            <a:r>
              <a:rPr lang="de-DE" sz="1800" dirty="0" smtClean="0">
                <a:solidFill>
                  <a:schemeClr val="tx1"/>
                </a:solidFill>
                <a:ea typeface="Calibri" panose="020F0502020204030204" pitchFamily="34" charset="0"/>
                <a:cs typeface="Arial" panose="020B0604020202020204" pitchFamily="34" charset="0"/>
              </a:rPr>
              <a:t>	Menschen </a:t>
            </a:r>
            <a:r>
              <a:rPr lang="de-DE" sz="1800" dirty="0">
                <a:solidFill>
                  <a:schemeClr val="tx1"/>
                </a:solidFill>
                <a:ea typeface="Calibri" panose="020F0502020204030204" pitchFamily="34" charset="0"/>
                <a:cs typeface="Arial" panose="020B0604020202020204" pitchFamily="34" charset="0"/>
              </a:rPr>
              <a:t>mit Behinderungen in Thüringen e.V.</a:t>
            </a:r>
          </a:p>
          <a:p>
            <a:pPr marL="342900" indent="-342900">
              <a:lnSpc>
                <a:spcPct val="100000"/>
              </a:lnSpc>
              <a:spcAft>
                <a:spcPts val="0"/>
              </a:spcAft>
              <a:buFont typeface="Arial" panose="020B0604020202020204" pitchFamily="34" charset="0"/>
              <a:buChar char="•"/>
            </a:pPr>
            <a:endParaRPr lang="de-DE" sz="1800" dirty="0">
              <a:solidFill>
                <a:schemeClr val="tx1"/>
              </a:solidFill>
              <a:ea typeface="Calibri" panose="020F0502020204030204" pitchFamily="34" charset="0"/>
              <a:cs typeface="Arial" panose="020B0604020202020204" pitchFamily="34" charset="0"/>
            </a:endParaRPr>
          </a:p>
          <a:p>
            <a:pPr marL="285750" lvl="0" indent="-285750">
              <a:lnSpc>
                <a:spcPct val="100000"/>
              </a:lnSpc>
              <a:spcAft>
                <a:spcPts val="800"/>
              </a:spcAft>
              <a:buFont typeface="Arial" panose="020B0604020202020204" pitchFamily="34" charset="0"/>
              <a:buChar char="•"/>
              <a:tabLst>
                <a:tab pos="457200" algn="l"/>
              </a:tabLst>
            </a:pPr>
            <a:endParaRPr lang="de-DE" sz="1800" dirty="0">
              <a:solidFill>
                <a:schemeClr val="tx1"/>
              </a:solidFill>
              <a:ea typeface="Calibri" panose="020F0502020204030204" pitchFamily="34" charset="0"/>
              <a:cs typeface="Arial" panose="020B0604020202020204" pitchFamily="34" charset="0"/>
            </a:endParaRPr>
          </a:p>
          <a:p>
            <a:pPr lvl="0">
              <a:lnSpc>
                <a:spcPct val="100000"/>
              </a:lnSpc>
              <a:spcAft>
                <a:spcPts val="800"/>
              </a:spcAft>
              <a:tabLst>
                <a:tab pos="457200" algn="l"/>
              </a:tabLst>
            </a:pPr>
            <a:r>
              <a:rPr lang="de-DE" sz="1800" dirty="0">
                <a:solidFill>
                  <a:schemeClr val="tx1"/>
                </a:solidFill>
                <a:ea typeface="Calibri" panose="020F0502020204030204" pitchFamily="34" charset="0"/>
                <a:cs typeface="Arial" panose="020B0604020202020204" pitchFamily="34" charset="0"/>
              </a:rPr>
              <a:t>		</a:t>
            </a:r>
            <a:r>
              <a:rPr lang="de-DE" sz="1800" dirty="0">
                <a:solidFill>
                  <a:schemeClr val="tx1"/>
                </a:solidFill>
                <a:cs typeface="Times New Roman" panose="02020603050405020304" pitchFamily="18" charset="0"/>
              </a:rPr>
              <a:t>			</a:t>
            </a:r>
            <a:endParaRPr lang="de-DE" sz="1800" dirty="0">
              <a:solidFill>
                <a:schemeClr val="tx1"/>
              </a:solidFill>
              <a:ea typeface="Calibri" panose="020F0502020204030204" pitchFamily="34" charset="0"/>
              <a:cs typeface="Times New Roman" panose="02020603050405020304" pitchFamily="18"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dirty="0">
              <a:solidFill>
                <a:schemeClr val="tx1"/>
              </a:solidFill>
            </a:endParaRPr>
          </a:p>
        </p:txBody>
      </p:sp>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19</a:t>
            </a:fld>
            <a:endParaRPr lang="de-DE">
              <a:solidFill>
                <a:srgbClr val="585851"/>
              </a:solidFill>
            </a:endParaRPr>
          </a:p>
        </p:txBody>
      </p:sp>
    </p:spTree>
    <p:extLst>
      <p:ext uri="{BB962C8B-B14F-4D97-AF65-F5344CB8AC3E}">
        <p14:creationId xmlns:p14="http://schemas.microsoft.com/office/powerpoint/2010/main" val="410877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8487" y="1497263"/>
            <a:ext cx="11448000" cy="1620253"/>
          </a:xfrm>
        </p:spPr>
        <p:txBody>
          <a:bodyPr/>
          <a:lstStyle/>
          <a:p>
            <a:r>
              <a:rPr lang="de-DE" sz="2800" dirty="0" smtClean="0"/>
              <a:t/>
            </a:r>
            <a:br>
              <a:rPr lang="de-DE" sz="2800" dirty="0" smtClean="0"/>
            </a:br>
            <a:r>
              <a:rPr lang="de-DE" sz="2800" dirty="0"/>
              <a:t/>
            </a:r>
            <a:br>
              <a:rPr lang="de-DE" sz="2800" dirty="0"/>
            </a:br>
            <a:r>
              <a:rPr lang="de-DE" sz="2800" dirty="0" smtClean="0"/>
              <a:t/>
            </a:r>
            <a:br>
              <a:rPr lang="de-DE" sz="2800" dirty="0" smtClean="0"/>
            </a:br>
            <a:r>
              <a:rPr lang="de-DE" sz="2800" dirty="0"/>
              <a:t/>
            </a:r>
            <a:br>
              <a:rPr lang="de-DE" sz="2800" dirty="0"/>
            </a:br>
            <a:r>
              <a:rPr lang="de-DE" sz="2800" dirty="0" smtClean="0"/>
              <a:t/>
            </a:r>
            <a:br>
              <a:rPr lang="de-DE" sz="2800" dirty="0" smtClean="0"/>
            </a:br>
            <a:r>
              <a:rPr lang="de-DE" sz="2800" dirty="0" smtClean="0"/>
              <a:t/>
            </a:r>
            <a:br>
              <a:rPr lang="de-DE" sz="2800" dirty="0" smtClean="0"/>
            </a:br>
            <a:r>
              <a:rPr lang="de-DE" sz="2400" dirty="0" smtClean="0"/>
              <a:t>30.09. – 01.10.2020</a:t>
            </a:r>
            <a:r>
              <a:rPr lang="de-DE" sz="2800" dirty="0" smtClean="0"/>
              <a:t/>
            </a:r>
            <a:br>
              <a:rPr lang="de-DE" sz="2800" dirty="0" smtClean="0"/>
            </a:br>
            <a:r>
              <a:rPr lang="de-DE" sz="2800" dirty="0" smtClean="0"/>
              <a:t>Organisationsentwicklung</a:t>
            </a:r>
            <a:r>
              <a:rPr lang="de-DE" sz="2800" dirty="0"/>
              <a:t>: Anforderungen des BTHG an Leistungserbringer </a:t>
            </a:r>
          </a:p>
        </p:txBody>
      </p:sp>
      <p:sp>
        <p:nvSpPr>
          <p:cNvPr id="3" name="Untertitel 2"/>
          <p:cNvSpPr>
            <a:spLocks noGrp="1"/>
          </p:cNvSpPr>
          <p:nvPr>
            <p:ph type="subTitle" idx="1"/>
          </p:nvPr>
        </p:nvSpPr>
        <p:spPr>
          <a:xfrm>
            <a:off x="368488" y="3025698"/>
            <a:ext cx="11448000" cy="1998883"/>
          </a:xfrm>
        </p:spPr>
        <p:txBody>
          <a:bodyPr/>
          <a:lstStyle/>
          <a:p>
            <a:pPr lvl="0"/>
            <a:endParaRPr lang="de-DE" dirty="0" smtClean="0">
              <a:solidFill>
                <a:srgbClr val="585851"/>
              </a:solidFill>
              <a:latin typeface="Tahoma" panose="020B0604030504040204" pitchFamily="34" charset="0"/>
              <a:ea typeface="Tahoma" panose="020B0604030504040204" pitchFamily="34" charset="0"/>
              <a:cs typeface="Tahoma" panose="020B0604030504040204" pitchFamily="34" charset="0"/>
            </a:endParaRPr>
          </a:p>
          <a:p>
            <a:pPr lvl="0"/>
            <a:r>
              <a:rPr lang="de-DE" dirty="0" smtClean="0">
                <a:solidFill>
                  <a:srgbClr val="585851"/>
                </a:solidFill>
                <a:latin typeface="Tahoma" panose="020B0604030504040204" pitchFamily="34" charset="0"/>
                <a:ea typeface="Tahoma" panose="020B0604030504040204" pitchFamily="34" charset="0"/>
                <a:cs typeface="Tahoma" panose="020B0604030504040204" pitchFamily="34" charset="0"/>
              </a:rPr>
              <a:t>Marcus Rietz</a:t>
            </a:r>
          </a:p>
          <a:p>
            <a:pPr lvl="0"/>
            <a:r>
              <a:rPr lang="de-DE" sz="1800" dirty="0" smtClean="0">
                <a:solidFill>
                  <a:srgbClr val="585851"/>
                </a:solidFill>
              </a:rPr>
              <a:t>Projekt </a:t>
            </a:r>
            <a:r>
              <a:rPr lang="de-DE" sz="1800" dirty="0">
                <a:solidFill>
                  <a:srgbClr val="585851"/>
                </a:solidFill>
              </a:rPr>
              <a:t>„Umsetzungsbegleitung Bundesteilhabegesetz“</a:t>
            </a:r>
          </a:p>
          <a:p>
            <a:pPr lvl="0"/>
            <a:r>
              <a:rPr lang="de-DE" sz="1800" dirty="0">
                <a:solidFill>
                  <a:srgbClr val="585851"/>
                </a:solidFill>
              </a:rPr>
              <a:t>Deutscher Verein für öffentliche und private Fürsorge e. V.</a:t>
            </a:r>
          </a:p>
        </p:txBody>
      </p:sp>
    </p:spTree>
    <p:extLst>
      <p:ext uri="{BB962C8B-B14F-4D97-AF65-F5344CB8AC3E}">
        <p14:creationId xmlns:p14="http://schemas.microsoft.com/office/powerpoint/2010/main" val="1645149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Bestimmung der </a:t>
            </a:r>
            <a:r>
              <a:rPr lang="de-DE" dirty="0" smtClean="0">
                <a:solidFill>
                  <a:schemeClr val="tx1"/>
                </a:solidFill>
                <a:ea typeface="Calibri" panose="020F0502020204030204" pitchFamily="34" charset="0"/>
                <a:cs typeface="Arial" panose="020B0604020202020204" pitchFamily="34" charset="0"/>
              </a:rPr>
              <a:t>Träger </a:t>
            </a:r>
            <a:r>
              <a:rPr lang="de-DE" dirty="0">
                <a:solidFill>
                  <a:schemeClr val="tx1"/>
                </a:solidFill>
                <a:ea typeface="Calibri" panose="020F0502020204030204" pitchFamily="34" charset="0"/>
                <a:cs typeface="Arial" panose="020B0604020202020204" pitchFamily="34" charset="0"/>
              </a:rPr>
              <a:t>der Eingliederungshilfe (1/2)</a:t>
            </a:r>
            <a:r>
              <a:rPr lang="de-DE" dirty="0">
                <a:solidFill>
                  <a:schemeClr val="tx1"/>
                </a:solidFill>
              </a:rPr>
              <a:t/>
            </a:r>
            <a:br>
              <a:rPr lang="de-DE" dirty="0">
                <a:solidFill>
                  <a:schemeClr val="tx1"/>
                </a:solidFill>
              </a:rPr>
            </a:b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364818"/>
            <a:ext cx="10760075" cy="5045218"/>
          </a:xfrm>
        </p:spPr>
        <p:txBody>
          <a:bodyPr/>
          <a:lstStyle/>
          <a:p>
            <a:pPr marL="342900" indent="-342900">
              <a:lnSpc>
                <a:spcPct val="100000"/>
              </a:lnSpc>
              <a:buFont typeface="Arial" panose="020B0604020202020204" pitchFamily="34" charset="0"/>
              <a:buChar char="•"/>
            </a:pPr>
            <a:r>
              <a:rPr lang="de-DE" sz="1800" b="1" dirty="0" smtClean="0">
                <a:solidFill>
                  <a:schemeClr val="tx1"/>
                </a:solidFill>
              </a:rPr>
              <a:t>Baden-Württemberg: </a:t>
            </a:r>
            <a:r>
              <a:rPr lang="de-DE" sz="1800" dirty="0" smtClean="0">
                <a:solidFill>
                  <a:schemeClr val="tx1"/>
                </a:solidFill>
              </a:rPr>
              <a:t>		Stadt- und Landkreise </a:t>
            </a:r>
          </a:p>
          <a:p>
            <a:pPr marL="342900" indent="-342900">
              <a:lnSpc>
                <a:spcPct val="100000"/>
              </a:lnSpc>
              <a:buFont typeface="Arial" panose="020B0604020202020204" pitchFamily="34" charset="0"/>
              <a:buChar char="•"/>
            </a:pPr>
            <a:r>
              <a:rPr lang="de-DE" sz="1800" b="1" dirty="0" smtClean="0">
                <a:solidFill>
                  <a:schemeClr val="tx1"/>
                </a:solidFill>
              </a:rPr>
              <a:t>Bayern: </a:t>
            </a:r>
            <a:r>
              <a:rPr lang="de-DE" sz="1800" dirty="0" smtClean="0">
                <a:solidFill>
                  <a:schemeClr val="tx1"/>
                </a:solidFill>
              </a:rPr>
              <a:t>			Bezirke </a:t>
            </a:r>
          </a:p>
          <a:p>
            <a:pPr marL="342900" indent="-342900">
              <a:lnSpc>
                <a:spcPct val="100000"/>
              </a:lnSpc>
              <a:buFont typeface="Arial" panose="020B0604020202020204" pitchFamily="34" charset="0"/>
              <a:buChar char="•"/>
            </a:pPr>
            <a:r>
              <a:rPr lang="de-DE" sz="1800" b="1" dirty="0" smtClean="0">
                <a:solidFill>
                  <a:schemeClr val="tx1"/>
                </a:solidFill>
              </a:rPr>
              <a:t>Berlin: </a:t>
            </a:r>
            <a:r>
              <a:rPr lang="de-DE" sz="1800" dirty="0" smtClean="0">
                <a:solidFill>
                  <a:schemeClr val="tx1"/>
                </a:solidFill>
              </a:rPr>
              <a:t>			Land Berlin (Teilhabefachdienste </a:t>
            </a:r>
            <a:r>
              <a:rPr lang="de-DE" sz="1800" dirty="0">
                <a:solidFill>
                  <a:schemeClr val="tx1"/>
                </a:solidFill>
              </a:rPr>
              <a:t>der Ämter für Soziales der </a:t>
            </a:r>
            <a:r>
              <a:rPr lang="de-DE" sz="1800" dirty="0" smtClean="0">
                <a:solidFill>
                  <a:schemeClr val="tx1"/>
                </a:solidFill>
              </a:rPr>
              <a:t>Bezirke) </a:t>
            </a:r>
          </a:p>
          <a:p>
            <a:pPr marL="342900" indent="-342900">
              <a:lnSpc>
                <a:spcPct val="100000"/>
              </a:lnSpc>
              <a:buFont typeface="Arial" panose="020B0604020202020204" pitchFamily="34" charset="0"/>
              <a:buChar char="•"/>
            </a:pPr>
            <a:r>
              <a:rPr lang="de-DE" sz="1800" b="1" dirty="0" smtClean="0">
                <a:solidFill>
                  <a:schemeClr val="tx1"/>
                </a:solidFill>
              </a:rPr>
              <a:t>Brandenburg:    </a:t>
            </a:r>
            <a:r>
              <a:rPr lang="de-DE" sz="1800" dirty="0" smtClean="0">
                <a:solidFill>
                  <a:schemeClr val="tx1"/>
                </a:solidFill>
              </a:rPr>
              <a:t>		Landkreise und kreisfreie Städte sowie das Land Brandenburg (</a:t>
            </a:r>
            <a:r>
              <a:rPr lang="de-DE" sz="1800" dirty="0">
                <a:solidFill>
                  <a:schemeClr val="tx1"/>
                </a:solidFill>
              </a:rPr>
              <a:t>für </a:t>
            </a:r>
            <a:r>
              <a:rPr lang="de-DE" sz="1800" dirty="0" smtClean="0">
                <a:solidFill>
                  <a:schemeClr val="tx1"/>
                </a:solidFill>
              </a:rPr>
              <a:t>					übergeordnete Steuerungsaufgaben)</a:t>
            </a:r>
          </a:p>
          <a:p>
            <a:pPr marL="342900" indent="-342900">
              <a:lnSpc>
                <a:spcPct val="100000"/>
              </a:lnSpc>
              <a:buFont typeface="Arial" panose="020B0604020202020204" pitchFamily="34" charset="0"/>
              <a:buChar char="•"/>
            </a:pPr>
            <a:r>
              <a:rPr lang="de-DE" sz="1800" b="1" dirty="0" smtClean="0">
                <a:solidFill>
                  <a:schemeClr val="tx1"/>
                </a:solidFill>
              </a:rPr>
              <a:t>Bremen</a:t>
            </a:r>
            <a:r>
              <a:rPr lang="de-DE" sz="1800" b="1" dirty="0">
                <a:solidFill>
                  <a:schemeClr val="tx1"/>
                </a:solidFill>
              </a:rPr>
              <a:t>:			</a:t>
            </a:r>
            <a:r>
              <a:rPr lang="de-DE" sz="1800" dirty="0">
                <a:solidFill>
                  <a:schemeClr val="tx1"/>
                </a:solidFill>
              </a:rPr>
              <a:t>Stadtgemeinden Bremen und </a:t>
            </a:r>
            <a:r>
              <a:rPr lang="de-DE" sz="1800" dirty="0" smtClean="0">
                <a:solidFill>
                  <a:schemeClr val="tx1"/>
                </a:solidFill>
              </a:rPr>
              <a:t>Bremerhaven sowie das Land Bremen (für 				</a:t>
            </a:r>
            <a:r>
              <a:rPr lang="de-DE" sz="1800" dirty="0">
                <a:solidFill>
                  <a:schemeClr val="tx1"/>
                </a:solidFill>
              </a:rPr>
              <a:t>übergeordnete </a:t>
            </a:r>
            <a:r>
              <a:rPr lang="de-DE" sz="1800" dirty="0" smtClean="0">
                <a:solidFill>
                  <a:schemeClr val="tx1"/>
                </a:solidFill>
              </a:rPr>
              <a:t>Steuerungsaufgaben)</a:t>
            </a:r>
            <a:endParaRPr lang="de-DE" sz="1800" dirty="0">
              <a:solidFill>
                <a:schemeClr val="tx1"/>
              </a:solidFill>
            </a:endParaRPr>
          </a:p>
          <a:p>
            <a:pPr marL="342900" indent="-342900">
              <a:lnSpc>
                <a:spcPct val="100000"/>
              </a:lnSpc>
              <a:buFont typeface="Arial" panose="020B0604020202020204" pitchFamily="34" charset="0"/>
              <a:buChar char="•"/>
            </a:pPr>
            <a:r>
              <a:rPr lang="de-DE" sz="1800" b="1" dirty="0" smtClean="0">
                <a:solidFill>
                  <a:schemeClr val="tx1"/>
                </a:solidFill>
              </a:rPr>
              <a:t>Hamburg: </a:t>
            </a:r>
            <a:r>
              <a:rPr lang="de-DE" sz="1800" dirty="0" smtClean="0">
                <a:solidFill>
                  <a:schemeClr val="tx1"/>
                </a:solidFill>
              </a:rPr>
              <a:t>			Freie und Hansestadt Hamburg</a:t>
            </a:r>
          </a:p>
          <a:p>
            <a:pPr marL="342900" indent="-342900">
              <a:lnSpc>
                <a:spcPct val="100000"/>
              </a:lnSpc>
              <a:buFont typeface="Arial" panose="020B0604020202020204" pitchFamily="34" charset="0"/>
              <a:buChar char="•"/>
            </a:pPr>
            <a:r>
              <a:rPr lang="de-DE" sz="1800" b="1" dirty="0">
                <a:solidFill>
                  <a:schemeClr val="tx1"/>
                </a:solidFill>
              </a:rPr>
              <a:t>Hessen: </a:t>
            </a:r>
            <a:r>
              <a:rPr lang="de-DE" sz="1800" dirty="0" smtClean="0">
                <a:solidFill>
                  <a:schemeClr val="tx1"/>
                </a:solidFill>
              </a:rPr>
              <a:t>			kreisfreie </a:t>
            </a:r>
            <a:r>
              <a:rPr lang="de-DE" sz="1800" dirty="0">
                <a:solidFill>
                  <a:schemeClr val="tx1"/>
                </a:solidFill>
              </a:rPr>
              <a:t>Städte und </a:t>
            </a:r>
            <a:r>
              <a:rPr lang="de-DE" sz="1800" dirty="0" smtClean="0">
                <a:solidFill>
                  <a:schemeClr val="tx1"/>
                </a:solidFill>
              </a:rPr>
              <a:t>Landkreise, Landeswohlfahrtsverband Hessen 				</a:t>
            </a:r>
            <a:r>
              <a:rPr lang="de-DE" sz="1800" dirty="0">
                <a:solidFill>
                  <a:schemeClr val="tx1"/>
                </a:solidFill>
              </a:rPr>
              <a:t>(„</a:t>
            </a:r>
            <a:r>
              <a:rPr lang="de-DE" sz="1800" dirty="0" smtClean="0">
                <a:solidFill>
                  <a:schemeClr val="tx1"/>
                </a:solidFill>
              </a:rPr>
              <a:t>Lebensabschnittsmodell“)</a:t>
            </a:r>
          </a:p>
          <a:p>
            <a:pPr marL="342900" indent="-342900">
              <a:lnSpc>
                <a:spcPct val="100000"/>
              </a:lnSpc>
              <a:buFont typeface="Arial" panose="020B0604020202020204" pitchFamily="34" charset="0"/>
              <a:buChar char="•"/>
            </a:pPr>
            <a:r>
              <a:rPr lang="de-DE" sz="1800" b="1" dirty="0" smtClean="0">
                <a:solidFill>
                  <a:schemeClr val="tx1"/>
                </a:solidFill>
              </a:rPr>
              <a:t>Mecklenburg-Vorpommern: </a:t>
            </a:r>
            <a:r>
              <a:rPr lang="de-DE" sz="1800" dirty="0" smtClean="0">
                <a:solidFill>
                  <a:schemeClr val="tx1"/>
                </a:solidFill>
              </a:rPr>
              <a:t>	Landkreise und kreisfreie Städte</a:t>
            </a:r>
          </a:p>
          <a:p>
            <a:pPr marL="342900" indent="-342900">
              <a:lnSpc>
                <a:spcPct val="100000"/>
              </a:lnSpc>
              <a:buFont typeface="Arial" panose="020B0604020202020204" pitchFamily="34" charset="0"/>
              <a:buChar char="•"/>
            </a:pPr>
            <a:r>
              <a:rPr lang="de-DE" sz="1800" b="1" dirty="0" smtClean="0">
                <a:solidFill>
                  <a:schemeClr val="tx1"/>
                </a:solidFill>
              </a:rPr>
              <a:t>Niedersachsen:	</a:t>
            </a:r>
            <a:r>
              <a:rPr lang="de-DE" sz="1800" dirty="0" smtClean="0">
                <a:solidFill>
                  <a:schemeClr val="tx1"/>
                </a:solidFill>
              </a:rPr>
              <a:t>	Landkreise, kreisfreie Städte und Region Hannover sowie Land 					(„Lebensabschnittsmodell“)	</a:t>
            </a:r>
          </a:p>
          <a:p>
            <a:pPr marL="342900" indent="-342900">
              <a:lnSpc>
                <a:spcPct val="100000"/>
              </a:lnSpc>
              <a:buFont typeface="Arial" panose="020B0604020202020204" pitchFamily="34" charset="0"/>
              <a:buChar char="•"/>
            </a:pPr>
            <a:r>
              <a:rPr lang="de-DE" sz="1800" b="1" dirty="0"/>
              <a:t>Nordrhein-Westfalen: </a:t>
            </a:r>
            <a:r>
              <a:rPr lang="de-DE" sz="1800" dirty="0"/>
              <a:t>		Kreise und kreisfreie Städte als örtliche Träger (Kinder und Jugendliche in 				der Herkunftsfamilie bis zum Abschluss einer ersten allgemeinen 					Schulausbildung) sowie Landschaftsverbände als überörtliche Träger 				(„Lebensabschnittsmodell“)</a:t>
            </a:r>
          </a:p>
          <a:p>
            <a:pPr>
              <a:lnSpc>
                <a:spcPct val="100000"/>
              </a:lnSpc>
            </a:pPr>
            <a:endParaRPr lang="de-DE" sz="1800" dirty="0" smtClean="0">
              <a:solidFill>
                <a:schemeClr val="tx1"/>
              </a:solidFill>
            </a:endParaRPr>
          </a:p>
          <a:p>
            <a:pPr marL="342900" indent="-342900">
              <a:lnSpc>
                <a:spcPct val="100000"/>
              </a:lnSpc>
              <a:buFont typeface="Arial" panose="020B0604020202020204" pitchFamily="34" charset="0"/>
              <a:buChar char="•"/>
            </a:pPr>
            <a:endParaRPr lang="de-DE" sz="1800" dirty="0" smtClean="0">
              <a:solidFill>
                <a:schemeClr val="tx1"/>
              </a:solidFill>
            </a:endParaRPr>
          </a:p>
          <a:p>
            <a:pPr>
              <a:spcAft>
                <a:spcPts val="0"/>
              </a:spcAft>
            </a:pPr>
            <a:endParaRPr lang="de-DE" sz="1800" dirty="0" smtClean="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sz="1800" dirty="0">
              <a:solidFill>
                <a:schemeClr val="tx1"/>
              </a:solidFill>
            </a:endParaRPr>
          </a:p>
        </p:txBody>
      </p:sp>
      <p:sp>
        <p:nvSpPr>
          <p:cNvPr id="5" name="Fußzeilenplatzhalter 4"/>
          <p:cNvSpPr>
            <a:spLocks noGrp="1"/>
          </p:cNvSpPr>
          <p:nvPr>
            <p:ph type="ftr" sz="quarter" idx="11"/>
          </p:nvPr>
        </p:nvSpPr>
        <p:spPr>
          <a:xfrm>
            <a:off x="1395663" y="6259595"/>
            <a:ext cx="8865937" cy="365125"/>
          </a:xfrm>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20</a:t>
            </a:fld>
            <a:endParaRPr lang="de-DE">
              <a:solidFill>
                <a:srgbClr val="585851"/>
              </a:solidFill>
            </a:endParaRPr>
          </a:p>
        </p:txBody>
      </p:sp>
    </p:spTree>
    <p:extLst>
      <p:ext uri="{BB962C8B-B14F-4D97-AF65-F5344CB8AC3E}">
        <p14:creationId xmlns:p14="http://schemas.microsoft.com/office/powerpoint/2010/main" val="4286574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Umsetzungsstand: </a:t>
            </a:r>
            <a:r>
              <a:rPr lang="de-DE" dirty="0">
                <a:solidFill>
                  <a:schemeClr val="tx1"/>
                </a:solidFill>
                <a:ea typeface="Calibri" panose="020F0502020204030204" pitchFamily="34" charset="0"/>
                <a:cs typeface="Arial" panose="020B0604020202020204" pitchFamily="34" charset="0"/>
              </a:rPr>
              <a:t>Träger der Eingliederungshilfe (2/2)</a:t>
            </a:r>
            <a:r>
              <a:rPr lang="de-DE" dirty="0">
                <a:solidFill>
                  <a:schemeClr val="tx1"/>
                </a:solidFill>
              </a:rPr>
              <a:t/>
            </a:r>
            <a:br>
              <a:rPr lang="de-DE" dirty="0">
                <a:solidFill>
                  <a:schemeClr val="tx1"/>
                </a:solidFill>
              </a:rPr>
            </a:br>
            <a:r>
              <a:rPr lang="de-DE" dirty="0">
                <a:solidFill>
                  <a:schemeClr val="tx1"/>
                </a:solidFill>
              </a:rPr>
              <a:t/>
            </a:r>
            <a:br>
              <a:rPr lang="de-DE" dirty="0">
                <a:solidFill>
                  <a:schemeClr val="tx1"/>
                </a:solidFill>
              </a:rPr>
            </a:b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02055" y="1327872"/>
            <a:ext cx="10760075" cy="5248419"/>
          </a:xfrm>
        </p:spPr>
        <p:txBody>
          <a:bodyPr/>
          <a:lstStyle/>
          <a:p>
            <a:pPr marL="342900" indent="-342900">
              <a:spcAft>
                <a:spcPts val="0"/>
              </a:spcAft>
              <a:buFont typeface="Arial" panose="020B0604020202020204" pitchFamily="34" charset="0"/>
              <a:buChar char="•"/>
            </a:pPr>
            <a:r>
              <a:rPr lang="de-DE" sz="1800" b="1" dirty="0" smtClean="0">
                <a:solidFill>
                  <a:schemeClr val="tx1"/>
                </a:solidFill>
              </a:rPr>
              <a:t>Rheinland-Pfalz</a:t>
            </a:r>
            <a:r>
              <a:rPr lang="de-DE" sz="1800" b="1" dirty="0">
                <a:solidFill>
                  <a:schemeClr val="tx1"/>
                </a:solidFill>
              </a:rPr>
              <a:t>:  </a:t>
            </a:r>
            <a:r>
              <a:rPr lang="de-DE" sz="1800" dirty="0" smtClean="0">
                <a:solidFill>
                  <a:schemeClr val="tx1"/>
                </a:solidFill>
              </a:rPr>
              <a:t>		Land </a:t>
            </a:r>
            <a:r>
              <a:rPr lang="de-DE" sz="1800" dirty="0">
                <a:solidFill>
                  <a:schemeClr val="tx1"/>
                </a:solidFill>
              </a:rPr>
              <a:t>sowie </a:t>
            </a:r>
            <a:r>
              <a:rPr lang="de-DE" sz="1800" dirty="0" smtClean="0">
                <a:solidFill>
                  <a:schemeClr val="tx1"/>
                </a:solidFill>
              </a:rPr>
              <a:t>Landkreise </a:t>
            </a:r>
            <a:r>
              <a:rPr lang="de-DE" sz="1800" dirty="0">
                <a:solidFill>
                  <a:schemeClr val="tx1"/>
                </a:solidFill>
              </a:rPr>
              <a:t>und kreisfreie </a:t>
            </a:r>
            <a:r>
              <a:rPr lang="de-DE" sz="1800" dirty="0" smtClean="0">
                <a:solidFill>
                  <a:schemeClr val="tx1"/>
                </a:solidFill>
              </a:rPr>
              <a:t>Städten(„Lebensabschnittsmodell“);   </a:t>
            </a:r>
          </a:p>
          <a:p>
            <a:pPr>
              <a:spcAft>
                <a:spcPts val="0"/>
              </a:spcAft>
            </a:pPr>
            <a:r>
              <a:rPr lang="de-DE" sz="1800" dirty="0">
                <a:solidFill>
                  <a:schemeClr val="tx1"/>
                </a:solidFill>
              </a:rPr>
              <a:t> </a:t>
            </a:r>
            <a:r>
              <a:rPr lang="de-DE" sz="1800" dirty="0" smtClean="0">
                <a:solidFill>
                  <a:schemeClr val="tx1"/>
                </a:solidFill>
              </a:rPr>
              <a:t>                                                                              Das Land bei Leistungen zur Teilhabe am Arbeitsleben auch für  </a:t>
            </a:r>
          </a:p>
          <a:p>
            <a:pPr>
              <a:spcAft>
                <a:spcPts val="1000"/>
              </a:spcAft>
            </a:pPr>
            <a:r>
              <a:rPr lang="de-DE" sz="1800" dirty="0">
                <a:solidFill>
                  <a:schemeClr val="tx1"/>
                </a:solidFill>
              </a:rPr>
              <a:t> </a:t>
            </a:r>
            <a:r>
              <a:rPr lang="de-DE" sz="1800" dirty="0" smtClean="0">
                <a:solidFill>
                  <a:schemeClr val="tx1"/>
                </a:solidFill>
              </a:rPr>
              <a:t>                                                                              Minderjährige zuständig </a:t>
            </a:r>
          </a:p>
          <a:p>
            <a:pPr marL="342900" indent="-342900">
              <a:spcAft>
                <a:spcPts val="1000"/>
              </a:spcAft>
              <a:buFont typeface="Arial" panose="020B0604020202020204" pitchFamily="34" charset="0"/>
              <a:buChar char="•"/>
            </a:pPr>
            <a:r>
              <a:rPr lang="de-DE" sz="1800" b="1" dirty="0">
                <a:solidFill>
                  <a:schemeClr val="tx1"/>
                </a:solidFill>
              </a:rPr>
              <a:t>Saarland: </a:t>
            </a:r>
            <a:r>
              <a:rPr lang="de-DE" sz="1800" dirty="0">
                <a:solidFill>
                  <a:schemeClr val="tx1"/>
                </a:solidFill>
              </a:rPr>
              <a:t>	</a:t>
            </a:r>
            <a:r>
              <a:rPr lang="de-DE" sz="1800" dirty="0" smtClean="0">
                <a:solidFill>
                  <a:schemeClr val="tx1"/>
                </a:solidFill>
              </a:rPr>
              <a:t>		Land Saarland (Landesamt für Soziales)</a:t>
            </a:r>
            <a:endParaRPr lang="de-DE" sz="1800" dirty="0">
              <a:solidFill>
                <a:schemeClr val="tx1"/>
              </a:solidFill>
            </a:endParaRPr>
          </a:p>
          <a:p>
            <a:pPr marL="342900" indent="-342900">
              <a:spcAft>
                <a:spcPts val="1000"/>
              </a:spcAft>
              <a:buFont typeface="Arial" panose="020B0604020202020204" pitchFamily="34" charset="0"/>
              <a:buChar char="•"/>
            </a:pPr>
            <a:r>
              <a:rPr lang="de-DE" sz="1800" b="1" dirty="0" smtClean="0">
                <a:solidFill>
                  <a:schemeClr val="tx1"/>
                </a:solidFill>
              </a:rPr>
              <a:t>Sachsen</a:t>
            </a:r>
            <a:r>
              <a:rPr lang="de-DE" sz="1800" b="1" dirty="0">
                <a:solidFill>
                  <a:schemeClr val="tx1"/>
                </a:solidFill>
              </a:rPr>
              <a:t>: </a:t>
            </a:r>
            <a:r>
              <a:rPr lang="de-DE" sz="1800" dirty="0">
                <a:solidFill>
                  <a:schemeClr val="tx1"/>
                </a:solidFill>
              </a:rPr>
              <a:t>	</a:t>
            </a:r>
            <a:r>
              <a:rPr lang="de-DE" sz="1800" dirty="0" smtClean="0">
                <a:solidFill>
                  <a:schemeClr val="tx1"/>
                </a:solidFill>
              </a:rPr>
              <a:t>		kreisfreie </a:t>
            </a:r>
            <a:r>
              <a:rPr lang="de-DE" sz="1800" dirty="0">
                <a:solidFill>
                  <a:schemeClr val="tx1"/>
                </a:solidFill>
              </a:rPr>
              <a:t>Städte, Landkreise und der Kommunale Sozialverband Sachsen </a:t>
            </a:r>
            <a:r>
              <a:rPr lang="de-DE" sz="1800" dirty="0" smtClean="0">
                <a:solidFill>
                  <a:schemeClr val="tx1"/>
                </a:solidFill>
              </a:rPr>
              <a:t>				(</a:t>
            </a:r>
            <a:r>
              <a:rPr lang="de-DE" sz="1800" dirty="0">
                <a:solidFill>
                  <a:schemeClr val="tx1"/>
                </a:solidFill>
              </a:rPr>
              <a:t>KSV</a:t>
            </a:r>
            <a:r>
              <a:rPr lang="de-DE" sz="1800" dirty="0" smtClean="0">
                <a:solidFill>
                  <a:schemeClr val="tx1"/>
                </a:solidFill>
              </a:rPr>
              <a:t>) mit verteilten Zuständigkeiten</a:t>
            </a:r>
            <a:endParaRPr lang="de-DE" sz="1800" dirty="0">
              <a:solidFill>
                <a:schemeClr val="tx1"/>
              </a:solidFill>
            </a:endParaRPr>
          </a:p>
          <a:p>
            <a:pPr marL="342900" indent="-342900">
              <a:spcAft>
                <a:spcPts val="1000"/>
              </a:spcAft>
              <a:buFont typeface="Arial" panose="020B0604020202020204" pitchFamily="34" charset="0"/>
              <a:buChar char="•"/>
            </a:pPr>
            <a:r>
              <a:rPr lang="de-DE" sz="1800" b="1" dirty="0">
                <a:solidFill>
                  <a:schemeClr val="tx1"/>
                </a:solidFill>
              </a:rPr>
              <a:t>Sachsen-Anhalt: </a:t>
            </a:r>
            <a:r>
              <a:rPr lang="de-DE" sz="1800" dirty="0">
                <a:solidFill>
                  <a:schemeClr val="tx1"/>
                </a:solidFill>
              </a:rPr>
              <a:t>	</a:t>
            </a:r>
            <a:r>
              <a:rPr lang="de-DE" sz="1800" dirty="0" smtClean="0">
                <a:solidFill>
                  <a:schemeClr val="tx1"/>
                </a:solidFill>
              </a:rPr>
              <a:t>	Land Sachsen-Anhalt (</a:t>
            </a:r>
            <a:r>
              <a:rPr lang="de-DE" sz="1800" smtClean="0">
                <a:solidFill>
                  <a:schemeClr val="tx1"/>
                </a:solidFill>
              </a:rPr>
              <a:t>Sozialagentur Sachsen-Anhalt)  </a:t>
            </a:r>
            <a:endParaRPr lang="de-DE" sz="1800" b="1" dirty="0" smtClean="0">
              <a:solidFill>
                <a:schemeClr val="tx1"/>
              </a:solidFill>
            </a:endParaRPr>
          </a:p>
          <a:p>
            <a:pPr marL="342900" indent="-342900">
              <a:spcAft>
                <a:spcPts val="1000"/>
              </a:spcAft>
              <a:buFont typeface="Arial" panose="020B0604020202020204" pitchFamily="34" charset="0"/>
              <a:buChar char="•"/>
            </a:pPr>
            <a:r>
              <a:rPr lang="de-DE" sz="1800" b="1" dirty="0" smtClean="0">
                <a:solidFill>
                  <a:schemeClr val="tx1"/>
                </a:solidFill>
              </a:rPr>
              <a:t>Schleswig-Holstein</a:t>
            </a:r>
            <a:r>
              <a:rPr lang="de-DE" sz="1800" b="1" dirty="0">
                <a:solidFill>
                  <a:schemeClr val="tx1"/>
                </a:solidFill>
              </a:rPr>
              <a:t>: </a:t>
            </a:r>
            <a:r>
              <a:rPr lang="de-DE" sz="1800" dirty="0" smtClean="0">
                <a:solidFill>
                  <a:schemeClr val="tx1"/>
                </a:solidFill>
              </a:rPr>
              <a:t>		Landkreise </a:t>
            </a:r>
            <a:r>
              <a:rPr lang="de-DE" sz="1800" dirty="0">
                <a:solidFill>
                  <a:schemeClr val="tx1"/>
                </a:solidFill>
              </a:rPr>
              <a:t>und kreisfreie </a:t>
            </a:r>
            <a:r>
              <a:rPr lang="de-DE" sz="1800" dirty="0" smtClean="0">
                <a:solidFill>
                  <a:schemeClr val="tx1"/>
                </a:solidFill>
              </a:rPr>
              <a:t>Städte und das Land </a:t>
            </a:r>
            <a:r>
              <a:rPr lang="de-DE" sz="1800" dirty="0">
                <a:solidFill>
                  <a:schemeClr val="tx1"/>
                </a:solidFill>
              </a:rPr>
              <a:t>(für übergeordnete </a:t>
            </a:r>
            <a:r>
              <a:rPr lang="de-DE" sz="1800" dirty="0" smtClean="0">
                <a:solidFill>
                  <a:schemeClr val="tx1"/>
                </a:solidFill>
              </a:rPr>
              <a:t>					Steuerungs- und Koordinierungsaufgaben)</a:t>
            </a:r>
            <a:endParaRPr lang="de-DE" sz="1800" dirty="0">
              <a:solidFill>
                <a:schemeClr val="tx1"/>
              </a:solidFill>
            </a:endParaRPr>
          </a:p>
          <a:p>
            <a:pPr marL="342900" indent="-342900">
              <a:buFont typeface="Arial" panose="020B0604020202020204" pitchFamily="34" charset="0"/>
              <a:buChar char="•"/>
            </a:pPr>
            <a:r>
              <a:rPr lang="de-DE" sz="1800" b="1" dirty="0" smtClean="0">
                <a:solidFill>
                  <a:schemeClr val="tx1"/>
                </a:solidFill>
              </a:rPr>
              <a:t>Thüringen: </a:t>
            </a:r>
            <a:r>
              <a:rPr lang="de-DE" sz="1800" dirty="0" smtClean="0">
                <a:solidFill>
                  <a:schemeClr val="tx1"/>
                </a:solidFill>
              </a:rPr>
              <a:t>			Landkreise und kreisfreie Städte und das Land (</a:t>
            </a:r>
            <a:r>
              <a:rPr lang="de-DE" sz="1800" dirty="0">
                <a:solidFill>
                  <a:schemeClr val="tx1"/>
                </a:solidFill>
              </a:rPr>
              <a:t>für übergeordnete </a:t>
            </a:r>
            <a:r>
              <a:rPr lang="de-DE" sz="1800" dirty="0" smtClean="0">
                <a:solidFill>
                  <a:schemeClr val="tx1"/>
                </a:solidFill>
              </a:rPr>
              <a:t>					Steuerungs- und Koordinierungsaufgaben)</a:t>
            </a:r>
          </a:p>
          <a:p>
            <a:pPr marL="522900" lvl="1" indent="-342900"/>
            <a:endParaRPr lang="de-DE" dirty="0">
              <a:solidFill>
                <a:schemeClr val="tx1"/>
              </a:solidFill>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dirty="0">
              <a:solidFill>
                <a:schemeClr val="tx1"/>
              </a:solidFill>
            </a:endParaRPr>
          </a:p>
        </p:txBody>
      </p:sp>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21</a:t>
            </a:fld>
            <a:endParaRPr lang="de-DE">
              <a:solidFill>
                <a:srgbClr val="585851"/>
              </a:solidFill>
            </a:endParaRPr>
          </a:p>
        </p:txBody>
      </p:sp>
    </p:spTree>
    <p:extLst>
      <p:ext uri="{BB962C8B-B14F-4D97-AF65-F5344CB8AC3E}">
        <p14:creationId xmlns:p14="http://schemas.microsoft.com/office/powerpoint/2010/main" val="1410643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Inhalte der </a:t>
            </a:r>
            <a:r>
              <a:rPr lang="de-DE" dirty="0" err="1" smtClean="0"/>
              <a:t>LandesrahmenvertrÄge</a:t>
            </a:r>
            <a:r>
              <a:rPr lang="de-DE" dirty="0" smtClean="0"/>
              <a:t> </a:t>
            </a:r>
            <a:endParaRPr lang="de-DE" dirty="0"/>
          </a:p>
        </p:txBody>
      </p:sp>
      <p:sp>
        <p:nvSpPr>
          <p:cNvPr id="4" name="Fußzeilenplatzhalter 3"/>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5" name="Textplatzhalter 4"/>
          <p:cNvSpPr>
            <a:spLocks noGrp="1"/>
          </p:cNvSpPr>
          <p:nvPr>
            <p:ph type="body" sz="quarter" idx="13"/>
          </p:nvPr>
        </p:nvSpPr>
        <p:spPr/>
        <p:txBody>
          <a:bodyPr/>
          <a:lstStyle/>
          <a:p>
            <a:r>
              <a:rPr lang="de-DE" dirty="0"/>
              <a:t>§ 131 Absatz 1 Satz 2 Ziffer 1 – 7 SGB IX</a:t>
            </a:r>
          </a:p>
        </p:txBody>
      </p:sp>
      <p:sp>
        <p:nvSpPr>
          <p:cNvPr id="6" name="Textplatzhalter 5"/>
          <p:cNvSpPr>
            <a:spLocks noGrp="1"/>
          </p:cNvSpPr>
          <p:nvPr>
            <p:ph type="body" sz="quarter" idx="14"/>
          </p:nvPr>
        </p:nvSpPr>
        <p:spPr/>
        <p:txBody>
          <a:bodyPr/>
          <a:lstStyle/>
          <a:p>
            <a:pPr marL="457200" indent="-457200">
              <a:buAutoNum type="arabicPeriod"/>
            </a:pPr>
            <a:r>
              <a:rPr lang="de-DE" sz="1600" dirty="0" smtClean="0"/>
              <a:t>Nähere </a:t>
            </a:r>
            <a:r>
              <a:rPr lang="de-DE" sz="1600" dirty="0"/>
              <a:t>Abgrenzung der den Vergütungspauschalen und -beträgen nach § 125 Absatz 1 zugrunde zu legenden Kostenarten und -</a:t>
            </a:r>
            <a:r>
              <a:rPr lang="de-DE" sz="1600" dirty="0" err="1"/>
              <a:t>bestandteile</a:t>
            </a:r>
            <a:r>
              <a:rPr lang="de-DE" sz="1600" dirty="0"/>
              <a:t> sowie die Zusammensetzung der Investitionsbeträge nach § 125 Absatz </a:t>
            </a:r>
            <a:r>
              <a:rPr lang="de-DE" sz="1600" dirty="0" smtClean="0"/>
              <a:t>2</a:t>
            </a:r>
          </a:p>
          <a:p>
            <a:pPr marL="457200" indent="-457200">
              <a:buFontTx/>
              <a:buAutoNum type="arabicPeriod"/>
            </a:pPr>
            <a:r>
              <a:rPr lang="de-DE" sz="1600" dirty="0" smtClean="0"/>
              <a:t>Inhalt </a:t>
            </a:r>
            <a:r>
              <a:rPr lang="de-DE" sz="1600" dirty="0"/>
              <a:t>und die Kriterien für die Ermittlung und Zusammensetzung der Leistungspauschalen, die Merkmale für die Bildung von Gruppen mit vergleichbarem Bedarf nach § 125 Absatz 3 Satz 3 sowie die Zahl der zu bildenden </a:t>
            </a:r>
            <a:r>
              <a:rPr lang="de-DE" sz="1600" dirty="0" smtClean="0"/>
              <a:t>Gruppen</a:t>
            </a:r>
          </a:p>
          <a:p>
            <a:pPr marL="457200" indent="-457200">
              <a:buFontTx/>
              <a:buAutoNum type="arabicPeriod"/>
            </a:pPr>
            <a:r>
              <a:rPr lang="de-DE" sz="1600" dirty="0" smtClean="0"/>
              <a:t>Höhe </a:t>
            </a:r>
            <a:r>
              <a:rPr lang="de-DE" sz="1600" dirty="0"/>
              <a:t>der </a:t>
            </a:r>
            <a:r>
              <a:rPr lang="de-DE" sz="1600" dirty="0" smtClean="0"/>
              <a:t>Leistungspauschale </a:t>
            </a:r>
            <a:r>
              <a:rPr lang="de-DE" sz="1600" dirty="0"/>
              <a:t>nach § 125 Absatz 3 Satz </a:t>
            </a:r>
            <a:r>
              <a:rPr lang="de-DE" sz="1600" dirty="0" smtClean="0"/>
              <a:t>1</a:t>
            </a:r>
          </a:p>
          <a:p>
            <a:pPr marL="457200" indent="-457200">
              <a:buFontTx/>
              <a:buAutoNum type="arabicPeriod"/>
            </a:pPr>
            <a:r>
              <a:rPr lang="de-DE" sz="1600" dirty="0"/>
              <a:t>Zuordnung der Kostenarten und -</a:t>
            </a:r>
            <a:r>
              <a:rPr lang="de-DE" sz="1600" dirty="0" err="1"/>
              <a:t>bestandteile</a:t>
            </a:r>
            <a:r>
              <a:rPr lang="de-DE" sz="1600" dirty="0"/>
              <a:t> nach § 125 Absatz 4 Satz 1</a:t>
            </a:r>
          </a:p>
          <a:p>
            <a:pPr marL="457200" indent="-457200">
              <a:buFontTx/>
              <a:buAutoNum type="arabicPeriod"/>
            </a:pPr>
            <a:r>
              <a:rPr lang="de-DE" sz="1600" dirty="0" smtClean="0"/>
              <a:t>Festlegung </a:t>
            </a:r>
            <a:r>
              <a:rPr lang="de-DE" sz="1600" dirty="0"/>
              <a:t>von Personalrichtwerten oder anderen Methoden zur Festlegung der personellen Ausstattung</a:t>
            </a:r>
          </a:p>
          <a:p>
            <a:pPr marL="457200" indent="-457200">
              <a:buFontTx/>
              <a:buAutoNum type="arabicPeriod"/>
            </a:pPr>
            <a:r>
              <a:rPr lang="de-DE" sz="1600" dirty="0" smtClean="0"/>
              <a:t>Grundsätze </a:t>
            </a:r>
            <a:r>
              <a:rPr lang="de-DE" sz="1600" dirty="0"/>
              <a:t>und Maßstäbe für die Wirtschaftlichkeit und Qualität einschließlich der Wirksamkeit der Leistungen sowie Inhalt und Verfahren zur Durchführung von Wirtschaftlichkeits- und Qualitätsprüfungen</a:t>
            </a:r>
          </a:p>
          <a:p>
            <a:pPr marL="457200" indent="-457200">
              <a:buFontTx/>
              <a:buAutoNum type="arabicPeriod"/>
            </a:pPr>
            <a:r>
              <a:rPr lang="de-DE" sz="1600" dirty="0" smtClean="0"/>
              <a:t>Verfahren </a:t>
            </a:r>
            <a:r>
              <a:rPr lang="de-DE" sz="1600" dirty="0"/>
              <a:t>zum Abschluss von Vereinbarungen</a:t>
            </a:r>
            <a:r>
              <a:rPr lang="de-DE" sz="1600" dirty="0" smtClean="0"/>
              <a:t>.</a:t>
            </a:r>
            <a:endParaRPr lang="de-DE" dirty="0" smtClean="0"/>
          </a:p>
          <a:p>
            <a:pPr marL="457200" indent="-457200">
              <a:buFontTx/>
              <a:buAutoNum type="arabicPeriod"/>
            </a:pPr>
            <a:endParaRPr lang="de-DE" dirty="0"/>
          </a:p>
        </p:txBody>
      </p:sp>
      <p:sp>
        <p:nvSpPr>
          <p:cNvPr id="7" name="Foliennummernplatzhalter 6"/>
          <p:cNvSpPr>
            <a:spLocks noGrp="1"/>
          </p:cNvSpPr>
          <p:nvPr>
            <p:ph type="sldNum" sz="quarter" idx="12"/>
          </p:nvPr>
        </p:nvSpPr>
        <p:spPr/>
        <p:txBody>
          <a:bodyPr/>
          <a:lstStyle/>
          <a:p>
            <a:fld id="{3079B837-F2D5-41F4-83E4-A81A43EA0C5D}" type="slidenum">
              <a:rPr lang="de-DE" smtClean="0">
                <a:solidFill>
                  <a:srgbClr val="585851"/>
                </a:solidFill>
              </a:rPr>
              <a:pPr/>
              <a:t>22</a:t>
            </a:fld>
            <a:endParaRPr lang="de-DE">
              <a:solidFill>
                <a:srgbClr val="585851"/>
              </a:solidFill>
            </a:endParaRPr>
          </a:p>
        </p:txBody>
      </p:sp>
    </p:spTree>
    <p:extLst>
      <p:ext uri="{BB962C8B-B14F-4D97-AF65-F5344CB8AC3E}">
        <p14:creationId xmlns:p14="http://schemas.microsoft.com/office/powerpoint/2010/main" val="3984654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Was folgt aus den Landesrahmenverträgen?</a:t>
            </a:r>
            <a:endParaRPr lang="de-DE" dirty="0"/>
          </a:p>
        </p:txBody>
      </p:sp>
      <p:sp>
        <p:nvSpPr>
          <p:cNvPr id="4" name="Fußzeilenplatzhalter 3"/>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5" name="Textplatzhalter 4"/>
          <p:cNvSpPr>
            <a:spLocks noGrp="1"/>
          </p:cNvSpPr>
          <p:nvPr>
            <p:ph type="body" sz="quarter" idx="13"/>
          </p:nvPr>
        </p:nvSpPr>
        <p:spPr/>
        <p:txBody>
          <a:bodyPr/>
          <a:lstStyle/>
          <a:p>
            <a:endParaRPr lang="de-DE"/>
          </a:p>
        </p:txBody>
      </p:sp>
      <p:sp>
        <p:nvSpPr>
          <p:cNvPr id="6" name="Textplatzhalter 5"/>
          <p:cNvSpPr>
            <a:spLocks noGrp="1"/>
          </p:cNvSpPr>
          <p:nvPr>
            <p:ph type="body" sz="quarter" idx="14"/>
          </p:nvPr>
        </p:nvSpPr>
        <p:spPr/>
        <p:txBody>
          <a:bodyPr/>
          <a:lstStyle/>
          <a:p>
            <a:pPr marL="342900" indent="-342900">
              <a:buFont typeface="Arial" pitchFamily="34" charset="0"/>
              <a:buChar char="•"/>
            </a:pPr>
            <a:r>
              <a:rPr lang="de-DE" dirty="0"/>
              <a:t>Die </a:t>
            </a:r>
            <a:r>
              <a:rPr lang="de-DE" dirty="0" smtClean="0"/>
              <a:t>Landesrahmenverträge sollen </a:t>
            </a:r>
            <a:r>
              <a:rPr lang="de-DE" dirty="0"/>
              <a:t>die Verhandlungen und den Abschluss von Vereinbarungen gem. § 125 SGB IX zwischen den </a:t>
            </a:r>
            <a:r>
              <a:rPr lang="de-DE" dirty="0" smtClean="0"/>
              <a:t>Eingliederungshilfe-Trägern </a:t>
            </a:r>
            <a:r>
              <a:rPr lang="de-DE" dirty="0"/>
              <a:t>und den Leistungserbringern erleichtern, indem der Rahmen </a:t>
            </a:r>
            <a:r>
              <a:rPr lang="de-DE" dirty="0" smtClean="0"/>
              <a:t>vorgegeben </a:t>
            </a:r>
            <a:r>
              <a:rPr lang="de-DE" dirty="0"/>
              <a:t>wird. </a:t>
            </a:r>
            <a:endParaRPr lang="de-DE" dirty="0" smtClean="0"/>
          </a:p>
          <a:p>
            <a:pPr marL="342900" indent="-342900">
              <a:buFont typeface="Arial" pitchFamily="34" charset="0"/>
              <a:buChar char="•"/>
            </a:pPr>
            <a:endParaRPr lang="de-DE" dirty="0" smtClean="0"/>
          </a:p>
          <a:p>
            <a:pPr marL="342900" indent="-342900">
              <a:buFont typeface="Arial" pitchFamily="34" charset="0"/>
              <a:buChar char="•"/>
            </a:pPr>
            <a:r>
              <a:rPr lang="de-DE" dirty="0" smtClean="0"/>
              <a:t>Ein </a:t>
            </a:r>
            <a:r>
              <a:rPr lang="de-DE" dirty="0"/>
              <a:t>automatischer Einbezug des Rahmenvertrages in die Leistungs- und Vergütungsvereinbarungen erfolgt </a:t>
            </a:r>
            <a:r>
              <a:rPr lang="de-DE" dirty="0" smtClean="0"/>
              <a:t>nicht</a:t>
            </a:r>
            <a:r>
              <a:rPr lang="de-DE" dirty="0"/>
              <a:t>, es besteht </a:t>
            </a:r>
            <a:r>
              <a:rPr lang="de-DE" dirty="0" smtClean="0"/>
              <a:t>aber die </a:t>
            </a:r>
            <a:r>
              <a:rPr lang="de-DE" dirty="0"/>
              <a:t>Verpflichtung zur Beachtung der im Rahmenvertrag zugrunde gelegten Vorgaben. </a:t>
            </a:r>
            <a:endParaRPr lang="de-DE" dirty="0" smtClean="0"/>
          </a:p>
          <a:p>
            <a:pPr marL="342900" indent="-342900">
              <a:buFont typeface="Arial" pitchFamily="34" charset="0"/>
              <a:buChar char="•"/>
            </a:pPr>
            <a:endParaRPr lang="de-DE" dirty="0" smtClean="0"/>
          </a:p>
          <a:p>
            <a:endParaRPr lang="de-DE" dirty="0"/>
          </a:p>
        </p:txBody>
      </p:sp>
      <p:sp>
        <p:nvSpPr>
          <p:cNvPr id="7" name="Foliennummernplatzhalter 6"/>
          <p:cNvSpPr>
            <a:spLocks noGrp="1"/>
          </p:cNvSpPr>
          <p:nvPr>
            <p:ph type="sldNum" sz="quarter" idx="12"/>
          </p:nvPr>
        </p:nvSpPr>
        <p:spPr/>
        <p:txBody>
          <a:bodyPr/>
          <a:lstStyle/>
          <a:p>
            <a:fld id="{3079B837-F2D5-41F4-83E4-A81A43EA0C5D}" type="slidenum">
              <a:rPr lang="de-DE" smtClean="0">
                <a:solidFill>
                  <a:srgbClr val="585851"/>
                </a:solidFill>
              </a:rPr>
              <a:pPr/>
              <a:t>23</a:t>
            </a:fld>
            <a:endParaRPr lang="de-DE">
              <a:solidFill>
                <a:srgbClr val="585851"/>
              </a:solidFill>
            </a:endParaRPr>
          </a:p>
        </p:txBody>
      </p:sp>
    </p:spTree>
    <p:extLst>
      <p:ext uri="{BB962C8B-B14F-4D97-AF65-F5344CB8AC3E}">
        <p14:creationId xmlns:p14="http://schemas.microsoft.com/office/powerpoint/2010/main" val="37891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Umsetzungsstand in den Bundesländern: </a:t>
            </a:r>
            <a:br>
              <a:rPr lang="de-DE" dirty="0" smtClean="0">
                <a:solidFill>
                  <a:schemeClr val="tx1"/>
                </a:solidFill>
              </a:rPr>
            </a:br>
            <a:r>
              <a:rPr lang="de-DE" dirty="0" smtClean="0">
                <a:solidFill>
                  <a:schemeClr val="tx1"/>
                </a:solidFill>
              </a:rPr>
              <a:t>(1/4)</a:t>
            </a: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308683"/>
            <a:ext cx="10760075" cy="5230662"/>
          </a:xfrm>
        </p:spPr>
        <p:txBody>
          <a:bodyPr/>
          <a:lstStyle/>
          <a:p>
            <a:pPr lvl="0">
              <a:lnSpc>
                <a:spcPct val="100000"/>
              </a:lnSpc>
              <a:spcAft>
                <a:spcPts val="800"/>
              </a:spcAft>
              <a:tabLst>
                <a:tab pos="457200" algn="l"/>
              </a:tabLs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dirty="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542676519"/>
              </p:ext>
            </p:extLst>
          </p:nvPr>
        </p:nvGraphicFramePr>
        <p:xfrm>
          <a:off x="696910" y="1245937"/>
          <a:ext cx="10760075" cy="5249049"/>
        </p:xfrm>
        <a:graphic>
          <a:graphicData uri="http://schemas.openxmlformats.org/drawingml/2006/table">
            <a:tbl>
              <a:tblPr firstCol="1" bandRow="1"/>
              <a:tblGrid>
                <a:gridCol w="1574801">
                  <a:extLst>
                    <a:ext uri="{9D8B030D-6E8A-4147-A177-3AD203B41FA5}">
                      <a16:colId xmlns="" xmlns:a16="http://schemas.microsoft.com/office/drawing/2014/main" val="263187805"/>
                    </a:ext>
                  </a:extLst>
                </a:gridCol>
                <a:gridCol w="9185274">
                  <a:extLst>
                    <a:ext uri="{9D8B030D-6E8A-4147-A177-3AD203B41FA5}">
                      <a16:colId xmlns="" xmlns:a16="http://schemas.microsoft.com/office/drawing/2014/main" val="4111665679"/>
                    </a:ext>
                  </a:extLst>
                </a:gridCol>
              </a:tblGrid>
              <a:tr h="1039667">
                <a:tc>
                  <a:txBody>
                    <a:bodyPr/>
                    <a:lstStyle/>
                    <a:p>
                      <a:pPr>
                        <a:lnSpc>
                          <a:spcPct val="100000"/>
                        </a:lnSpc>
                        <a:spcAft>
                          <a:spcPts val="0"/>
                        </a:spcAft>
                      </a:pPr>
                      <a:r>
                        <a:rPr lang="de-DE" sz="1600" b="1" dirty="0" smtClean="0">
                          <a:effectLst/>
                          <a:latin typeface="+mn-lt"/>
                          <a:ea typeface="Calibri" panose="020F0502020204030204" pitchFamily="34" charset="0"/>
                          <a:cs typeface="Times New Roman" panose="02020603050405020304" pitchFamily="18" charset="0"/>
                        </a:rPr>
                        <a:t>Baden-Württemberg:</a:t>
                      </a:r>
                      <a:endParaRPr lang="de-DE" sz="1600" b="1"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de-DE" sz="1600" dirty="0">
                          <a:effectLst/>
                          <a:latin typeface="+mn-lt"/>
                          <a:ea typeface="Calibri" panose="020F0502020204030204" pitchFamily="34" charset="0"/>
                          <a:cs typeface="Times New Roman" panose="02020603050405020304" pitchFamily="18" charset="0"/>
                        </a:rPr>
                        <a:t>Es wurde eine </a:t>
                      </a:r>
                      <a:r>
                        <a:rPr lang="de-DE" sz="1600" b="1" dirty="0">
                          <a:effectLst/>
                          <a:latin typeface="+mn-lt"/>
                          <a:ea typeface="Calibri" panose="020F0502020204030204" pitchFamily="34" charset="0"/>
                          <a:cs typeface="Times New Roman" panose="02020603050405020304" pitchFamily="18" charset="0"/>
                        </a:rPr>
                        <a:t>Übergangsvereinbarung</a:t>
                      </a:r>
                      <a:r>
                        <a:rPr lang="de-DE" sz="1600" dirty="0">
                          <a:effectLst/>
                          <a:latin typeface="+mn-lt"/>
                          <a:ea typeface="Calibri" panose="020F0502020204030204" pitchFamily="34" charset="0"/>
                          <a:cs typeface="Times New Roman" panose="02020603050405020304" pitchFamily="18" charset="0"/>
                        </a:rPr>
                        <a:t> geschlossen. Die Überleitung findet zum 1. Januar 2020 statt. Die Übergangsphase ist befristet bis längstens </a:t>
                      </a:r>
                      <a:r>
                        <a:rPr lang="de-DE" sz="1600" dirty="0" smtClean="0">
                          <a:effectLst/>
                          <a:latin typeface="+mn-lt"/>
                          <a:ea typeface="Calibri" panose="020F0502020204030204" pitchFamily="34" charset="0"/>
                          <a:cs typeface="Times New Roman" panose="02020603050405020304" pitchFamily="18" charset="0"/>
                        </a:rPr>
                        <a:t> 31</a:t>
                      </a:r>
                      <a:r>
                        <a:rPr lang="de-DE" sz="1600" dirty="0">
                          <a:effectLst/>
                          <a:latin typeface="+mn-lt"/>
                          <a:ea typeface="Calibri" panose="020F0502020204030204" pitchFamily="34" charset="0"/>
                          <a:cs typeface="Times New Roman" panose="02020603050405020304" pitchFamily="18" charset="0"/>
                        </a:rPr>
                        <a:t>. Dezember 2021</a:t>
                      </a:r>
                      <a:r>
                        <a:rPr lang="de-DE" sz="1600" dirty="0" smtClean="0">
                          <a:effectLst/>
                          <a:latin typeface="+mn-lt"/>
                          <a:ea typeface="Calibri" panose="020F0502020204030204" pitchFamily="34" charset="0"/>
                          <a:cs typeface="Times New Roman" panose="02020603050405020304" pitchFamily="18" charset="0"/>
                        </a:rPr>
                        <a:t>. Ein Landesrahmenvertrag wird voraussichtlich</a:t>
                      </a:r>
                      <a:r>
                        <a:rPr lang="de-DE" sz="1600" baseline="0" dirty="0" smtClean="0">
                          <a:effectLst/>
                          <a:latin typeface="+mn-lt"/>
                          <a:ea typeface="Calibri" panose="020F0502020204030204" pitchFamily="34" charset="0"/>
                          <a:cs typeface="Times New Roman" panose="02020603050405020304" pitchFamily="18" charset="0"/>
                        </a:rPr>
                        <a:t> im Oktober 2020 veröffentlicht.</a:t>
                      </a:r>
                    </a:p>
                    <a:p>
                      <a:pPr>
                        <a:lnSpc>
                          <a:spcPct val="100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13194754"/>
                  </a:ext>
                </a:extLst>
              </a:tr>
              <a:tr h="736600">
                <a:tc>
                  <a:txBody>
                    <a:bodyPr/>
                    <a:lstStyle/>
                    <a:p>
                      <a:pPr>
                        <a:lnSpc>
                          <a:spcPct val="100000"/>
                        </a:lnSpc>
                        <a:spcAft>
                          <a:spcPts val="0"/>
                        </a:spcAft>
                      </a:pPr>
                      <a:r>
                        <a:rPr lang="de-DE" sz="1600" b="1" dirty="0" smtClean="0">
                          <a:effectLst/>
                          <a:latin typeface="+mn-lt"/>
                          <a:ea typeface="Calibri" panose="020F0502020204030204" pitchFamily="34" charset="0"/>
                          <a:cs typeface="Times New Roman" panose="02020603050405020304" pitchFamily="18" charset="0"/>
                        </a:rPr>
                        <a:t>Bayern:</a:t>
                      </a:r>
                      <a:endParaRPr lang="de-DE" sz="1600" b="1"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de-DE" sz="1600" dirty="0">
                          <a:effectLst/>
                          <a:latin typeface="+mn-lt"/>
                          <a:ea typeface="Calibri" panose="020F0502020204030204" pitchFamily="34" charset="0"/>
                          <a:cs typeface="Times New Roman" panose="02020603050405020304" pitchFamily="18" charset="0"/>
                        </a:rPr>
                        <a:t>Es wurde eine </a:t>
                      </a:r>
                      <a:r>
                        <a:rPr lang="de-DE" sz="1600" b="1" dirty="0">
                          <a:effectLst/>
                          <a:latin typeface="+mn-lt"/>
                          <a:ea typeface="Calibri" panose="020F0502020204030204" pitchFamily="34" charset="0"/>
                          <a:cs typeface="Times New Roman" panose="02020603050405020304" pitchFamily="18" charset="0"/>
                        </a:rPr>
                        <a:t>Übergangsvereinbarung</a:t>
                      </a:r>
                      <a:r>
                        <a:rPr lang="de-DE" sz="1600" dirty="0">
                          <a:effectLst/>
                          <a:latin typeface="+mn-lt"/>
                          <a:ea typeface="Calibri" panose="020F0502020204030204" pitchFamily="34" charset="0"/>
                          <a:cs typeface="Times New Roman" panose="02020603050405020304" pitchFamily="18" charset="0"/>
                        </a:rPr>
                        <a:t> für die Zeit vom 1. Januar 2020 bis längstens 31. Dezember 2022 geschlossen</a:t>
                      </a:r>
                      <a:r>
                        <a:rPr lang="de-DE" sz="1600" dirty="0" smtClean="0">
                          <a:effectLst/>
                          <a:latin typeface="+mn-lt"/>
                          <a:ea typeface="Calibri" panose="020F0502020204030204" pitchFamily="34" charset="0"/>
                          <a:cs typeface="Times New Roman" panose="02020603050405020304" pitchFamily="18" charset="0"/>
                        </a:rPr>
                        <a:t>.</a:t>
                      </a:r>
                      <a:endParaRPr lang="de-DE" sz="1600"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50821399"/>
                  </a:ext>
                </a:extLst>
              </a:tr>
              <a:tr h="1167177">
                <a:tc>
                  <a:txBody>
                    <a:bodyPr/>
                    <a:lstStyle/>
                    <a:p>
                      <a:pPr>
                        <a:lnSpc>
                          <a:spcPct val="100000"/>
                        </a:lnSpc>
                        <a:spcAft>
                          <a:spcPts val="0"/>
                        </a:spcAft>
                      </a:pPr>
                      <a:r>
                        <a:rPr lang="de-DE" sz="1600" b="1" dirty="0" smtClean="0">
                          <a:effectLst/>
                          <a:latin typeface="+mn-lt"/>
                          <a:ea typeface="Calibri" panose="020F0502020204030204" pitchFamily="34" charset="0"/>
                          <a:cs typeface="Times New Roman" panose="02020603050405020304" pitchFamily="18" charset="0"/>
                        </a:rPr>
                        <a:t>Berlin:</a:t>
                      </a:r>
                      <a:endParaRPr lang="de-DE" sz="1600" b="1"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de-DE" sz="1600" dirty="0" smtClean="0">
                          <a:effectLst/>
                          <a:latin typeface="+mn-lt"/>
                          <a:ea typeface="Calibri" panose="020F0502020204030204" pitchFamily="34" charset="0"/>
                          <a:cs typeface="Times New Roman" panose="02020603050405020304" pitchFamily="18" charset="0"/>
                        </a:rPr>
                        <a:t>Ein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wurde zwischen </a:t>
                      </a:r>
                      <a:r>
                        <a:rPr lang="de-DE" sz="1600" dirty="0">
                          <a:effectLst/>
                          <a:latin typeface="+mn-lt"/>
                          <a:ea typeface="Calibri" panose="020F0502020204030204" pitchFamily="34" charset="0"/>
                          <a:cs typeface="Times New Roman" panose="02020603050405020304" pitchFamily="18" charset="0"/>
                        </a:rPr>
                        <a:t>dem Land Berlin (vertreten durch die für Soziales zuständige Senatsverwaltung) und der Vereinigung der Leistungserbringer geschlossen. In § 39 des Berliner Rahmenvertrages werden Übergangsregelungen </a:t>
                      </a:r>
                      <a:r>
                        <a:rPr lang="de-DE" sz="1600" dirty="0" smtClean="0">
                          <a:effectLst/>
                          <a:latin typeface="+mn-lt"/>
                          <a:ea typeface="Calibri" panose="020F0502020204030204" pitchFamily="34" charset="0"/>
                          <a:cs typeface="Times New Roman" panose="02020603050405020304" pitchFamily="18" charset="0"/>
                        </a:rPr>
                        <a:t>getroffen (bis längstens</a:t>
                      </a:r>
                      <a:r>
                        <a:rPr lang="de-DE" sz="1600" baseline="0" dirty="0" smtClean="0">
                          <a:effectLst/>
                          <a:latin typeface="+mn-lt"/>
                          <a:ea typeface="Calibri" panose="020F0502020204030204" pitchFamily="34" charset="0"/>
                          <a:cs typeface="Times New Roman" panose="02020603050405020304" pitchFamily="18" charset="0"/>
                        </a:rPr>
                        <a:t>  31. </a:t>
                      </a:r>
                      <a:r>
                        <a:rPr lang="de-DE" sz="1600" dirty="0" smtClean="0">
                          <a:effectLst/>
                          <a:latin typeface="+mn-lt"/>
                          <a:ea typeface="Calibri" panose="020F0502020204030204" pitchFamily="34" charset="0"/>
                          <a:cs typeface="Times New Roman" panose="02020603050405020304" pitchFamily="18" charset="0"/>
                        </a:rPr>
                        <a:t>Dezember 2021).</a:t>
                      </a: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96795005"/>
                  </a:ext>
                </a:extLst>
              </a:tr>
              <a:tr h="723900">
                <a:tc>
                  <a:txBody>
                    <a:bodyPr/>
                    <a:lstStyle/>
                    <a:p>
                      <a:pPr>
                        <a:lnSpc>
                          <a:spcPct val="100000"/>
                        </a:lnSpc>
                        <a:spcAft>
                          <a:spcPts val="0"/>
                        </a:spcAft>
                      </a:pPr>
                      <a:r>
                        <a:rPr lang="de-DE" sz="1600" b="1" dirty="0" smtClean="0">
                          <a:effectLst/>
                          <a:latin typeface="+mn-lt"/>
                          <a:ea typeface="Calibri" panose="020F0502020204030204" pitchFamily="34" charset="0"/>
                          <a:cs typeface="Times New Roman" panose="02020603050405020304" pitchFamily="18" charset="0"/>
                        </a:rPr>
                        <a:t>Brandenburg:</a:t>
                      </a:r>
                      <a:endParaRPr lang="de-DE" sz="1600" b="1"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de-DE" sz="1600" dirty="0" smtClean="0">
                          <a:effectLst/>
                          <a:latin typeface="+mn-lt"/>
                          <a:ea typeface="Calibri" panose="020F0502020204030204" pitchFamily="34" charset="0"/>
                          <a:cs typeface="Times New Roman" panose="02020603050405020304" pitchFamily="18" charset="0"/>
                        </a:rPr>
                        <a:t>Ein </a:t>
                      </a:r>
                      <a:r>
                        <a:rPr lang="de-DE" sz="1600" b="1" i="0" u="none" dirty="0" smtClean="0">
                          <a:effectLst/>
                          <a:latin typeface="+mn-lt"/>
                          <a:ea typeface="Calibri" panose="020F0502020204030204" pitchFamily="34" charset="0"/>
                          <a:cs typeface="Times New Roman" panose="02020603050405020304" pitchFamily="18" charset="0"/>
                        </a:rPr>
                        <a:t>Landesrahmenvertrag</a:t>
                      </a:r>
                      <a:r>
                        <a:rPr lang="de-DE" sz="1600" baseline="0" dirty="0" smtClean="0">
                          <a:effectLst/>
                          <a:latin typeface="+mn-lt"/>
                          <a:ea typeface="Calibri" panose="020F0502020204030204" pitchFamily="34" charset="0"/>
                          <a:cs typeface="Times New Roman" panose="02020603050405020304" pitchFamily="18" charset="0"/>
                        </a:rPr>
                        <a:t> wurde zwischen den Trägern der Eingliederungshilfe und den Vereinigungen der Leistungserbringer geschlossen. Die aufgeführten Leistungstypen  gelten weiter, bis diese durch neue Regelungen ersetzt werden.</a:t>
                      </a:r>
                    </a:p>
                    <a:p>
                      <a:pPr>
                        <a:lnSpc>
                          <a:spcPct val="100000"/>
                        </a:lnSpc>
                        <a:spcAft>
                          <a:spcPts val="0"/>
                        </a:spcAft>
                      </a:pPr>
                      <a:r>
                        <a:rPr lang="de-DE" sz="1600" dirty="0" smtClean="0">
                          <a:effectLst/>
                          <a:latin typeface="+mn-lt"/>
                          <a:ea typeface="Calibri" panose="020F0502020204030204" pitchFamily="34" charset="0"/>
                          <a:cs typeface="Times New Roman" panose="02020603050405020304" pitchFamily="18" charset="0"/>
                        </a:rPr>
                        <a:t> </a:t>
                      </a:r>
                      <a:endParaRPr lang="de-DE" sz="1600"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95769942"/>
                  </a:ext>
                </a:extLst>
              </a:tr>
              <a:tr h="1330245">
                <a:tc>
                  <a:txBody>
                    <a:bodyPr/>
                    <a:lstStyle/>
                    <a:p>
                      <a:pPr>
                        <a:lnSpc>
                          <a:spcPct val="100000"/>
                        </a:lnSpc>
                        <a:spcAft>
                          <a:spcPts val="0"/>
                        </a:spcAft>
                      </a:pPr>
                      <a:r>
                        <a:rPr lang="de-DE" sz="1600" b="1" dirty="0" smtClean="0">
                          <a:effectLst/>
                          <a:latin typeface="+mn-lt"/>
                          <a:ea typeface="Calibri" panose="020F0502020204030204" pitchFamily="34" charset="0"/>
                          <a:cs typeface="Times New Roman" panose="02020603050405020304" pitchFamily="18" charset="0"/>
                        </a:rPr>
                        <a:t>Bremen:</a:t>
                      </a:r>
                      <a:endParaRPr lang="de-DE" sz="1600" b="1"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Aft>
                          <a:spcPts val="0"/>
                        </a:spcAft>
                      </a:pPr>
                      <a:r>
                        <a:rPr lang="de-DE" sz="1600" dirty="0">
                          <a:effectLst/>
                          <a:latin typeface="+mn-lt"/>
                          <a:ea typeface="Calibri" panose="020F0502020204030204" pitchFamily="34" charset="0"/>
                          <a:cs typeface="Times New Roman" panose="02020603050405020304" pitchFamily="18" charset="0"/>
                        </a:rPr>
                        <a:t>Der </a:t>
                      </a:r>
                      <a:r>
                        <a:rPr lang="de-DE" sz="1600" dirty="0" smtClean="0">
                          <a:effectLst/>
                          <a:latin typeface="+mn-lt"/>
                          <a:ea typeface="Calibri" panose="020F0502020204030204" pitchFamily="34" charset="0"/>
                          <a:cs typeface="Times New Roman" panose="02020603050405020304" pitchFamily="18" charset="0"/>
                        </a:rPr>
                        <a:t>bis</a:t>
                      </a:r>
                      <a:r>
                        <a:rPr lang="de-DE" sz="1600" baseline="0" dirty="0" smtClean="0">
                          <a:effectLst/>
                          <a:latin typeface="+mn-lt"/>
                          <a:ea typeface="Calibri" panose="020F0502020204030204" pitchFamily="34" charset="0"/>
                          <a:cs typeface="Times New Roman" panose="02020603050405020304" pitchFamily="18" charset="0"/>
                        </a:rPr>
                        <a:t> 31.12.2020 befristete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a:t>
                      </a:r>
                      <a:r>
                        <a:rPr lang="de-DE" sz="1600" dirty="0">
                          <a:effectLst/>
                          <a:latin typeface="+mn-lt"/>
                          <a:ea typeface="Calibri" panose="020F0502020204030204" pitchFamily="34" charset="0"/>
                          <a:cs typeface="Times New Roman" panose="02020603050405020304" pitchFamily="18" charset="0"/>
                        </a:rPr>
                        <a:t>wurde </a:t>
                      </a:r>
                      <a:r>
                        <a:rPr lang="de-DE" sz="1600" dirty="0" smtClean="0">
                          <a:effectLst/>
                          <a:latin typeface="+mn-lt"/>
                          <a:ea typeface="Calibri" panose="020F0502020204030204" pitchFamily="34" charset="0"/>
                          <a:cs typeface="Times New Roman" panose="02020603050405020304" pitchFamily="18" charset="0"/>
                        </a:rPr>
                        <a:t>zwischen </a:t>
                      </a:r>
                      <a:r>
                        <a:rPr lang="de-DE" sz="1600" dirty="0">
                          <a:effectLst/>
                          <a:latin typeface="+mn-lt"/>
                          <a:ea typeface="Calibri" panose="020F0502020204030204" pitchFamily="34" charset="0"/>
                          <a:cs typeface="Times New Roman" panose="02020603050405020304" pitchFamily="18" charset="0"/>
                        </a:rPr>
                        <a:t>der Freien Hansestadt Bremen (Land) als überörtlicher Träger der Eingliederungshilfe unter Beteiligung der Stadtgemeinden Bremen und Bremerhaven als örtliche Träger der Eingliederungshilfe und den Vereinigungen der Leistungserbringer </a:t>
                      </a:r>
                      <a:r>
                        <a:rPr lang="de-DE" sz="1600" dirty="0" smtClean="0">
                          <a:effectLst/>
                          <a:latin typeface="+mn-lt"/>
                          <a:ea typeface="Calibri" panose="020F0502020204030204" pitchFamily="34" charset="0"/>
                          <a:cs typeface="Times New Roman" panose="02020603050405020304" pitchFamily="18" charset="0"/>
                        </a:rPr>
                        <a:t>geschlossen. </a:t>
                      </a:r>
                    </a:p>
                    <a:p>
                      <a:pPr>
                        <a:lnSpc>
                          <a:spcPct val="100000"/>
                        </a:lnSpc>
                        <a:spcAft>
                          <a:spcPts val="0"/>
                        </a:spcAft>
                      </a:pPr>
                      <a:r>
                        <a:rPr lang="de-DE" sz="1100" dirty="0" smtClean="0">
                          <a:effectLst/>
                          <a:latin typeface="+mn-lt"/>
                          <a:ea typeface="Calibri" panose="020F0502020204030204" pitchFamily="34" charset="0"/>
                          <a:cs typeface="Times New Roman" panose="02020603050405020304" pitchFamily="18" charset="0"/>
                        </a:rPr>
                        <a:t>(Vertragsparteien einigen sich spätestens zum 1. September 2020 in Verhandlungen zum Abschluss eines neuen Rahmenvertrages zu gehen) </a:t>
                      </a:r>
                      <a:endParaRPr lang="de-DE" sz="1100" dirty="0">
                        <a:effectLst/>
                        <a:latin typeface="+mn-lt"/>
                        <a:ea typeface="Calibri" panose="020F0502020204030204" pitchFamily="34" charset="0"/>
                        <a:cs typeface="Times New Roman" panose="02020603050405020304" pitchFamily="18" charset="0"/>
                      </a:endParaRPr>
                    </a:p>
                  </a:txBody>
                  <a:tcPr marL="61995" marR="619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94233771"/>
                  </a:ext>
                </a:extLst>
              </a:tr>
            </a:tbl>
          </a:graphicData>
        </a:graphic>
      </p:graphicFrame>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24</a:t>
            </a:fld>
            <a:endParaRPr lang="de-DE">
              <a:solidFill>
                <a:srgbClr val="585851"/>
              </a:solidFill>
            </a:endParaRPr>
          </a:p>
        </p:txBody>
      </p:sp>
    </p:spTree>
    <p:extLst>
      <p:ext uri="{BB962C8B-B14F-4D97-AF65-F5344CB8AC3E}">
        <p14:creationId xmlns:p14="http://schemas.microsoft.com/office/powerpoint/2010/main" val="1074659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Umsetzungsstand in den Bundesländern: </a:t>
            </a:r>
            <a:br>
              <a:rPr lang="de-DE" dirty="0"/>
            </a:br>
            <a:r>
              <a:rPr lang="de-DE" dirty="0" smtClean="0">
                <a:solidFill>
                  <a:schemeClr val="tx1"/>
                </a:solidFill>
              </a:rPr>
              <a:t>(2/4)</a:t>
            </a: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308683"/>
            <a:ext cx="10760075" cy="5230662"/>
          </a:xfrm>
        </p:spPr>
        <p:txBody>
          <a:bodyPr/>
          <a:lstStyle/>
          <a:p>
            <a:pPr lvl="0">
              <a:lnSpc>
                <a:spcPct val="100000"/>
              </a:lnSpc>
              <a:spcAft>
                <a:spcPts val="800"/>
              </a:spcAft>
              <a:tabLst>
                <a:tab pos="457200" algn="l"/>
              </a:tabLs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dirty="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1857595033"/>
              </p:ext>
            </p:extLst>
          </p:nvPr>
        </p:nvGraphicFramePr>
        <p:xfrm>
          <a:off x="711199" y="1553369"/>
          <a:ext cx="10760075" cy="5048106"/>
        </p:xfrm>
        <a:graphic>
          <a:graphicData uri="http://schemas.openxmlformats.org/drawingml/2006/table">
            <a:tbl>
              <a:tblPr firstCol="1" bandRow="1"/>
              <a:tblGrid>
                <a:gridCol w="1676401">
                  <a:extLst>
                    <a:ext uri="{9D8B030D-6E8A-4147-A177-3AD203B41FA5}">
                      <a16:colId xmlns="" xmlns:a16="http://schemas.microsoft.com/office/drawing/2014/main" val="263187805"/>
                    </a:ext>
                  </a:extLst>
                </a:gridCol>
                <a:gridCol w="9083674">
                  <a:extLst>
                    <a:ext uri="{9D8B030D-6E8A-4147-A177-3AD203B41FA5}">
                      <a16:colId xmlns="" xmlns:a16="http://schemas.microsoft.com/office/drawing/2014/main" val="4111665679"/>
                    </a:ext>
                  </a:extLst>
                </a:gridCol>
              </a:tblGrid>
              <a:tr h="1354931">
                <a:tc>
                  <a:txBody>
                    <a:bodyPr/>
                    <a:lstStyle/>
                    <a:p>
                      <a:pPr>
                        <a:lnSpc>
                          <a:spcPct val="107000"/>
                        </a:lnSpc>
                        <a:spcAft>
                          <a:spcPts val="800"/>
                        </a:spcAft>
                      </a:pP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Hamburg:</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Ein </a:t>
                      </a: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Landesrahmenvertrag</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 wurde zwischen </a:t>
                      </a: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der Freien und Hansestadt Hamburg (vertreten durch die Behörde für Arbeit, Soziales, Familie und Integration als Trägerin der Eingliederungshilfe) und den Vereinigungen </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der Leistungserbringer </a:t>
                      </a: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auf Landesebene in Vertretung ihrer jeweiligen Mitglieder geschlossen</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 Kündigungsfrist 6 Monate zum Ende eines Kalenderjahres, erstmals zum 01.01.2024).</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13194754"/>
                  </a:ext>
                </a:extLst>
              </a:tr>
              <a:tr h="493744">
                <a:tc>
                  <a:txBody>
                    <a:bodyPr/>
                    <a:lstStyle/>
                    <a:p>
                      <a:pPr>
                        <a:lnSpc>
                          <a:spcPct val="107000"/>
                        </a:lnSpc>
                        <a:spcAft>
                          <a:spcPts val="800"/>
                        </a:spcAft>
                      </a:pP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Hessen:</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Es wurde ein </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bis 31.12.2021 befristeter </a:t>
                      </a: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Übergangsrahmenvertrag</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 geschlossen.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50821399"/>
                  </a:ext>
                </a:extLst>
              </a:tr>
              <a:tr h="735044">
                <a:tc>
                  <a:txBody>
                    <a:bodyPr/>
                    <a:lstStyle/>
                    <a:p>
                      <a:pPr>
                        <a:lnSpc>
                          <a:spcPct val="107000"/>
                        </a:lnSpc>
                        <a:spcAft>
                          <a:spcPts val="800"/>
                        </a:spcAft>
                      </a:pP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Mecklenburg-Vorpommern:</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Der</a:t>
                      </a:r>
                      <a:r>
                        <a:rPr lang="de-DE" sz="1600" baseline="0" dirty="0" smtClean="0">
                          <a:effectLst/>
                          <a:latin typeface="Source Sans Pro" panose="020B0503030403020204" pitchFamily="34" charset="0"/>
                          <a:ea typeface="Calibri" panose="020F0502020204030204" pitchFamily="34" charset="0"/>
                          <a:cs typeface="Times New Roman" panose="02020603050405020304" pitchFamily="18" charset="0"/>
                        </a:rPr>
                        <a:t> </a:t>
                      </a:r>
                      <a:r>
                        <a:rPr lang="de-DE" sz="1600" b="1" baseline="0" dirty="0" smtClean="0">
                          <a:effectLst/>
                          <a:latin typeface="Source Sans Pro" panose="020B0503030403020204" pitchFamily="34" charset="0"/>
                          <a:ea typeface="Calibri" panose="020F0502020204030204" pitchFamily="34" charset="0"/>
                          <a:cs typeface="Times New Roman" panose="02020603050405020304" pitchFamily="18" charset="0"/>
                        </a:rPr>
                        <a:t>Landesrahmenvertrag</a:t>
                      </a:r>
                      <a:r>
                        <a:rPr lang="de-DE" sz="1600" baseline="0" dirty="0" smtClean="0">
                          <a:effectLst/>
                          <a:latin typeface="Source Sans Pro" panose="020B0503030403020204" pitchFamily="34" charset="0"/>
                          <a:ea typeface="Calibri" panose="020F0502020204030204" pitchFamily="34" charset="0"/>
                          <a:cs typeface="Times New Roman" panose="02020603050405020304" pitchFamily="18" charset="0"/>
                        </a:rPr>
                        <a:t> ist </a:t>
                      </a:r>
                      <a:r>
                        <a:rPr lang="de-DE" sz="1600" b="1" baseline="0" dirty="0" smtClean="0">
                          <a:effectLst/>
                          <a:latin typeface="Source Sans Pro" panose="020B0503030403020204" pitchFamily="34" charset="0"/>
                          <a:ea typeface="Calibri" panose="020F0502020204030204" pitchFamily="34" charset="0"/>
                          <a:cs typeface="Times New Roman" panose="02020603050405020304" pitchFamily="18" charset="0"/>
                        </a:rPr>
                        <a:t>per Landesverordnung </a:t>
                      </a:r>
                      <a:r>
                        <a:rPr lang="de-DE" sz="1600" baseline="0" dirty="0" smtClean="0">
                          <a:effectLst/>
                          <a:latin typeface="Source Sans Pro" panose="020B0503030403020204" pitchFamily="34" charset="0"/>
                          <a:ea typeface="Calibri" panose="020F0502020204030204" pitchFamily="34" charset="0"/>
                          <a:cs typeface="Times New Roman" panose="02020603050405020304" pitchFamily="18" charset="0"/>
                        </a:rPr>
                        <a:t>in Kraft getreten. Der Landesrahmenvertrag gilt unbefristet, Vergütungsvereinbarungen bis zum Abschluss einer neuen Vergütungsvereinbarung, längstens bis 31.12.2020. Ein Leitfaden zum Landesrahmenvertrag wurde entwickelt. </a:t>
                      </a:r>
                    </a:p>
                    <a:p>
                      <a:pPr>
                        <a:lnSpc>
                          <a:spcPct val="107000"/>
                        </a:lnSpc>
                        <a:spcAft>
                          <a:spcPts val="80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96795005"/>
                  </a:ext>
                </a:extLst>
              </a:tr>
              <a:tr h="723900">
                <a:tc>
                  <a:txBody>
                    <a:bodyPr/>
                    <a:lstStyle/>
                    <a:p>
                      <a:pPr>
                        <a:lnSpc>
                          <a:spcPct val="107000"/>
                        </a:lnSpc>
                        <a:spcAft>
                          <a:spcPts val="800"/>
                        </a:spcAft>
                      </a:pP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Niedersachsen</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Es wurde eine </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bis 31.12.2021 befristete </a:t>
                      </a: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Übergangsvereinbarung</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 geschlossen.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95769942"/>
                  </a:ext>
                </a:extLst>
              </a:tr>
              <a:tr h="1330245">
                <a:tc>
                  <a:txBody>
                    <a:bodyPr/>
                    <a:lstStyle/>
                    <a:p>
                      <a:pPr>
                        <a:lnSpc>
                          <a:spcPct val="107000"/>
                        </a:lnSpc>
                        <a:spcAft>
                          <a:spcPts val="800"/>
                        </a:spcAft>
                      </a:pPr>
                      <a:r>
                        <a:rPr lang="de-DE" sz="1600" b="1" dirty="0" smtClean="0">
                          <a:effectLst/>
                          <a:latin typeface="Source Sans Pro" panose="020B0503030403020204" pitchFamily="34" charset="0"/>
                          <a:ea typeface="Calibri" panose="020F0502020204030204" pitchFamily="34" charset="0"/>
                          <a:cs typeface="Times New Roman" panose="02020603050405020304" pitchFamily="18" charset="0"/>
                        </a:rPr>
                        <a:t>Nordrhein-Westfalen:</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Es wurde </a:t>
                      </a: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ein </a:t>
                      </a:r>
                      <a:r>
                        <a:rPr lang="de-DE" sz="1600" b="1" dirty="0">
                          <a:effectLst/>
                          <a:latin typeface="Source Sans Pro" panose="020B0503030403020204" pitchFamily="34" charset="0"/>
                          <a:ea typeface="Calibri" panose="020F0502020204030204" pitchFamily="34" charset="0"/>
                          <a:cs typeface="Times New Roman" panose="02020603050405020304" pitchFamily="18" charset="0"/>
                        </a:rPr>
                        <a:t>Landesrahmenvertrag</a:t>
                      </a: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 </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 zwischen </a:t>
                      </a:r>
                      <a:r>
                        <a:rPr lang="de-DE" sz="1600" dirty="0">
                          <a:effectLst/>
                          <a:latin typeface="Source Sans Pro" panose="020B0503030403020204" pitchFamily="34" charset="0"/>
                          <a:ea typeface="Calibri" panose="020F0502020204030204" pitchFamily="34" charset="0"/>
                          <a:cs typeface="Times New Roman" panose="02020603050405020304" pitchFamily="18" charset="0"/>
                        </a:rPr>
                        <a:t>den Landschaftsverbänden Rheinland (LVR) und Westfalen-Lippe (LWL) und den kommunalen Spitzenverbänden (Städtetag NRW, Landkreistag NRW, Städte- und Gemeindebund NRW) und den Wohlfahrtsverbänden sowie den öffentlichen und privat-gewerblichen Leistungsanbietern geschlossen</a:t>
                      </a:r>
                      <a:r>
                        <a:rPr lang="de-DE" sz="1600" dirty="0" smtClean="0">
                          <a:effectLst/>
                          <a:latin typeface="Source Sans Pro" panose="020B0503030403020204" pitchFamily="34" charset="0"/>
                          <a:ea typeface="Calibri" panose="020F0502020204030204" pitchFamily="34" charset="0"/>
                          <a:cs typeface="Times New Roman" panose="02020603050405020304" pitchFamily="18" charset="0"/>
                        </a:rPr>
                        <a:t>.</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094233771"/>
                  </a:ext>
                </a:extLst>
              </a:tr>
            </a:tbl>
          </a:graphicData>
        </a:graphic>
      </p:graphicFrame>
      <p:sp>
        <p:nvSpPr>
          <p:cNvPr id="3" name="Fußzeilenplatzhalter 2"/>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solidFill>
                  <a:srgbClr val="585851"/>
                </a:solidFill>
              </a:rPr>
              <a:pPr/>
              <a:t>25</a:t>
            </a:fld>
            <a:endParaRPr lang="de-DE">
              <a:solidFill>
                <a:srgbClr val="585851"/>
              </a:solidFill>
            </a:endParaRPr>
          </a:p>
        </p:txBody>
      </p:sp>
    </p:spTree>
    <p:extLst>
      <p:ext uri="{BB962C8B-B14F-4D97-AF65-F5344CB8AC3E}">
        <p14:creationId xmlns:p14="http://schemas.microsoft.com/office/powerpoint/2010/main" val="1822042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Umsetzungsstand in den Bundesländern: </a:t>
            </a:r>
            <a:br>
              <a:rPr lang="de-DE" dirty="0"/>
            </a:br>
            <a:r>
              <a:rPr lang="de-DE" dirty="0" smtClean="0">
                <a:solidFill>
                  <a:schemeClr val="tx1"/>
                </a:solidFill>
              </a:rPr>
              <a:t>(3/4)</a:t>
            </a: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9" y="1358867"/>
            <a:ext cx="10760075" cy="5230662"/>
          </a:xfrm>
        </p:spPr>
        <p:txBody>
          <a:bodyPr/>
          <a:lstStyle/>
          <a:p>
            <a:pPr lvl="0">
              <a:lnSpc>
                <a:spcPct val="100000"/>
              </a:lnSpc>
              <a:spcAft>
                <a:spcPts val="800"/>
              </a:spcAft>
              <a:tabLst>
                <a:tab pos="457200" algn="l"/>
              </a:tabLs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dirty="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4038532200"/>
              </p:ext>
            </p:extLst>
          </p:nvPr>
        </p:nvGraphicFramePr>
        <p:xfrm>
          <a:off x="727241" y="1569411"/>
          <a:ext cx="10760075" cy="4731740"/>
        </p:xfrm>
        <a:graphic>
          <a:graphicData uri="http://schemas.openxmlformats.org/drawingml/2006/table">
            <a:tbl>
              <a:tblPr firstCol="1" bandRow="1"/>
              <a:tblGrid>
                <a:gridCol w="1676401">
                  <a:extLst>
                    <a:ext uri="{9D8B030D-6E8A-4147-A177-3AD203B41FA5}">
                      <a16:colId xmlns="" xmlns:a16="http://schemas.microsoft.com/office/drawing/2014/main" val="263187805"/>
                    </a:ext>
                  </a:extLst>
                </a:gridCol>
                <a:gridCol w="9083674">
                  <a:extLst>
                    <a:ext uri="{9D8B030D-6E8A-4147-A177-3AD203B41FA5}">
                      <a16:colId xmlns="" xmlns:a16="http://schemas.microsoft.com/office/drawing/2014/main" val="4111665679"/>
                    </a:ext>
                  </a:extLst>
                </a:gridCol>
              </a:tblGrid>
              <a:tr h="1573879">
                <a:tc>
                  <a:txBody>
                    <a:bodyPr/>
                    <a:lstStyle/>
                    <a:p>
                      <a:pPr>
                        <a:lnSpc>
                          <a:spcPct val="107000"/>
                        </a:lnSpc>
                        <a:spcAft>
                          <a:spcPts val="800"/>
                        </a:spcAft>
                      </a:pPr>
                      <a:r>
                        <a:rPr lang="de-DE" sz="1600" b="1" dirty="0" smtClean="0">
                          <a:effectLst/>
                          <a:latin typeface="+mn-lt"/>
                          <a:ea typeface="Calibri" panose="020F0502020204030204" pitchFamily="34" charset="0"/>
                          <a:cs typeface="Times New Roman" panose="02020603050405020304" pitchFamily="18" charset="0"/>
                        </a:rPr>
                        <a:t>Rheinland-Pfalz:</a:t>
                      </a:r>
                      <a:endParaRPr lang="de-DE"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Ein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a:t>
                      </a:r>
                      <a:r>
                        <a:rPr lang="de-DE" sz="1600" dirty="0">
                          <a:effectLst/>
                          <a:latin typeface="+mn-lt"/>
                          <a:ea typeface="Calibri" panose="020F0502020204030204" pitchFamily="34" charset="0"/>
                          <a:cs typeface="Times New Roman" panose="02020603050405020304" pitchFamily="18" charset="0"/>
                        </a:rPr>
                        <a:t>wurde </a:t>
                      </a:r>
                      <a:r>
                        <a:rPr lang="de-DE" sz="1600" dirty="0" smtClean="0">
                          <a:effectLst/>
                          <a:latin typeface="+mn-lt"/>
                          <a:ea typeface="Calibri" panose="020F0502020204030204" pitchFamily="34" charset="0"/>
                          <a:cs typeface="Times New Roman" panose="02020603050405020304" pitchFamily="18" charset="0"/>
                        </a:rPr>
                        <a:t>zwischen </a:t>
                      </a:r>
                      <a:r>
                        <a:rPr lang="de-DE" sz="1600" dirty="0">
                          <a:effectLst/>
                          <a:latin typeface="+mn-lt"/>
                          <a:ea typeface="Calibri" panose="020F0502020204030204" pitchFamily="34" charset="0"/>
                          <a:cs typeface="Times New Roman" panose="02020603050405020304" pitchFamily="18" charset="0"/>
                        </a:rPr>
                        <a:t>dem </a:t>
                      </a:r>
                      <a:r>
                        <a:rPr lang="de-DE" sz="1600" dirty="0" smtClean="0">
                          <a:effectLst/>
                          <a:latin typeface="+mn-lt"/>
                          <a:ea typeface="Calibri" panose="020F0502020204030204" pitchFamily="34" charset="0"/>
                          <a:cs typeface="Times New Roman" panose="02020603050405020304" pitchFamily="18" charset="0"/>
                        </a:rPr>
                        <a:t>Landesamt </a:t>
                      </a:r>
                      <a:r>
                        <a:rPr lang="de-DE" sz="1600" dirty="0">
                          <a:effectLst/>
                          <a:latin typeface="+mn-lt"/>
                          <a:ea typeface="Calibri" panose="020F0502020204030204" pitchFamily="34" charset="0"/>
                          <a:cs typeface="Times New Roman" panose="02020603050405020304" pitchFamily="18" charset="0"/>
                        </a:rPr>
                        <a:t>für Soziales, Jugend und </a:t>
                      </a:r>
                      <a:r>
                        <a:rPr lang="de-DE" sz="1600" dirty="0" smtClean="0">
                          <a:effectLst/>
                          <a:latin typeface="+mn-lt"/>
                          <a:ea typeface="Calibri" panose="020F0502020204030204" pitchFamily="34" charset="0"/>
                          <a:cs typeface="Times New Roman" panose="02020603050405020304" pitchFamily="18" charset="0"/>
                        </a:rPr>
                        <a:t>Versorgung </a:t>
                      </a:r>
                      <a:r>
                        <a:rPr lang="de-DE" sz="1600" dirty="0">
                          <a:effectLst/>
                          <a:latin typeface="+mn-lt"/>
                          <a:ea typeface="Calibri" panose="020F0502020204030204" pitchFamily="34" charset="0"/>
                          <a:cs typeface="Times New Roman" panose="02020603050405020304" pitchFamily="18" charset="0"/>
                        </a:rPr>
                        <a:t>und den Vereinigungen der Leistungserbringer </a:t>
                      </a:r>
                      <a:r>
                        <a:rPr lang="de-DE" sz="1600" dirty="0" smtClean="0">
                          <a:effectLst/>
                          <a:latin typeface="+mn-lt"/>
                          <a:ea typeface="Calibri" panose="020F0502020204030204" pitchFamily="34" charset="0"/>
                          <a:cs typeface="Times New Roman" panose="02020603050405020304" pitchFamily="18" charset="0"/>
                        </a:rPr>
                        <a:t>geschlossen</a:t>
                      </a:r>
                      <a:r>
                        <a:rPr lang="de-DE" sz="1600" dirty="0">
                          <a:effectLst/>
                          <a:latin typeface="+mn-lt"/>
                          <a:ea typeface="Calibri" panose="020F0502020204030204" pitchFamily="34" charset="0"/>
                          <a:cs typeface="Times New Roman" panose="02020603050405020304" pitchFamily="18" charset="0"/>
                        </a:rPr>
                        <a:t>. Dieser gilt </a:t>
                      </a:r>
                      <a:r>
                        <a:rPr lang="de-DE" sz="1600" b="1" dirty="0">
                          <a:effectLst/>
                          <a:latin typeface="+mn-lt"/>
                          <a:ea typeface="Calibri" panose="020F0502020204030204" pitchFamily="34" charset="0"/>
                          <a:cs typeface="Times New Roman" panose="02020603050405020304" pitchFamily="18" charset="0"/>
                        </a:rPr>
                        <a:t>für </a:t>
                      </a:r>
                      <a:r>
                        <a:rPr lang="de-DE" sz="1600" b="1" dirty="0" smtClean="0">
                          <a:effectLst/>
                          <a:latin typeface="+mn-lt"/>
                          <a:ea typeface="Calibri" panose="020F0502020204030204" pitchFamily="34" charset="0"/>
                          <a:cs typeface="Times New Roman" panose="02020603050405020304" pitchFamily="18" charset="0"/>
                        </a:rPr>
                        <a:t>volljährige </a:t>
                      </a:r>
                      <a:r>
                        <a:rPr lang="de-DE" sz="1600" b="1" dirty="0">
                          <a:effectLst/>
                          <a:latin typeface="+mn-lt"/>
                          <a:ea typeface="Calibri" panose="020F0502020204030204" pitchFamily="34" charset="0"/>
                          <a:cs typeface="Times New Roman" panose="02020603050405020304" pitchFamily="18" charset="0"/>
                        </a:rPr>
                        <a:t>Menschen mit Behinderungen</a:t>
                      </a:r>
                      <a:r>
                        <a:rPr lang="de-DE" sz="1600" dirty="0">
                          <a:effectLst/>
                          <a:latin typeface="+mn-lt"/>
                          <a:ea typeface="Calibri" panose="020F0502020204030204" pitchFamily="34" charset="0"/>
                          <a:cs typeface="Times New Roman" panose="02020603050405020304" pitchFamily="18" charset="0"/>
                        </a:rPr>
                        <a:t>. </a:t>
                      </a:r>
                      <a:r>
                        <a:rPr lang="de-DE" sz="1600" dirty="0" smtClean="0">
                          <a:effectLst/>
                          <a:latin typeface="+mn-lt"/>
                          <a:ea typeface="Calibri" panose="020F0502020204030204" pitchFamily="34" charset="0"/>
                          <a:cs typeface="Times New Roman" panose="02020603050405020304" pitchFamily="18" charset="0"/>
                        </a:rPr>
                        <a:t>Im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a:t>
                      </a:r>
                      <a:r>
                        <a:rPr lang="de-DE" sz="1600" b="1" dirty="0" smtClean="0">
                          <a:effectLst/>
                          <a:latin typeface="+mn-lt"/>
                          <a:ea typeface="Calibri" panose="020F0502020204030204" pitchFamily="34" charset="0"/>
                          <a:cs typeface="Times New Roman" panose="02020603050405020304" pitchFamily="18" charset="0"/>
                        </a:rPr>
                        <a:t>für minderjährige </a:t>
                      </a:r>
                      <a:r>
                        <a:rPr lang="de-DE" sz="1600" b="1" dirty="0">
                          <a:effectLst/>
                          <a:latin typeface="+mn-lt"/>
                          <a:ea typeface="Calibri" panose="020F0502020204030204" pitchFamily="34" charset="0"/>
                          <a:cs typeface="Times New Roman" panose="02020603050405020304" pitchFamily="18" charset="0"/>
                        </a:rPr>
                        <a:t>Menschen mit </a:t>
                      </a:r>
                      <a:r>
                        <a:rPr lang="de-DE" sz="1600" b="1" dirty="0" smtClean="0">
                          <a:effectLst/>
                          <a:latin typeface="+mn-lt"/>
                          <a:ea typeface="Calibri" panose="020F0502020204030204" pitchFamily="34" charset="0"/>
                          <a:cs typeface="Times New Roman" panose="02020603050405020304" pitchFamily="18" charset="0"/>
                        </a:rPr>
                        <a:t>Behinderungen</a:t>
                      </a:r>
                      <a:r>
                        <a:rPr lang="de-DE" sz="1600" dirty="0" smtClean="0">
                          <a:effectLst/>
                          <a:latin typeface="+mn-lt"/>
                          <a:ea typeface="Calibri" panose="020F0502020204030204" pitchFamily="34" charset="0"/>
                          <a:cs typeface="Times New Roman" panose="02020603050405020304" pitchFamily="18" charset="0"/>
                        </a:rPr>
                        <a:t>,</a:t>
                      </a:r>
                      <a:r>
                        <a:rPr lang="de-DE" sz="1600" baseline="0" dirty="0" smtClean="0">
                          <a:effectLst/>
                          <a:latin typeface="+mn-lt"/>
                          <a:ea typeface="Calibri" panose="020F0502020204030204" pitchFamily="34" charset="0"/>
                          <a:cs typeface="Times New Roman" panose="02020603050405020304" pitchFamily="18" charset="0"/>
                        </a:rPr>
                        <a:t> der</a:t>
                      </a:r>
                      <a:r>
                        <a:rPr lang="de-DE" sz="1600" dirty="0" smtClean="0">
                          <a:effectLst/>
                          <a:latin typeface="+mn-lt"/>
                          <a:ea typeface="Calibri" panose="020F0502020204030204" pitchFamily="34" charset="0"/>
                          <a:cs typeface="Times New Roman" panose="02020603050405020304" pitchFamily="18" charset="0"/>
                        </a:rPr>
                        <a:t> </a:t>
                      </a:r>
                      <a:r>
                        <a:rPr lang="de-DE" sz="1600" dirty="0">
                          <a:effectLst/>
                          <a:latin typeface="+mn-lt"/>
                          <a:ea typeface="Calibri" panose="020F0502020204030204" pitchFamily="34" charset="0"/>
                          <a:cs typeface="Times New Roman" panose="02020603050405020304" pitchFamily="18" charset="0"/>
                        </a:rPr>
                        <a:t>von den 36 Kommunen mit den Leistungserbringern </a:t>
                      </a:r>
                      <a:r>
                        <a:rPr lang="de-DE" sz="1600" dirty="0" smtClean="0">
                          <a:effectLst/>
                          <a:latin typeface="+mn-lt"/>
                          <a:ea typeface="Calibri" panose="020F0502020204030204" pitchFamily="34" charset="0"/>
                          <a:cs typeface="Times New Roman" panose="02020603050405020304" pitchFamily="18" charset="0"/>
                        </a:rPr>
                        <a:t>abgeschlossen wurde, gelten </a:t>
                      </a:r>
                      <a:r>
                        <a:rPr lang="de-DE" sz="1600" b="1" dirty="0" smtClean="0">
                          <a:effectLst/>
                          <a:latin typeface="+mn-lt"/>
                          <a:ea typeface="Calibri" panose="020F0502020204030204" pitchFamily="34" charset="0"/>
                          <a:cs typeface="Times New Roman" panose="02020603050405020304" pitchFamily="18" charset="0"/>
                        </a:rPr>
                        <a:t>Übergangsregelungen</a:t>
                      </a:r>
                      <a:r>
                        <a:rPr lang="de-DE" sz="1600" dirty="0" smtClean="0">
                          <a:effectLst/>
                          <a:latin typeface="+mn-lt"/>
                          <a:ea typeface="Calibri" panose="020F0502020204030204" pitchFamily="34" charset="0"/>
                          <a:cs typeface="Times New Roman" panose="02020603050405020304" pitchFamily="18" charset="0"/>
                        </a:rPr>
                        <a:t> bis Ende 2022.</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13194754"/>
                  </a:ext>
                </a:extLst>
              </a:tr>
              <a:tr h="987552">
                <a:tc>
                  <a:txBody>
                    <a:bodyPr/>
                    <a:lstStyle/>
                    <a:p>
                      <a:pPr>
                        <a:lnSpc>
                          <a:spcPct val="107000"/>
                        </a:lnSpc>
                        <a:spcAft>
                          <a:spcPts val="800"/>
                        </a:spcAft>
                      </a:pPr>
                      <a:r>
                        <a:rPr lang="de-DE" sz="1600" b="1" dirty="0" smtClean="0">
                          <a:effectLst/>
                          <a:latin typeface="+mn-lt"/>
                          <a:ea typeface="Calibri" panose="020F0502020204030204" pitchFamily="34" charset="0"/>
                          <a:cs typeface="Times New Roman" panose="02020603050405020304" pitchFamily="18" charset="0"/>
                        </a:rPr>
                        <a:t>Saarland:</a:t>
                      </a:r>
                      <a:endParaRPr lang="de-DE"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Es wurde zwischen dem Sozialministerium und der LIGA der Freien Wohlfahrtspflege Saar eine bis 31.12.2021 befristete </a:t>
                      </a:r>
                      <a:r>
                        <a:rPr lang="de-DE" sz="1600" b="1" dirty="0" smtClean="0">
                          <a:effectLst/>
                          <a:latin typeface="+mn-lt"/>
                          <a:ea typeface="Calibri" panose="020F0502020204030204" pitchFamily="34" charset="0"/>
                          <a:cs typeface="Times New Roman" panose="02020603050405020304" pitchFamily="18" charset="0"/>
                        </a:rPr>
                        <a:t>Übergangsvereinbarung</a:t>
                      </a:r>
                      <a:r>
                        <a:rPr lang="de-DE" sz="1600" dirty="0" smtClean="0">
                          <a:effectLst/>
                          <a:latin typeface="+mn-lt"/>
                          <a:ea typeface="Calibri" panose="020F0502020204030204" pitchFamily="34" charset="0"/>
                          <a:cs typeface="Times New Roman" panose="02020603050405020304" pitchFamily="18" charset="0"/>
                        </a:rPr>
                        <a:t> geschlossen. Parallel dazu wird ein Landesrahmenvertrag verhandelt.</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50821399"/>
                  </a:ext>
                </a:extLst>
              </a:tr>
              <a:tr h="980026">
                <a:tc>
                  <a:txBody>
                    <a:bodyPr/>
                    <a:lstStyle/>
                    <a:p>
                      <a:pPr>
                        <a:lnSpc>
                          <a:spcPct val="107000"/>
                        </a:lnSpc>
                        <a:spcAft>
                          <a:spcPts val="800"/>
                        </a:spcAft>
                      </a:pPr>
                      <a:r>
                        <a:rPr lang="de-DE" sz="1600" b="1" dirty="0" smtClean="0">
                          <a:effectLst/>
                          <a:latin typeface="+mn-lt"/>
                          <a:ea typeface="Calibri" panose="020F0502020204030204" pitchFamily="34" charset="0"/>
                          <a:cs typeface="Times New Roman" panose="02020603050405020304" pitchFamily="18" charset="0"/>
                        </a:rPr>
                        <a:t>Sachsen:</a:t>
                      </a:r>
                      <a:endParaRPr lang="de-DE"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Es wurde </a:t>
                      </a:r>
                      <a:r>
                        <a:rPr lang="de-DE" sz="1600" dirty="0">
                          <a:effectLst/>
                          <a:latin typeface="+mn-lt"/>
                          <a:ea typeface="Calibri" panose="020F0502020204030204" pitchFamily="34" charset="0"/>
                          <a:cs typeface="Times New Roman" panose="02020603050405020304" pitchFamily="18" charset="0"/>
                        </a:rPr>
                        <a:t>der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zwischen den Trägern </a:t>
                      </a:r>
                      <a:r>
                        <a:rPr lang="de-DE" sz="1600" dirty="0">
                          <a:effectLst/>
                          <a:latin typeface="+mn-lt"/>
                          <a:ea typeface="Calibri" panose="020F0502020204030204" pitchFamily="34" charset="0"/>
                          <a:cs typeface="Times New Roman" panose="02020603050405020304" pitchFamily="18" charset="0"/>
                        </a:rPr>
                        <a:t>der Eingliederungshilfe und </a:t>
                      </a:r>
                      <a:r>
                        <a:rPr lang="de-DE" sz="1600" dirty="0" smtClean="0">
                          <a:effectLst/>
                          <a:latin typeface="+mn-lt"/>
                          <a:ea typeface="Calibri" panose="020F0502020204030204" pitchFamily="34" charset="0"/>
                          <a:cs typeface="Times New Roman" panose="02020603050405020304" pitchFamily="18" charset="0"/>
                        </a:rPr>
                        <a:t>den Leistungserbringern geschlossen.</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3596795005"/>
                  </a:ext>
                </a:extLst>
              </a:tr>
              <a:tr h="1190283">
                <a:tc>
                  <a:txBody>
                    <a:bodyPr/>
                    <a:lstStyle/>
                    <a:p>
                      <a:pPr>
                        <a:lnSpc>
                          <a:spcPct val="107000"/>
                        </a:lnSpc>
                        <a:spcAft>
                          <a:spcPts val="800"/>
                        </a:spcAft>
                      </a:pPr>
                      <a:r>
                        <a:rPr lang="de-DE" sz="1600" b="1" dirty="0" smtClean="0">
                          <a:effectLst/>
                          <a:latin typeface="+mn-lt"/>
                          <a:ea typeface="Calibri" panose="020F0502020204030204" pitchFamily="34" charset="0"/>
                          <a:cs typeface="Times New Roman" panose="02020603050405020304" pitchFamily="18" charset="0"/>
                        </a:rPr>
                        <a:t>Sachsen-Anhalt:</a:t>
                      </a:r>
                      <a:endParaRPr lang="de-DE"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Ein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wurde zwischen dem Land </a:t>
                      </a:r>
                      <a:r>
                        <a:rPr lang="de-DE" sz="1600" dirty="0">
                          <a:effectLst/>
                          <a:latin typeface="+mn-lt"/>
                          <a:ea typeface="Calibri" panose="020F0502020204030204" pitchFamily="34" charset="0"/>
                          <a:cs typeface="Times New Roman" panose="02020603050405020304" pitchFamily="18" charset="0"/>
                        </a:rPr>
                        <a:t>Sachsen-Anhalt </a:t>
                      </a:r>
                      <a:r>
                        <a:rPr lang="de-DE" sz="1600" dirty="0" smtClean="0">
                          <a:effectLst/>
                          <a:latin typeface="+mn-lt"/>
                          <a:ea typeface="Calibri" panose="020F0502020204030204" pitchFamily="34" charset="0"/>
                          <a:cs typeface="Times New Roman" panose="02020603050405020304" pitchFamily="18" charset="0"/>
                        </a:rPr>
                        <a:t>und </a:t>
                      </a:r>
                      <a:r>
                        <a:rPr lang="de-DE" sz="1600" dirty="0">
                          <a:effectLst/>
                          <a:latin typeface="+mn-lt"/>
                          <a:ea typeface="Calibri" panose="020F0502020204030204" pitchFamily="34" charset="0"/>
                          <a:cs typeface="Times New Roman" panose="02020603050405020304" pitchFamily="18" charset="0"/>
                        </a:rPr>
                        <a:t>den Vereinigungen der Leistungserbringer geschlossen</a:t>
                      </a:r>
                      <a:r>
                        <a:rPr lang="de-DE" sz="1600" dirty="0" smtClean="0">
                          <a:effectLst/>
                          <a:latin typeface="+mn-lt"/>
                          <a:ea typeface="Calibri" panose="020F0502020204030204" pitchFamily="34" charset="0"/>
                          <a:cs typeface="Times New Roman" panose="02020603050405020304" pitchFamily="18" charset="0"/>
                        </a:rPr>
                        <a:t>. </a:t>
                      </a:r>
                      <a:r>
                        <a:rPr lang="de-DE" sz="1600" b="1" dirty="0" smtClean="0">
                          <a:effectLst/>
                          <a:latin typeface="+mn-lt"/>
                          <a:ea typeface="Calibri" panose="020F0502020204030204" pitchFamily="34" charset="0"/>
                          <a:cs typeface="Times New Roman" panose="02020603050405020304" pitchFamily="18" charset="0"/>
                        </a:rPr>
                        <a:t>Übergangsregelungen</a:t>
                      </a:r>
                      <a:r>
                        <a:rPr lang="de-DE" sz="1600" baseline="0" dirty="0" smtClean="0">
                          <a:effectLst/>
                          <a:latin typeface="+mn-lt"/>
                          <a:ea typeface="Calibri" panose="020F0502020204030204" pitchFamily="34" charset="0"/>
                          <a:cs typeface="Times New Roman" panose="02020603050405020304" pitchFamily="18" charset="0"/>
                        </a:rPr>
                        <a:t> gelten bis 31.12.2021.</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595769942"/>
                  </a:ext>
                </a:extLst>
              </a:tr>
            </a:tbl>
          </a:graphicData>
        </a:graphic>
      </p:graphicFrame>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26</a:t>
            </a:fld>
            <a:endParaRPr lang="de-DE">
              <a:solidFill>
                <a:srgbClr val="585851"/>
              </a:solidFill>
            </a:endParaRPr>
          </a:p>
        </p:txBody>
      </p:sp>
    </p:spTree>
    <p:extLst>
      <p:ext uri="{BB962C8B-B14F-4D97-AF65-F5344CB8AC3E}">
        <p14:creationId xmlns:p14="http://schemas.microsoft.com/office/powerpoint/2010/main" val="1982258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Umsetzungsstand in den Bundesländern: </a:t>
            </a:r>
            <a:br>
              <a:rPr lang="de-DE" dirty="0"/>
            </a:br>
            <a:r>
              <a:rPr lang="de-DE" dirty="0" smtClean="0">
                <a:solidFill>
                  <a:schemeClr val="tx1"/>
                </a:solidFill>
              </a:rPr>
              <a:t>(4/4)</a:t>
            </a:r>
            <a:r>
              <a:rPr lang="de-DE" dirty="0">
                <a:solidFill>
                  <a:schemeClr val="tx1"/>
                </a:solidFill>
              </a:rPr>
              <a:t/>
            </a:r>
            <a:br>
              <a:rPr lang="de-DE" dirty="0">
                <a:solidFill>
                  <a:schemeClr val="tx1"/>
                </a:solidFill>
              </a:rPr>
            </a:br>
            <a:endParaRPr lang="de-DE" dirty="0">
              <a:solidFill>
                <a:schemeClr val="tx1"/>
              </a:solidFill>
            </a:endParaRPr>
          </a:p>
        </p:txBody>
      </p:sp>
      <p:sp>
        <p:nvSpPr>
          <p:cNvPr id="7" name="Textplatzhalter 6"/>
          <p:cNvSpPr>
            <a:spLocks noGrp="1"/>
          </p:cNvSpPr>
          <p:nvPr>
            <p:ph type="body" sz="quarter" idx="13"/>
          </p:nvPr>
        </p:nvSpPr>
        <p:spPr>
          <a:xfrm>
            <a:off x="711198" y="1154371"/>
            <a:ext cx="10760075" cy="5230662"/>
          </a:xfrm>
        </p:spPr>
        <p:txBody>
          <a:bodyPr/>
          <a:lstStyle/>
          <a:p>
            <a:pPr lvl="0">
              <a:lnSpc>
                <a:spcPct val="100000"/>
              </a:lnSpc>
              <a:spcAft>
                <a:spcPts val="800"/>
              </a:spcAft>
              <a:tabLst>
                <a:tab pos="457200" algn="l"/>
              </a:tabLs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smtClean="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a:spcAft>
                <a:spcPts val="0"/>
              </a:spcAft>
            </a:pPr>
            <a:endParaRPr lang="de-DE" dirty="0">
              <a:solidFill>
                <a:schemeClr val="tx1"/>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de-DE" dirty="0">
              <a:solidFill>
                <a:schemeClr val="tx1"/>
              </a:solidFill>
            </a:endParaRPr>
          </a:p>
        </p:txBody>
      </p:sp>
      <p:graphicFrame>
        <p:nvGraphicFramePr>
          <p:cNvPr id="6" name="Tabelle 5"/>
          <p:cNvGraphicFramePr>
            <a:graphicFrameLocks noGrp="1"/>
          </p:cNvGraphicFramePr>
          <p:nvPr>
            <p:extLst>
              <p:ext uri="{D42A27DB-BD31-4B8C-83A1-F6EECF244321}">
                <p14:modId xmlns:p14="http://schemas.microsoft.com/office/powerpoint/2010/main" val="603822751"/>
              </p:ext>
            </p:extLst>
          </p:nvPr>
        </p:nvGraphicFramePr>
        <p:xfrm>
          <a:off x="711199" y="1553369"/>
          <a:ext cx="10760075" cy="3183731"/>
        </p:xfrm>
        <a:graphic>
          <a:graphicData uri="http://schemas.openxmlformats.org/drawingml/2006/table">
            <a:tbl>
              <a:tblPr firstCol="1" bandRow="1"/>
              <a:tblGrid>
                <a:gridCol w="1676401">
                  <a:extLst>
                    <a:ext uri="{9D8B030D-6E8A-4147-A177-3AD203B41FA5}">
                      <a16:colId xmlns="" xmlns:a16="http://schemas.microsoft.com/office/drawing/2014/main" val="263187805"/>
                    </a:ext>
                  </a:extLst>
                </a:gridCol>
                <a:gridCol w="9083674">
                  <a:extLst>
                    <a:ext uri="{9D8B030D-6E8A-4147-A177-3AD203B41FA5}">
                      <a16:colId xmlns="" xmlns:a16="http://schemas.microsoft.com/office/drawing/2014/main" val="4111665679"/>
                    </a:ext>
                  </a:extLst>
                </a:gridCol>
              </a:tblGrid>
              <a:tr h="1291431">
                <a:tc>
                  <a:txBody>
                    <a:bodyPr/>
                    <a:lstStyle/>
                    <a:p>
                      <a:pPr>
                        <a:lnSpc>
                          <a:spcPct val="107000"/>
                        </a:lnSpc>
                        <a:spcAft>
                          <a:spcPts val="800"/>
                        </a:spcAft>
                      </a:pPr>
                      <a:r>
                        <a:rPr lang="de-DE" sz="1600" b="1" dirty="0" smtClean="0">
                          <a:effectLst/>
                          <a:latin typeface="+mn-lt"/>
                          <a:ea typeface="Calibri" panose="020F0502020204030204" pitchFamily="34" charset="0"/>
                          <a:cs typeface="Times New Roman" panose="02020603050405020304" pitchFamily="18" charset="0"/>
                        </a:rPr>
                        <a:t>Schleswig-Holstein:</a:t>
                      </a:r>
                      <a:endParaRPr lang="de-DE"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Ein </a:t>
                      </a:r>
                      <a:r>
                        <a:rPr lang="de-DE" sz="1600" b="1" dirty="0" smtClean="0">
                          <a:effectLst/>
                          <a:latin typeface="+mn-lt"/>
                          <a:ea typeface="Calibri" panose="020F0502020204030204" pitchFamily="34" charset="0"/>
                          <a:cs typeface="Times New Roman" panose="02020603050405020304" pitchFamily="18" charset="0"/>
                        </a:rPr>
                        <a:t>Landesrahmenvertrag</a:t>
                      </a:r>
                      <a:r>
                        <a:rPr lang="de-DE" sz="1600" dirty="0" smtClean="0">
                          <a:effectLst/>
                          <a:latin typeface="+mn-lt"/>
                          <a:ea typeface="Calibri" panose="020F0502020204030204" pitchFamily="34" charset="0"/>
                          <a:cs typeface="Times New Roman" panose="02020603050405020304" pitchFamily="18" charset="0"/>
                        </a:rPr>
                        <a:t> </a:t>
                      </a:r>
                      <a:r>
                        <a:rPr lang="de-DE" sz="1600" dirty="0">
                          <a:effectLst/>
                          <a:latin typeface="+mn-lt"/>
                          <a:ea typeface="Calibri" panose="020F0502020204030204" pitchFamily="34" charset="0"/>
                          <a:cs typeface="Times New Roman" panose="02020603050405020304" pitchFamily="18" charset="0"/>
                        </a:rPr>
                        <a:t>wurde </a:t>
                      </a:r>
                      <a:r>
                        <a:rPr lang="de-DE" sz="1600" dirty="0" smtClean="0">
                          <a:effectLst/>
                          <a:latin typeface="+mn-lt"/>
                          <a:ea typeface="Calibri" panose="020F0502020204030204" pitchFamily="34" charset="0"/>
                          <a:cs typeface="Times New Roman" panose="02020603050405020304" pitchFamily="18" charset="0"/>
                        </a:rPr>
                        <a:t>zwischen </a:t>
                      </a:r>
                      <a:r>
                        <a:rPr lang="de-DE" sz="1600" dirty="0">
                          <a:effectLst/>
                          <a:latin typeface="+mn-lt"/>
                          <a:ea typeface="Calibri" panose="020F0502020204030204" pitchFamily="34" charset="0"/>
                          <a:cs typeface="Times New Roman" panose="02020603050405020304" pitchFamily="18" charset="0"/>
                        </a:rPr>
                        <a:t>den Kreisen und kreisfreien Städte des Landes </a:t>
                      </a:r>
                      <a:r>
                        <a:rPr lang="de-DE" sz="1600" dirty="0" smtClean="0">
                          <a:effectLst/>
                          <a:latin typeface="+mn-lt"/>
                          <a:ea typeface="Calibri" panose="020F0502020204030204" pitchFamily="34" charset="0"/>
                          <a:cs typeface="Times New Roman" panose="02020603050405020304" pitchFamily="18" charset="0"/>
                        </a:rPr>
                        <a:t>Schleswig-Holstein, dem </a:t>
                      </a:r>
                      <a:r>
                        <a:rPr lang="de-DE" sz="1600" dirty="0">
                          <a:effectLst/>
                          <a:latin typeface="+mn-lt"/>
                          <a:ea typeface="Calibri" panose="020F0502020204030204" pitchFamily="34" charset="0"/>
                          <a:cs typeface="Times New Roman" panose="02020603050405020304" pitchFamily="18" charset="0"/>
                        </a:rPr>
                        <a:t>Land und </a:t>
                      </a:r>
                      <a:r>
                        <a:rPr lang="de-DE" sz="1600" dirty="0" smtClean="0">
                          <a:effectLst/>
                          <a:latin typeface="+mn-lt"/>
                          <a:ea typeface="Calibri" panose="020F0502020204030204" pitchFamily="34" charset="0"/>
                          <a:cs typeface="Times New Roman" panose="02020603050405020304" pitchFamily="18" charset="0"/>
                        </a:rPr>
                        <a:t>den Vereinigungen </a:t>
                      </a:r>
                      <a:r>
                        <a:rPr lang="de-DE" sz="1600" dirty="0">
                          <a:effectLst/>
                          <a:latin typeface="+mn-lt"/>
                          <a:ea typeface="Calibri" panose="020F0502020204030204" pitchFamily="34" charset="0"/>
                          <a:cs typeface="Times New Roman" panose="02020603050405020304" pitchFamily="18" charset="0"/>
                        </a:rPr>
                        <a:t>der Leistungserbringer </a:t>
                      </a:r>
                      <a:r>
                        <a:rPr lang="de-DE" sz="1600" dirty="0" smtClean="0">
                          <a:effectLst/>
                          <a:latin typeface="+mn-lt"/>
                          <a:ea typeface="Calibri" panose="020F0502020204030204" pitchFamily="34" charset="0"/>
                          <a:cs typeface="Times New Roman" panose="02020603050405020304" pitchFamily="18" charset="0"/>
                        </a:rPr>
                        <a:t>geschlossen,</a:t>
                      </a:r>
                      <a:r>
                        <a:rPr lang="de-DE" sz="1600" baseline="0" dirty="0" smtClean="0">
                          <a:effectLst/>
                          <a:latin typeface="+mn-lt"/>
                          <a:ea typeface="Calibri" panose="020F0502020204030204" pitchFamily="34" charset="0"/>
                          <a:cs typeface="Times New Roman" panose="02020603050405020304" pitchFamily="18" charset="0"/>
                        </a:rPr>
                        <a:t> Übergangsvereinbarungen gelten bis 31.12.2021, für heilpädagogische Leistungen in Kindertagesstätten bis 31.12.2023</a:t>
                      </a:r>
                      <a:r>
                        <a:rPr lang="de-DE" sz="1600" dirty="0" smtClean="0">
                          <a:effectLst/>
                          <a:latin typeface="+mn-lt"/>
                          <a:ea typeface="Calibri" panose="020F0502020204030204" pitchFamily="34" charset="0"/>
                          <a:cs typeface="Times New Roman" panose="02020603050405020304" pitchFamily="18" charset="0"/>
                        </a:rPr>
                        <a:t> </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613194754"/>
                  </a:ext>
                </a:extLst>
              </a:tr>
              <a:tr h="1892300">
                <a:tc>
                  <a:txBody>
                    <a:bodyPr/>
                    <a:lstStyle/>
                    <a:p>
                      <a:pPr>
                        <a:lnSpc>
                          <a:spcPct val="107000"/>
                        </a:lnSpc>
                        <a:spcAft>
                          <a:spcPts val="800"/>
                        </a:spcAft>
                      </a:pPr>
                      <a:r>
                        <a:rPr lang="de-DE" sz="1600" b="1" dirty="0" smtClean="0">
                          <a:effectLst/>
                          <a:latin typeface="+mn-lt"/>
                          <a:ea typeface="Calibri" panose="020F0502020204030204" pitchFamily="34" charset="0"/>
                          <a:cs typeface="Times New Roman" panose="02020603050405020304" pitchFamily="18" charset="0"/>
                        </a:rPr>
                        <a:t>Thüringen:</a:t>
                      </a:r>
                      <a:endParaRPr lang="de-DE" sz="16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de-DE" sz="1600" dirty="0" smtClean="0">
                          <a:effectLst/>
                          <a:latin typeface="+mn-lt"/>
                          <a:ea typeface="Calibri" panose="020F0502020204030204" pitchFamily="34" charset="0"/>
                          <a:cs typeface="Times New Roman" panose="02020603050405020304" pitchFamily="18" charset="0"/>
                        </a:rPr>
                        <a:t>Ein</a:t>
                      </a:r>
                      <a:r>
                        <a:rPr lang="de-DE" sz="1600" dirty="0">
                          <a:effectLst/>
                          <a:latin typeface="+mn-lt"/>
                          <a:ea typeface="Calibri" panose="020F0502020204030204" pitchFamily="34" charset="0"/>
                          <a:cs typeface="Times New Roman" panose="02020603050405020304" pitchFamily="18" charset="0"/>
                        </a:rPr>
                        <a:t> </a:t>
                      </a:r>
                      <a:r>
                        <a:rPr lang="de-DE" sz="1600" b="1" dirty="0">
                          <a:effectLst/>
                          <a:latin typeface="+mn-lt"/>
                          <a:ea typeface="Calibri" panose="020F0502020204030204" pitchFamily="34" charset="0"/>
                          <a:cs typeface="Times New Roman" panose="02020603050405020304" pitchFamily="18" charset="0"/>
                        </a:rPr>
                        <a:t>Landesrahmenvertrag</a:t>
                      </a:r>
                      <a:r>
                        <a:rPr lang="de-DE" sz="1600" dirty="0">
                          <a:effectLst/>
                          <a:latin typeface="+mn-lt"/>
                          <a:ea typeface="Calibri" panose="020F0502020204030204" pitchFamily="34" charset="0"/>
                          <a:cs typeface="Times New Roman" panose="02020603050405020304" pitchFamily="18" charset="0"/>
                        </a:rPr>
                        <a:t> </a:t>
                      </a:r>
                      <a:r>
                        <a:rPr lang="de-DE" sz="1600" dirty="0" smtClean="0">
                          <a:effectLst/>
                          <a:latin typeface="+mn-lt"/>
                          <a:ea typeface="Calibri" panose="020F0502020204030204" pitchFamily="34" charset="0"/>
                          <a:cs typeface="Times New Roman" panose="02020603050405020304" pitchFamily="18" charset="0"/>
                        </a:rPr>
                        <a:t>wurde zwischen </a:t>
                      </a:r>
                      <a:r>
                        <a:rPr lang="de-DE" sz="1600" dirty="0">
                          <a:effectLst/>
                          <a:latin typeface="+mn-lt"/>
                          <a:ea typeface="Calibri" panose="020F0502020204030204" pitchFamily="34" charset="0"/>
                          <a:cs typeface="Times New Roman" panose="02020603050405020304" pitchFamily="18" charset="0"/>
                        </a:rPr>
                        <a:t>den Trägern der Eingliederungshilfe und den Verbänden der Leistungserbringer </a:t>
                      </a:r>
                      <a:r>
                        <a:rPr lang="de-DE" sz="1600" dirty="0" smtClean="0">
                          <a:effectLst/>
                          <a:latin typeface="+mn-lt"/>
                          <a:ea typeface="Calibri" panose="020F0502020204030204" pitchFamily="34" charset="0"/>
                          <a:cs typeface="Times New Roman" panose="02020603050405020304" pitchFamily="18" charset="0"/>
                        </a:rPr>
                        <a:t>geschlossen, Übergangsvereinbarungen gelten bis 31.12.2022.</a:t>
                      </a:r>
                      <a:endParaRPr lang="de-DE"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850821399"/>
                  </a:ext>
                </a:extLst>
              </a:tr>
            </a:tbl>
          </a:graphicData>
        </a:graphic>
      </p:graphicFrame>
      <p:sp>
        <p:nvSpPr>
          <p:cNvPr id="5" name="Fußzeilenplatzhalter 4"/>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3" name="Foliennummernplatzhalter 2"/>
          <p:cNvSpPr>
            <a:spLocks noGrp="1"/>
          </p:cNvSpPr>
          <p:nvPr>
            <p:ph type="sldNum" sz="quarter" idx="12"/>
          </p:nvPr>
        </p:nvSpPr>
        <p:spPr/>
        <p:txBody>
          <a:bodyPr/>
          <a:lstStyle/>
          <a:p>
            <a:fld id="{3079B837-F2D5-41F4-83E4-A81A43EA0C5D}" type="slidenum">
              <a:rPr lang="de-DE" smtClean="0">
                <a:solidFill>
                  <a:srgbClr val="585851"/>
                </a:solidFill>
              </a:rPr>
              <a:pPr/>
              <a:t>27</a:t>
            </a:fld>
            <a:endParaRPr lang="de-DE">
              <a:solidFill>
                <a:srgbClr val="585851"/>
              </a:solidFill>
            </a:endParaRPr>
          </a:p>
        </p:txBody>
      </p:sp>
    </p:spTree>
    <p:extLst>
      <p:ext uri="{BB962C8B-B14F-4D97-AF65-F5344CB8AC3E}">
        <p14:creationId xmlns:p14="http://schemas.microsoft.com/office/powerpoint/2010/main" val="3627751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Inhalte der Einzelvereinbarungen nach § 125 SGB IX</a:t>
            </a:r>
            <a:br>
              <a:rPr lang="de-DE" dirty="0"/>
            </a:br>
            <a:endParaRPr lang="de-DE" dirty="0"/>
          </a:p>
        </p:txBody>
      </p:sp>
      <p:sp>
        <p:nvSpPr>
          <p:cNvPr id="4" name="Fußzeilenplatzhalter 3"/>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5" name="Textplatzhalter 4"/>
          <p:cNvSpPr>
            <a:spLocks noGrp="1"/>
          </p:cNvSpPr>
          <p:nvPr>
            <p:ph type="body" sz="quarter" idx="13"/>
          </p:nvPr>
        </p:nvSpPr>
        <p:spPr/>
        <p:txBody>
          <a:bodyPr/>
          <a:lstStyle/>
          <a:p>
            <a:r>
              <a:rPr lang="de-DE" dirty="0" smtClean="0"/>
              <a:t>§ 125 </a:t>
            </a:r>
            <a:r>
              <a:rPr lang="de-DE" dirty="0"/>
              <a:t>Absatz 1 </a:t>
            </a:r>
            <a:r>
              <a:rPr lang="de-DE" dirty="0" smtClean="0"/>
              <a:t>Ziffer 1 , 2 SGB IX</a:t>
            </a:r>
            <a:endParaRPr lang="de-DE" dirty="0"/>
          </a:p>
        </p:txBody>
      </p:sp>
      <p:sp>
        <p:nvSpPr>
          <p:cNvPr id="7" name="Textplatzhalter 6"/>
          <p:cNvSpPr>
            <a:spLocks noGrp="1"/>
          </p:cNvSpPr>
          <p:nvPr>
            <p:ph type="body" sz="quarter" idx="14"/>
          </p:nvPr>
        </p:nvSpPr>
        <p:spPr/>
        <p:txBody>
          <a:bodyPr/>
          <a:lstStyle/>
          <a:p>
            <a:r>
              <a:rPr lang="de-DE" dirty="0"/>
              <a:t>1.</a:t>
            </a:r>
          </a:p>
          <a:p>
            <a:r>
              <a:rPr lang="de-DE" dirty="0"/>
              <a:t>Inhalt, Umfang und Qualität einschließlich der Wirksamkeit der Leistungen der Eingliederungshilfe (Leistungsvereinbarung) und</a:t>
            </a:r>
          </a:p>
          <a:p>
            <a:r>
              <a:rPr lang="de-DE" dirty="0"/>
              <a:t>2.</a:t>
            </a:r>
          </a:p>
          <a:p>
            <a:r>
              <a:rPr lang="de-DE" dirty="0"/>
              <a:t>die Vergütung der Leistungen der Eingliederungshilfe (Vergütungsvereinbarung).</a:t>
            </a:r>
          </a:p>
        </p:txBody>
      </p:sp>
      <p:sp>
        <p:nvSpPr>
          <p:cNvPr id="6" name="Foliennummernplatzhalter 5"/>
          <p:cNvSpPr>
            <a:spLocks noGrp="1"/>
          </p:cNvSpPr>
          <p:nvPr>
            <p:ph type="sldNum" sz="quarter" idx="12"/>
          </p:nvPr>
        </p:nvSpPr>
        <p:spPr/>
        <p:txBody>
          <a:bodyPr/>
          <a:lstStyle/>
          <a:p>
            <a:fld id="{3079B837-F2D5-41F4-83E4-A81A43EA0C5D}" type="slidenum">
              <a:rPr lang="de-DE" smtClean="0">
                <a:solidFill>
                  <a:srgbClr val="585851"/>
                </a:solidFill>
              </a:rPr>
              <a:pPr/>
              <a:t>28</a:t>
            </a:fld>
            <a:endParaRPr lang="de-DE">
              <a:solidFill>
                <a:srgbClr val="585851"/>
              </a:solidFill>
            </a:endParaRPr>
          </a:p>
        </p:txBody>
      </p:sp>
    </p:spTree>
    <p:extLst>
      <p:ext uri="{BB962C8B-B14F-4D97-AF65-F5344CB8AC3E}">
        <p14:creationId xmlns:p14="http://schemas.microsoft.com/office/powerpoint/2010/main" val="2789072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Mindestleistungsmerkmale der </a:t>
            </a:r>
            <a:r>
              <a:rPr lang="de-DE" dirty="0" err="1" smtClean="0"/>
              <a:t>vereinbarungen</a:t>
            </a:r>
            <a:endParaRPr lang="de-DE" dirty="0"/>
          </a:p>
        </p:txBody>
      </p:sp>
      <p:sp>
        <p:nvSpPr>
          <p:cNvPr id="3" name="Fußzeilenplatzhalter 2"/>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solidFill>
                  <a:srgbClr val="585851"/>
                </a:solidFill>
              </a:rPr>
              <a:pPr/>
              <a:t>29</a:t>
            </a:fld>
            <a:endParaRPr lang="de-DE">
              <a:solidFill>
                <a:srgbClr val="585851"/>
              </a:solidFill>
            </a:endParaRPr>
          </a:p>
        </p:txBody>
      </p:sp>
      <p:sp>
        <p:nvSpPr>
          <p:cNvPr id="5" name="Textplatzhalter 4"/>
          <p:cNvSpPr>
            <a:spLocks noGrp="1"/>
          </p:cNvSpPr>
          <p:nvPr>
            <p:ph type="body" sz="quarter" idx="13"/>
          </p:nvPr>
        </p:nvSpPr>
        <p:spPr/>
        <p:txBody>
          <a:bodyPr/>
          <a:lstStyle/>
          <a:p>
            <a:r>
              <a:rPr lang="de-DE" dirty="0" smtClean="0"/>
              <a:t>§ 125 Absatz 2 SGB IX</a:t>
            </a:r>
            <a:endParaRPr lang="de-DE" dirty="0"/>
          </a:p>
        </p:txBody>
      </p:sp>
      <p:sp>
        <p:nvSpPr>
          <p:cNvPr id="6" name="Textplatzhalter 5"/>
          <p:cNvSpPr>
            <a:spLocks noGrp="1"/>
          </p:cNvSpPr>
          <p:nvPr>
            <p:ph type="body" sz="quarter" idx="14"/>
          </p:nvPr>
        </p:nvSpPr>
        <p:spPr/>
        <p:txBody>
          <a:bodyPr/>
          <a:lstStyle/>
          <a:p>
            <a:r>
              <a:rPr lang="de-DE" dirty="0"/>
              <a:t>(2) </a:t>
            </a:r>
            <a:r>
              <a:rPr lang="de-DE" dirty="0" smtClean="0"/>
              <a:t>In </a:t>
            </a:r>
            <a:r>
              <a:rPr lang="de-DE" dirty="0"/>
              <a:t>die Leistungsvereinbarung sind als wesentliche Leistungsmerkmale mindestens aufzunehmen: </a:t>
            </a:r>
          </a:p>
          <a:p>
            <a:r>
              <a:rPr lang="de-DE" dirty="0"/>
              <a:t>1</a:t>
            </a:r>
            <a:r>
              <a:rPr lang="de-DE" dirty="0" smtClean="0"/>
              <a:t>. der </a:t>
            </a:r>
            <a:r>
              <a:rPr lang="de-DE" dirty="0"/>
              <a:t>zu betreuende Personenkreis,</a:t>
            </a:r>
          </a:p>
          <a:p>
            <a:r>
              <a:rPr lang="de-DE" dirty="0"/>
              <a:t>2</a:t>
            </a:r>
            <a:r>
              <a:rPr lang="de-DE" dirty="0" smtClean="0"/>
              <a:t>. die </a:t>
            </a:r>
            <a:r>
              <a:rPr lang="de-DE" dirty="0"/>
              <a:t>erforderliche sächliche Ausstattung,</a:t>
            </a:r>
          </a:p>
          <a:p>
            <a:r>
              <a:rPr lang="de-DE" dirty="0"/>
              <a:t>3</a:t>
            </a:r>
            <a:r>
              <a:rPr lang="de-DE" dirty="0" smtClean="0"/>
              <a:t>. Art</a:t>
            </a:r>
            <a:r>
              <a:rPr lang="de-DE" dirty="0"/>
              <a:t>, Umfang, Ziel und Qualität der Leistungen der Eingliederungshilfe,</a:t>
            </a:r>
          </a:p>
          <a:p>
            <a:r>
              <a:rPr lang="de-DE" dirty="0"/>
              <a:t>4</a:t>
            </a:r>
            <a:r>
              <a:rPr lang="de-DE" dirty="0" smtClean="0"/>
              <a:t>. die </a:t>
            </a:r>
            <a:r>
              <a:rPr lang="de-DE" dirty="0"/>
              <a:t>Festlegung der personellen Ausstattung,</a:t>
            </a:r>
          </a:p>
          <a:p>
            <a:r>
              <a:rPr lang="de-DE" dirty="0"/>
              <a:t>5</a:t>
            </a:r>
            <a:r>
              <a:rPr lang="de-DE" dirty="0" smtClean="0"/>
              <a:t>. die </a:t>
            </a:r>
            <a:r>
              <a:rPr lang="de-DE" dirty="0"/>
              <a:t>Qualifikation des Personals sowie</a:t>
            </a:r>
          </a:p>
          <a:p>
            <a:r>
              <a:rPr lang="de-DE" dirty="0"/>
              <a:t>6</a:t>
            </a:r>
            <a:r>
              <a:rPr lang="de-DE" dirty="0" smtClean="0"/>
              <a:t>. soweit </a:t>
            </a:r>
            <a:r>
              <a:rPr lang="de-DE" dirty="0"/>
              <a:t>erforderlich, die betriebsnotwendigen Anlagen des Leistungserbringers.</a:t>
            </a:r>
          </a:p>
          <a:p>
            <a:r>
              <a:rPr lang="de-DE" dirty="0" smtClean="0"/>
              <a:t>Soweit </a:t>
            </a:r>
            <a:r>
              <a:rPr lang="de-DE" dirty="0"/>
              <a:t>die Erbringung von Leistungen nach § </a:t>
            </a:r>
            <a:r>
              <a:rPr lang="de-DE" dirty="0" smtClean="0"/>
              <a:t>116 </a:t>
            </a:r>
            <a:r>
              <a:rPr lang="de-DE" dirty="0"/>
              <a:t>Absatz </a:t>
            </a:r>
            <a:r>
              <a:rPr lang="de-DE" dirty="0" smtClean="0"/>
              <a:t>2 </a:t>
            </a:r>
            <a:r>
              <a:rPr lang="de-DE" dirty="0"/>
              <a:t>zu vereinbaren ist, sind darüber hinaus die für die Leistungserbringung erforderlichen Strukturen zu berücksichtigen.</a:t>
            </a:r>
          </a:p>
        </p:txBody>
      </p:sp>
    </p:spTree>
    <p:extLst>
      <p:ext uri="{BB962C8B-B14F-4D97-AF65-F5344CB8AC3E}">
        <p14:creationId xmlns:p14="http://schemas.microsoft.com/office/powerpoint/2010/main" val="367821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Ablauf 30. September und 1. Oktober 2020</a:t>
            </a:r>
            <a:endParaRPr lang="de-DE" dirty="0"/>
          </a:p>
        </p:txBody>
      </p:sp>
      <p:sp>
        <p:nvSpPr>
          <p:cNvPr id="4" name="Fußzeilenplatzhalter 3"/>
          <p:cNvSpPr>
            <a:spLocks noGrp="1"/>
          </p:cNvSpPr>
          <p:nvPr>
            <p:ph type="ftr" sz="quarter" idx="11"/>
          </p:nvPr>
        </p:nvSpPr>
        <p:spPr/>
        <p:txBody>
          <a:bodyPr/>
          <a:lstStyle/>
          <a:p>
            <a:r>
              <a:rPr lang="de-DE" dirty="0"/>
              <a:t>Organisationsentwicklung: Anforderungen des BTHG an Leistungserbringer 	30.09. / </a:t>
            </a:r>
            <a:r>
              <a:rPr lang="de-DE" dirty="0" smtClean="0"/>
              <a:t>01.10.2020</a:t>
            </a:r>
            <a:endParaRPr lang="de-DE" dirty="0"/>
          </a:p>
        </p:txBody>
      </p:sp>
      <p:sp>
        <p:nvSpPr>
          <p:cNvPr id="5" name="Textplatzhalter 4"/>
          <p:cNvSpPr>
            <a:spLocks noGrp="1"/>
          </p:cNvSpPr>
          <p:nvPr>
            <p:ph type="body" sz="quarter" idx="13"/>
          </p:nvPr>
        </p:nvSpPr>
        <p:spPr/>
        <p:txBody>
          <a:bodyPr/>
          <a:lstStyle/>
          <a:p>
            <a:r>
              <a:rPr lang="de-DE" dirty="0" smtClean="0"/>
              <a:t>1/2</a:t>
            </a:r>
            <a:endParaRPr lang="de-DE" dirty="0"/>
          </a:p>
        </p:txBody>
      </p:sp>
      <p:sp>
        <p:nvSpPr>
          <p:cNvPr id="6" name="Textplatzhalter 5"/>
          <p:cNvSpPr>
            <a:spLocks noGrp="1"/>
          </p:cNvSpPr>
          <p:nvPr>
            <p:ph type="body" sz="quarter" idx="14"/>
          </p:nvPr>
        </p:nvSpPr>
        <p:spPr>
          <a:xfrm>
            <a:off x="684463" y="1257384"/>
            <a:ext cx="10760075" cy="4892090"/>
          </a:xfrm>
        </p:spPr>
        <p:txBody>
          <a:bodyPr/>
          <a:lstStyle/>
          <a:p>
            <a:r>
              <a:rPr lang="de-DE" b="1" u="sng" dirty="0" smtClean="0"/>
              <a:t>30. September</a:t>
            </a:r>
          </a:p>
          <a:p>
            <a:pPr>
              <a:lnSpc>
                <a:spcPct val="150000"/>
              </a:lnSpc>
              <a:spcAft>
                <a:spcPts val="0"/>
              </a:spcAft>
            </a:pPr>
            <a:r>
              <a:rPr lang="de-DE" sz="1600" b="1" dirty="0" smtClean="0">
                <a:solidFill>
                  <a:schemeClr val="tx1"/>
                </a:solidFill>
              </a:rPr>
              <a:t> </a:t>
            </a:r>
            <a:r>
              <a:rPr lang="de-DE" b="1" dirty="0" smtClean="0">
                <a:solidFill>
                  <a:schemeClr val="tx1"/>
                </a:solidFill>
              </a:rPr>
              <a:t>9.00 – 10.30</a:t>
            </a:r>
            <a:r>
              <a:rPr lang="de-DE" sz="1600" b="1" dirty="0" smtClean="0"/>
              <a:t>	</a:t>
            </a:r>
            <a:r>
              <a:rPr lang="de-DE" dirty="0" smtClean="0">
                <a:solidFill>
                  <a:schemeClr val="tx1"/>
                </a:solidFill>
              </a:rPr>
              <a:t>Vorstellung </a:t>
            </a:r>
            <a:r>
              <a:rPr lang="de-DE" dirty="0">
                <a:solidFill>
                  <a:schemeClr val="tx1"/>
                </a:solidFill>
              </a:rPr>
              <a:t>des Projekts Umsetzungsbegleitung BTHG</a:t>
            </a:r>
          </a:p>
          <a:p>
            <a:pPr marL="342900" lvl="3" indent="-342900">
              <a:lnSpc>
                <a:spcPct val="150000"/>
              </a:lnSpc>
              <a:spcAft>
                <a:spcPts val="0"/>
              </a:spcAft>
            </a:pPr>
            <a:r>
              <a:rPr lang="de-DE" sz="2000" dirty="0" smtClean="0">
                <a:solidFill>
                  <a:schemeClr val="tx1"/>
                </a:solidFill>
              </a:rPr>
              <a:t>			Wesentliche </a:t>
            </a:r>
            <a:r>
              <a:rPr lang="de-DE" sz="2000" dirty="0">
                <a:solidFill>
                  <a:schemeClr val="tx1"/>
                </a:solidFill>
              </a:rPr>
              <a:t>Rechtsänderungen des BTHG</a:t>
            </a:r>
          </a:p>
          <a:p>
            <a:pPr marL="342900" lvl="3" indent="-342900">
              <a:lnSpc>
                <a:spcPct val="150000"/>
              </a:lnSpc>
              <a:spcAft>
                <a:spcPts val="0"/>
              </a:spcAft>
            </a:pPr>
            <a:r>
              <a:rPr lang="de-DE" sz="2000" dirty="0" smtClean="0">
                <a:solidFill>
                  <a:schemeClr val="tx1"/>
                </a:solidFill>
              </a:rPr>
              <a:t>			Vereinbarungen nach § 125 SGB IX in </a:t>
            </a:r>
            <a:r>
              <a:rPr lang="de-DE" sz="2000" dirty="0">
                <a:solidFill>
                  <a:schemeClr val="tx1"/>
                </a:solidFill>
              </a:rPr>
              <a:t>den </a:t>
            </a:r>
            <a:r>
              <a:rPr lang="de-DE" sz="2000" dirty="0" smtClean="0">
                <a:solidFill>
                  <a:schemeClr val="tx1"/>
                </a:solidFill>
              </a:rPr>
              <a:t>Bundesländern</a:t>
            </a:r>
          </a:p>
          <a:p>
            <a:pPr marL="342900" lvl="3" indent="-342900"/>
            <a:endParaRPr lang="de-DE" sz="2000" dirty="0">
              <a:solidFill>
                <a:schemeClr val="tx1"/>
              </a:solidFill>
            </a:endParaRPr>
          </a:p>
          <a:p>
            <a:r>
              <a:rPr lang="de-DE" b="1" dirty="0" smtClean="0">
                <a:solidFill>
                  <a:schemeClr val="tx1"/>
                </a:solidFill>
              </a:rPr>
              <a:t>11.00 –  12.30	</a:t>
            </a:r>
            <a:r>
              <a:rPr lang="de-DE" dirty="0" smtClean="0">
                <a:solidFill>
                  <a:schemeClr val="tx1"/>
                </a:solidFill>
                <a:ea typeface="Times New Roman"/>
                <a:cs typeface="Times New Roman"/>
              </a:rPr>
              <a:t>Anforderungen </a:t>
            </a:r>
            <a:r>
              <a:rPr lang="de-DE" dirty="0">
                <a:solidFill>
                  <a:schemeClr val="tx1"/>
                </a:solidFill>
                <a:ea typeface="Times New Roman"/>
                <a:cs typeface="Times New Roman"/>
              </a:rPr>
              <a:t>an Leistungserbringer aus Sicht der Organisationsentwicklung </a:t>
            </a:r>
            <a:endParaRPr lang="de-DE" dirty="0" smtClean="0">
              <a:solidFill>
                <a:schemeClr val="tx1"/>
              </a:solidFill>
              <a:ea typeface="Times New Roman"/>
              <a:cs typeface="Times New Roman"/>
            </a:endParaRPr>
          </a:p>
          <a:p>
            <a:endParaRPr lang="de-DE" dirty="0" smtClean="0">
              <a:solidFill>
                <a:schemeClr val="tx1"/>
              </a:solidFill>
              <a:ea typeface="Times New Roman"/>
              <a:cs typeface="Times New Roman"/>
            </a:endParaRPr>
          </a:p>
          <a:p>
            <a:r>
              <a:rPr lang="de-DE" b="1" dirty="0" smtClean="0">
                <a:solidFill>
                  <a:schemeClr val="tx1"/>
                </a:solidFill>
              </a:rPr>
              <a:t>13.30 –  14.45	</a:t>
            </a:r>
            <a:r>
              <a:rPr lang="de-DE" dirty="0" smtClean="0">
                <a:solidFill>
                  <a:schemeClr val="tx1"/>
                </a:solidFill>
                <a:ea typeface="Times New Roman"/>
                <a:cs typeface="Times New Roman"/>
              </a:rPr>
              <a:t>Arbeitsgruppenphase </a:t>
            </a:r>
            <a:r>
              <a:rPr lang="de-DE" dirty="0">
                <a:solidFill>
                  <a:schemeClr val="tx1"/>
                </a:solidFill>
                <a:ea typeface="Times New Roman"/>
                <a:cs typeface="Times New Roman"/>
              </a:rPr>
              <a:t>und anschließende Diskussion im </a:t>
            </a:r>
            <a:r>
              <a:rPr lang="de-DE" dirty="0" smtClean="0">
                <a:solidFill>
                  <a:schemeClr val="tx1"/>
                </a:solidFill>
                <a:ea typeface="Times New Roman"/>
                <a:cs typeface="Times New Roman"/>
              </a:rPr>
              <a:t>Plenum</a:t>
            </a:r>
          </a:p>
          <a:p>
            <a:endParaRPr lang="de-DE" dirty="0" smtClean="0">
              <a:solidFill>
                <a:schemeClr val="tx1"/>
              </a:solidFill>
              <a:ea typeface="Times New Roman"/>
              <a:cs typeface="Times New Roman"/>
            </a:endParaRPr>
          </a:p>
          <a:p>
            <a:r>
              <a:rPr lang="de-DE" b="1" dirty="0" smtClean="0">
                <a:solidFill>
                  <a:schemeClr val="tx1"/>
                </a:solidFill>
              </a:rPr>
              <a:t>15.30 - 17.00	</a:t>
            </a:r>
            <a:r>
              <a:rPr lang="de-DE" dirty="0" smtClean="0">
                <a:solidFill>
                  <a:schemeClr val="tx1"/>
                </a:solidFill>
                <a:ea typeface="Times New Roman"/>
                <a:cs typeface="Arial"/>
              </a:rPr>
              <a:t>Kulturwandel </a:t>
            </a:r>
            <a:r>
              <a:rPr lang="de-DE" dirty="0">
                <a:solidFill>
                  <a:schemeClr val="tx1"/>
                </a:solidFill>
                <a:ea typeface="Times New Roman"/>
                <a:cs typeface="Arial"/>
              </a:rPr>
              <a:t>BTHG: Einbindung der </a:t>
            </a:r>
            <a:r>
              <a:rPr lang="de-DE" dirty="0" smtClean="0">
                <a:solidFill>
                  <a:schemeClr val="tx1"/>
                </a:solidFill>
                <a:ea typeface="Times New Roman"/>
                <a:cs typeface="Arial"/>
              </a:rPr>
              <a:t>Mitarbeitenden, </a:t>
            </a:r>
            <a:r>
              <a:rPr lang="de-DE" dirty="0" smtClean="0">
                <a:solidFill>
                  <a:schemeClr val="tx1"/>
                </a:solidFill>
                <a:ea typeface="Times New Roman"/>
                <a:cs typeface="Times New Roman"/>
              </a:rPr>
              <a:t>Vortrag </a:t>
            </a:r>
            <a:r>
              <a:rPr lang="de-DE" dirty="0">
                <a:solidFill>
                  <a:schemeClr val="tx1"/>
                </a:solidFill>
                <a:ea typeface="Times New Roman"/>
                <a:cs typeface="Times New Roman"/>
              </a:rPr>
              <a:t>und </a:t>
            </a:r>
            <a:r>
              <a:rPr lang="de-DE" dirty="0" smtClean="0">
                <a:solidFill>
                  <a:schemeClr val="tx1"/>
                </a:solidFill>
                <a:ea typeface="Times New Roman"/>
                <a:cs typeface="Times New Roman"/>
              </a:rPr>
              <a:t>Diskussion</a:t>
            </a:r>
            <a:endParaRPr lang="de-DE" dirty="0">
              <a:solidFill>
                <a:schemeClr val="tx1"/>
              </a:solidFill>
            </a:endParaRPr>
          </a:p>
        </p:txBody>
      </p:sp>
      <p:sp>
        <p:nvSpPr>
          <p:cNvPr id="7" name="Foliennummernplatzhalter 6"/>
          <p:cNvSpPr>
            <a:spLocks noGrp="1"/>
          </p:cNvSpPr>
          <p:nvPr>
            <p:ph type="sldNum" sz="quarter" idx="12"/>
          </p:nvPr>
        </p:nvSpPr>
        <p:spPr/>
        <p:txBody>
          <a:bodyPr/>
          <a:lstStyle/>
          <a:p>
            <a:fld id="{3079B837-F2D5-41F4-83E4-A81A43EA0C5D}" type="slidenum">
              <a:rPr lang="de-DE" smtClean="0"/>
              <a:t>3</a:t>
            </a:fld>
            <a:endParaRPr lang="de-DE"/>
          </a:p>
        </p:txBody>
      </p:sp>
    </p:spTree>
    <p:extLst>
      <p:ext uri="{BB962C8B-B14F-4D97-AF65-F5344CB8AC3E}">
        <p14:creationId xmlns:p14="http://schemas.microsoft.com/office/powerpoint/2010/main" val="17168972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Mustervereinbarungben</a:t>
            </a:r>
            <a:r>
              <a:rPr lang="de-DE" dirty="0" smtClean="0"/>
              <a:t> in den Ländern (1/2) </a:t>
            </a:r>
            <a:endParaRPr lang="de-DE" dirty="0"/>
          </a:p>
        </p:txBody>
      </p:sp>
      <p:sp>
        <p:nvSpPr>
          <p:cNvPr id="3" name="Fußzeilenplatzhalter 2"/>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solidFill>
                  <a:srgbClr val="585851"/>
                </a:solidFill>
              </a:rPr>
              <a:pPr/>
              <a:t>30</a:t>
            </a:fld>
            <a:endParaRPr lang="de-DE">
              <a:solidFill>
                <a:srgbClr val="585851"/>
              </a:solidFill>
            </a:endParaRPr>
          </a:p>
        </p:txBody>
      </p:sp>
      <p:sp>
        <p:nvSpPr>
          <p:cNvPr id="5" name="Textplatzhalter 4"/>
          <p:cNvSpPr>
            <a:spLocks noGrp="1"/>
          </p:cNvSpPr>
          <p:nvPr>
            <p:ph type="body" sz="quarter" idx="13"/>
          </p:nvPr>
        </p:nvSpPr>
        <p:spPr/>
        <p:txBody>
          <a:bodyPr/>
          <a:lstStyle/>
          <a:p>
            <a:endParaRPr lang="de-DE"/>
          </a:p>
        </p:txBody>
      </p:sp>
      <p:sp>
        <p:nvSpPr>
          <p:cNvPr id="6" name="Textplatzhalter 5"/>
          <p:cNvSpPr>
            <a:spLocks noGrp="1"/>
          </p:cNvSpPr>
          <p:nvPr>
            <p:ph type="body" sz="quarter" idx="14"/>
          </p:nvPr>
        </p:nvSpPr>
        <p:spPr>
          <a:xfrm>
            <a:off x="753979" y="1342942"/>
            <a:ext cx="10760075" cy="4384675"/>
          </a:xfrm>
        </p:spPr>
        <p:txBody>
          <a:bodyPr/>
          <a:lstStyle/>
          <a:p>
            <a:endParaRPr lang="de-DE" dirty="0" smtClean="0"/>
          </a:p>
          <a:p>
            <a:r>
              <a:rPr lang="de-DE" dirty="0" smtClean="0"/>
              <a:t>Baden-Württemberg:</a:t>
            </a:r>
            <a:r>
              <a:rPr lang="de-DE" dirty="0"/>
              <a:t>	</a:t>
            </a:r>
            <a:r>
              <a:rPr lang="de-DE" dirty="0" smtClean="0"/>
              <a:t>Muster-Leistungs- und Vergütungsvereinbarungen nach § 125 SGB IX als 			Anlage zum LRV</a:t>
            </a:r>
          </a:p>
          <a:p>
            <a:r>
              <a:rPr lang="de-DE" dirty="0"/>
              <a:t>Bayern:			</a:t>
            </a:r>
            <a:r>
              <a:rPr lang="de-DE" dirty="0" smtClean="0"/>
              <a:t>Mustervereinbarungen  für </a:t>
            </a:r>
            <a:r>
              <a:rPr lang="de-DE" dirty="0"/>
              <a:t>die Inhalte einer Vereinbarung gemäß §§ 123 ff. </a:t>
            </a:r>
            <a:r>
              <a:rPr lang="de-DE" dirty="0" smtClean="0"/>
              <a:t>			SGB </a:t>
            </a:r>
            <a:r>
              <a:rPr lang="de-DE" dirty="0"/>
              <a:t>IX </a:t>
            </a:r>
            <a:r>
              <a:rPr lang="de-DE" dirty="0" smtClean="0"/>
              <a:t>und für andere </a:t>
            </a:r>
            <a:r>
              <a:rPr lang="de-DE" dirty="0"/>
              <a:t>Leistungsanbieter nach § 60 SGB IX </a:t>
            </a:r>
            <a:r>
              <a:rPr lang="de-DE" dirty="0" smtClean="0"/>
              <a:t>im Arbeitsbereich</a:t>
            </a:r>
          </a:p>
          <a:p>
            <a:r>
              <a:rPr lang="de-DE" dirty="0" smtClean="0"/>
              <a:t>Berlin:		</a:t>
            </a:r>
            <a:r>
              <a:rPr lang="de-DE" dirty="0"/>
              <a:t>	Mustervereinbarung nach § 123 SGB IX</a:t>
            </a:r>
            <a:endParaRPr lang="de-DE" dirty="0" smtClean="0"/>
          </a:p>
          <a:p>
            <a:r>
              <a:rPr lang="de-DE" dirty="0" smtClean="0"/>
              <a:t>Hamburg:	</a:t>
            </a:r>
            <a:r>
              <a:rPr lang="de-DE" dirty="0"/>
              <a:t>	</a:t>
            </a:r>
            <a:r>
              <a:rPr lang="de-DE" dirty="0" smtClean="0"/>
              <a:t>Mustervereinbarung </a:t>
            </a:r>
            <a:r>
              <a:rPr lang="de-DE" dirty="0" smtClean="0"/>
              <a:t>nach §§ </a:t>
            </a:r>
            <a:r>
              <a:rPr lang="de-DE" dirty="0"/>
              <a:t>123 ff. SGB </a:t>
            </a:r>
            <a:r>
              <a:rPr lang="de-DE" dirty="0" smtClean="0"/>
              <a:t>IX als Anlage zum LRV</a:t>
            </a:r>
            <a:endParaRPr lang="de-DE" dirty="0"/>
          </a:p>
          <a:p>
            <a:r>
              <a:rPr lang="de-DE" dirty="0" smtClean="0"/>
              <a:t>Mecklenburg-</a:t>
            </a:r>
            <a:r>
              <a:rPr lang="de-DE" dirty="0" err="1" smtClean="0"/>
              <a:t>Vorp</a:t>
            </a:r>
            <a:r>
              <a:rPr lang="de-DE" dirty="0"/>
              <a:t>.: 	</a:t>
            </a:r>
            <a:r>
              <a:rPr lang="de-DE" dirty="0" smtClean="0"/>
              <a:t>Muster-Leistungsvereinbarung nach § 125 SGB IX als Anlage zum LRV </a:t>
            </a:r>
          </a:p>
          <a:p>
            <a:r>
              <a:rPr lang="de-DE" dirty="0" smtClean="0"/>
              <a:t>	</a:t>
            </a:r>
          </a:p>
          <a:p>
            <a:endParaRPr lang="de-DE" dirty="0"/>
          </a:p>
        </p:txBody>
      </p:sp>
    </p:spTree>
    <p:extLst>
      <p:ext uri="{BB962C8B-B14F-4D97-AF65-F5344CB8AC3E}">
        <p14:creationId xmlns:p14="http://schemas.microsoft.com/office/powerpoint/2010/main" val="3362586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Mustervereinbarungben</a:t>
            </a:r>
            <a:r>
              <a:rPr lang="de-DE" dirty="0" smtClean="0"/>
              <a:t> in </a:t>
            </a:r>
            <a:r>
              <a:rPr lang="de-DE" dirty="0"/>
              <a:t>den Ländern </a:t>
            </a:r>
            <a:r>
              <a:rPr lang="de-DE" dirty="0" smtClean="0"/>
              <a:t>(2/2</a:t>
            </a:r>
            <a:r>
              <a:rPr lang="de-DE" dirty="0"/>
              <a:t>) </a:t>
            </a:r>
          </a:p>
        </p:txBody>
      </p:sp>
      <p:sp>
        <p:nvSpPr>
          <p:cNvPr id="3" name="Fußzeilenplatzhalter 2"/>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solidFill>
                  <a:srgbClr val="585851"/>
                </a:solidFill>
              </a:rPr>
              <a:pPr/>
              <a:t>31</a:t>
            </a:fld>
            <a:endParaRPr lang="de-DE">
              <a:solidFill>
                <a:srgbClr val="585851"/>
              </a:solidFill>
            </a:endParaRPr>
          </a:p>
        </p:txBody>
      </p:sp>
      <p:sp>
        <p:nvSpPr>
          <p:cNvPr id="5" name="Textplatzhalter 4"/>
          <p:cNvSpPr>
            <a:spLocks noGrp="1"/>
          </p:cNvSpPr>
          <p:nvPr>
            <p:ph type="body" sz="quarter" idx="13"/>
          </p:nvPr>
        </p:nvSpPr>
        <p:spPr/>
        <p:txBody>
          <a:bodyPr/>
          <a:lstStyle/>
          <a:p>
            <a:endParaRPr lang="de-DE" dirty="0"/>
          </a:p>
        </p:txBody>
      </p:sp>
      <p:sp>
        <p:nvSpPr>
          <p:cNvPr id="6" name="Textplatzhalter 5"/>
          <p:cNvSpPr>
            <a:spLocks noGrp="1"/>
          </p:cNvSpPr>
          <p:nvPr>
            <p:ph type="body" sz="quarter" idx="14"/>
          </p:nvPr>
        </p:nvSpPr>
        <p:spPr/>
        <p:txBody>
          <a:bodyPr/>
          <a:lstStyle/>
          <a:p>
            <a:endParaRPr lang="de-DE" dirty="0" smtClean="0"/>
          </a:p>
          <a:p>
            <a:r>
              <a:rPr lang="de-DE" dirty="0" smtClean="0"/>
              <a:t>Niedersachsen</a:t>
            </a:r>
            <a:r>
              <a:rPr lang="de-DE" dirty="0"/>
              <a:t>:		Mustervereinbarung gem. §§ 75 ff. SGB XII (§§ 123 Abs. 1, 125 SGB IX) zur 			Teilhabe am Arbeitsleben durch andere Leistungsanbieter gem. § 60 SGB IX</a:t>
            </a:r>
          </a:p>
          <a:p>
            <a:r>
              <a:rPr lang="de-DE" dirty="0" smtClean="0"/>
              <a:t>Nordrhein-Westfalen</a:t>
            </a:r>
            <a:r>
              <a:rPr lang="de-DE" dirty="0"/>
              <a:t>:	</a:t>
            </a:r>
            <a:r>
              <a:rPr lang="de-DE" dirty="0" smtClean="0"/>
              <a:t>IFF-Mustervertrag gem. </a:t>
            </a:r>
            <a:r>
              <a:rPr lang="de-DE" dirty="0"/>
              <a:t>§ 46 SGB IX </a:t>
            </a:r>
            <a:r>
              <a:rPr lang="de-DE" dirty="0" err="1" smtClean="0"/>
              <a:t>i.V.m</a:t>
            </a:r>
            <a:r>
              <a:rPr lang="de-DE" dirty="0" smtClean="0"/>
              <a:t>. Frühförderverordnung </a:t>
            </a:r>
            <a:r>
              <a:rPr lang="de-DE" dirty="0"/>
              <a:t>(</a:t>
            </a:r>
            <a:r>
              <a:rPr lang="de-DE" dirty="0" err="1"/>
              <a:t>FrühV</a:t>
            </a:r>
            <a:r>
              <a:rPr lang="de-DE" dirty="0"/>
              <a:t>)</a:t>
            </a:r>
            <a:endParaRPr lang="de-DE" dirty="0" smtClean="0"/>
          </a:p>
          <a:p>
            <a:r>
              <a:rPr lang="de-DE" dirty="0"/>
              <a:t>Rheinland-Pfalz:		Muster-Leistungs- und Vergütungsvereinbarungen </a:t>
            </a:r>
            <a:r>
              <a:rPr lang="de-DE" dirty="0" smtClean="0"/>
              <a:t>Soziale 					Teilhabe und </a:t>
            </a:r>
            <a:r>
              <a:rPr lang="de-DE" dirty="0"/>
              <a:t>Teilhabe am </a:t>
            </a:r>
            <a:r>
              <a:rPr lang="de-DE" dirty="0" smtClean="0"/>
              <a:t>Arbeitsleben als Anlagen zum LRV</a:t>
            </a:r>
          </a:p>
          <a:p>
            <a:r>
              <a:rPr lang="de-DE" dirty="0" smtClean="0"/>
              <a:t>Thüringen</a:t>
            </a:r>
            <a:r>
              <a:rPr lang="de-DE" dirty="0"/>
              <a:t>:	</a:t>
            </a:r>
            <a:r>
              <a:rPr lang="de-DE"/>
              <a:t>	</a:t>
            </a:r>
            <a:r>
              <a:rPr lang="de-DE" smtClean="0"/>
              <a:t>Muster-Leistungs- </a:t>
            </a:r>
            <a:r>
              <a:rPr lang="de-DE" dirty="0"/>
              <a:t>und </a:t>
            </a:r>
            <a:r>
              <a:rPr lang="de-DE" dirty="0" smtClean="0"/>
              <a:t>Vergütungsvereinbarung als Anlage zum LRV</a:t>
            </a:r>
            <a:endParaRPr lang="de-DE" dirty="0"/>
          </a:p>
        </p:txBody>
      </p:sp>
    </p:spTree>
    <p:extLst>
      <p:ext uri="{BB962C8B-B14F-4D97-AF65-F5344CB8AC3E}">
        <p14:creationId xmlns:p14="http://schemas.microsoft.com/office/powerpoint/2010/main" val="26376675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Umsetzungsstand (1/2)</a:t>
            </a:r>
            <a:endParaRPr lang="de-DE" dirty="0"/>
          </a:p>
        </p:txBody>
      </p:sp>
      <p:sp>
        <p:nvSpPr>
          <p:cNvPr id="6" name="Textplatzhalter 5"/>
          <p:cNvSpPr>
            <a:spLocks noGrp="1"/>
          </p:cNvSpPr>
          <p:nvPr>
            <p:ph type="body" sz="quarter" idx="13"/>
          </p:nvPr>
        </p:nvSpPr>
        <p:spPr/>
        <p:txBody>
          <a:bodyPr/>
          <a:lstStyle/>
          <a:p>
            <a:r>
              <a:rPr lang="de-DE" dirty="0" smtClean="0">
                <a:cs typeface="Arial" panose="020B0604020202020204" pitchFamily="34" charset="0"/>
              </a:rPr>
              <a:t>www.umsetzungsbegleitung-bthg.de</a:t>
            </a:r>
            <a:endParaRPr lang="de-DE" dirty="0"/>
          </a:p>
          <a:p>
            <a:endParaRPr lang="de-DE" dirty="0"/>
          </a:p>
        </p:txBody>
      </p:sp>
      <p:pic>
        <p:nvPicPr>
          <p:cNvPr id="3" name="Grafik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7432" y="1503533"/>
            <a:ext cx="6862132" cy="4526920"/>
          </a:xfrm>
          <a:prstGeom prst="rect">
            <a:avLst/>
          </a:prstGeom>
        </p:spPr>
      </p:pic>
      <p:sp>
        <p:nvSpPr>
          <p:cNvPr id="4" name="Fußzeilenplatzhalter 3"/>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5" name="Foliennummernplatzhalter 4"/>
          <p:cNvSpPr>
            <a:spLocks noGrp="1"/>
          </p:cNvSpPr>
          <p:nvPr>
            <p:ph type="sldNum" sz="quarter" idx="12"/>
          </p:nvPr>
        </p:nvSpPr>
        <p:spPr/>
        <p:txBody>
          <a:bodyPr/>
          <a:lstStyle/>
          <a:p>
            <a:fld id="{3079B837-F2D5-41F4-83E4-A81A43EA0C5D}" type="slidenum">
              <a:rPr lang="de-DE" smtClean="0">
                <a:solidFill>
                  <a:srgbClr val="585851"/>
                </a:solidFill>
              </a:rPr>
              <a:pPr/>
              <a:t>32</a:t>
            </a:fld>
            <a:endParaRPr lang="de-DE">
              <a:solidFill>
                <a:srgbClr val="585851"/>
              </a:solidFill>
            </a:endParaRPr>
          </a:p>
        </p:txBody>
      </p:sp>
    </p:spTree>
    <p:extLst>
      <p:ext uri="{BB962C8B-B14F-4D97-AF65-F5344CB8AC3E}">
        <p14:creationId xmlns:p14="http://schemas.microsoft.com/office/powerpoint/2010/main" val="24254216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Umsetzungsstand </a:t>
            </a:r>
            <a:r>
              <a:rPr lang="de-DE" dirty="0" smtClean="0"/>
              <a:t>(2/2)</a:t>
            </a:r>
            <a:endParaRPr lang="de-DE" dirty="0"/>
          </a:p>
        </p:txBody>
      </p:sp>
      <p:sp>
        <p:nvSpPr>
          <p:cNvPr id="3" name="Fußzeilenplatzhalter 2"/>
          <p:cNvSpPr>
            <a:spLocks noGrp="1"/>
          </p:cNvSpPr>
          <p:nvPr>
            <p:ph type="ftr" sz="quarter" idx="11"/>
          </p:nvPr>
        </p:nvSpPr>
        <p:spPr/>
        <p:txBody>
          <a:bodyPr/>
          <a:lstStyle/>
          <a:p>
            <a:r>
              <a:rPr lang="de-DE" dirty="0">
                <a:solidFill>
                  <a:srgbClr val="585851"/>
                </a:solidFill>
              </a:rPr>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solidFill>
                  <a:srgbClr val="585851"/>
                </a:solidFill>
              </a:rPr>
              <a:pPr/>
              <a:t>33</a:t>
            </a:fld>
            <a:endParaRPr lang="de-DE">
              <a:solidFill>
                <a:srgbClr val="585851"/>
              </a:solidFill>
            </a:endParaRPr>
          </a:p>
        </p:txBody>
      </p:sp>
      <p:sp>
        <p:nvSpPr>
          <p:cNvPr id="5" name="Textplatzhalter 4"/>
          <p:cNvSpPr>
            <a:spLocks noGrp="1"/>
          </p:cNvSpPr>
          <p:nvPr>
            <p:ph type="body" sz="quarter" idx="13"/>
          </p:nvPr>
        </p:nvSpPr>
        <p:spPr/>
        <p:txBody>
          <a:bodyPr/>
          <a:lstStyle/>
          <a:p>
            <a:r>
              <a:rPr lang="de-DE" dirty="0"/>
              <a:t>www.umsetzungsbegleitung-bthg.de</a:t>
            </a:r>
          </a:p>
          <a:p>
            <a:endParaRPr lang="de-DE" dirty="0"/>
          </a:p>
        </p:txBody>
      </p:sp>
      <p:sp>
        <p:nvSpPr>
          <p:cNvPr id="6" name="Textplatzhalter 5"/>
          <p:cNvSpPr>
            <a:spLocks noGrp="1"/>
          </p:cNvSpPr>
          <p:nvPr>
            <p:ph type="body" sz="quarter" idx="14"/>
          </p:nvPr>
        </p:nvSpPr>
        <p:spPr/>
        <p:txBody>
          <a:bodyPr/>
          <a:lstStyle/>
          <a:p>
            <a:endParaRPr lang="de-DE"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738" y="1278689"/>
            <a:ext cx="8614609" cy="466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647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2976" y="363244"/>
            <a:ext cx="11448000" cy="986162"/>
          </a:xfrm>
        </p:spPr>
        <p:txBody>
          <a:bodyPr/>
          <a:lstStyle/>
          <a:p>
            <a:r>
              <a:rPr lang="de-DE" dirty="0" smtClean="0">
                <a:solidFill>
                  <a:schemeClr val="tx1"/>
                </a:solidFill>
              </a:rPr>
              <a:t>Kontakt</a:t>
            </a:r>
            <a:endParaRPr lang="de-DE" dirty="0">
              <a:solidFill>
                <a:schemeClr val="tx1"/>
              </a:solidFill>
            </a:endParaRPr>
          </a:p>
        </p:txBody>
      </p:sp>
      <p:sp>
        <p:nvSpPr>
          <p:cNvPr id="3" name="Untertitel 2"/>
          <p:cNvSpPr>
            <a:spLocks noGrp="1"/>
          </p:cNvSpPr>
          <p:nvPr>
            <p:ph type="subTitle" idx="1"/>
          </p:nvPr>
        </p:nvSpPr>
        <p:spPr>
          <a:xfrm>
            <a:off x="368488" y="1704513"/>
            <a:ext cx="5872514" cy="2976947"/>
          </a:xfrm>
        </p:spPr>
        <p:txBody>
          <a:bodyPr/>
          <a:lstStyle/>
          <a:p>
            <a:endParaRPr lang="de-DE" sz="1800" dirty="0" smtClean="0">
              <a:solidFill>
                <a:schemeClr val="tx1"/>
              </a:solidFill>
            </a:endParaRPr>
          </a:p>
          <a:p>
            <a:r>
              <a:rPr lang="de-DE" sz="1800" dirty="0" smtClean="0">
                <a:solidFill>
                  <a:schemeClr val="tx1"/>
                </a:solidFill>
              </a:rPr>
              <a:t>Projekt Umsetzungsbegleitung Bundesteilhabegesetz</a:t>
            </a:r>
            <a:endParaRPr lang="de-DE" sz="1800" dirty="0">
              <a:solidFill>
                <a:schemeClr val="tx1"/>
              </a:solidFill>
            </a:endParaRPr>
          </a:p>
          <a:p>
            <a:endParaRPr lang="de-DE" sz="1800" dirty="0" smtClean="0">
              <a:solidFill>
                <a:schemeClr val="tx1"/>
              </a:solidFill>
            </a:endParaRPr>
          </a:p>
          <a:p>
            <a:r>
              <a:rPr lang="de-DE" sz="1800" dirty="0" smtClean="0">
                <a:solidFill>
                  <a:schemeClr val="tx1"/>
                </a:solidFill>
              </a:rPr>
              <a:t>Telefon: 030-62980-508</a:t>
            </a:r>
            <a:endParaRPr lang="de-DE" sz="1800" dirty="0">
              <a:solidFill>
                <a:schemeClr val="tx1"/>
              </a:solidFill>
            </a:endParaRPr>
          </a:p>
          <a:p>
            <a:r>
              <a:rPr lang="de-DE" sz="1800" dirty="0">
                <a:solidFill>
                  <a:schemeClr val="tx1"/>
                </a:solidFill>
                <a:hlinkClick r:id="rId2"/>
              </a:rPr>
              <a:t>info@umsetzungsbegleitung-bthg.de</a:t>
            </a:r>
            <a:r>
              <a:rPr lang="de-DE" sz="1800" dirty="0">
                <a:solidFill>
                  <a:schemeClr val="tx1"/>
                </a:solidFill>
              </a:rPr>
              <a:t> </a:t>
            </a:r>
            <a:endParaRPr lang="de-DE" sz="1800" dirty="0" smtClean="0">
              <a:solidFill>
                <a:schemeClr val="tx1"/>
              </a:solidFill>
            </a:endParaRPr>
          </a:p>
          <a:p>
            <a:endParaRPr lang="de-DE" sz="1800" dirty="0">
              <a:solidFill>
                <a:schemeClr val="tx1"/>
              </a:solidFill>
            </a:endParaRPr>
          </a:p>
          <a:p>
            <a:r>
              <a:rPr lang="de-DE" sz="1800" dirty="0" smtClean="0">
                <a:solidFill>
                  <a:schemeClr val="tx1"/>
                </a:solidFill>
                <a:hlinkClick r:id="rId3"/>
              </a:rPr>
              <a:t>www.umsetzungsbegleitung-bthg.de</a:t>
            </a:r>
            <a:r>
              <a:rPr lang="de-DE" sz="1800" dirty="0" smtClean="0">
                <a:solidFill>
                  <a:schemeClr val="tx1"/>
                </a:solidFill>
              </a:rPr>
              <a:t> </a:t>
            </a:r>
            <a:endParaRPr lang="de-DE" sz="1800" dirty="0">
              <a:solidFill>
                <a:schemeClr val="tx1"/>
              </a:solidFill>
            </a:endParaRPr>
          </a:p>
          <a:p>
            <a:endParaRPr lang="de-DE" dirty="0">
              <a:solidFill>
                <a:schemeClr val="tx1"/>
              </a:solidFill>
            </a:endParaRPr>
          </a:p>
        </p:txBody>
      </p:sp>
      <p:sp>
        <p:nvSpPr>
          <p:cNvPr id="7" name="Textfeld 6"/>
          <p:cNvSpPr txBox="1"/>
          <p:nvPr/>
        </p:nvSpPr>
        <p:spPr>
          <a:xfrm>
            <a:off x="6682879" y="2374204"/>
            <a:ext cx="4835170" cy="646331"/>
          </a:xfrm>
          <a:prstGeom prst="rect">
            <a:avLst/>
          </a:prstGeom>
          <a:noFill/>
        </p:spPr>
        <p:txBody>
          <a:bodyPr wrap="none" rtlCol="0">
            <a:spAutoFit/>
          </a:bodyPr>
          <a:lstStyle/>
          <a:p>
            <a:pPr>
              <a:defRPr/>
            </a:pPr>
            <a:r>
              <a:rPr lang="de-DE" dirty="0" smtClean="0">
                <a:solidFill>
                  <a:prstClr val="black"/>
                </a:solidFill>
              </a:rPr>
              <a:t>Bleiben Sie auf dem Laufenden:</a:t>
            </a:r>
          </a:p>
          <a:p>
            <a:pPr>
              <a:defRPr/>
            </a:pPr>
            <a:r>
              <a:rPr lang="de-DE" dirty="0" smtClean="0">
                <a:solidFill>
                  <a:prstClr val="black"/>
                </a:solidFill>
                <a:hlinkClick r:id="rId4"/>
              </a:rPr>
              <a:t>www.umsetzungsbegleitung-bthg.de/newsletter</a:t>
            </a:r>
            <a:r>
              <a:rPr lang="de-DE" dirty="0" smtClean="0">
                <a:solidFill>
                  <a:prstClr val="black"/>
                </a:solidFill>
              </a:rPr>
              <a:t> </a:t>
            </a:r>
            <a:endParaRPr lang="de-DE" dirty="0">
              <a:solidFill>
                <a:prstClr val="black"/>
              </a:solidFill>
            </a:endParaRPr>
          </a:p>
        </p:txBody>
      </p:sp>
    </p:spTree>
    <p:extLst>
      <p:ext uri="{BB962C8B-B14F-4D97-AF65-F5344CB8AC3E}">
        <p14:creationId xmlns:p14="http://schemas.microsoft.com/office/powerpoint/2010/main" val="27916066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11.00 Uhr</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35</a:t>
            </a:fld>
            <a:endParaRPr lang="de-DE"/>
          </a:p>
        </p:txBody>
      </p:sp>
      <p:sp>
        <p:nvSpPr>
          <p:cNvPr id="5" name="Textplatzhalter 4"/>
          <p:cNvSpPr>
            <a:spLocks noGrp="1"/>
          </p:cNvSpPr>
          <p:nvPr>
            <p:ph type="body" sz="quarter" idx="13"/>
          </p:nvPr>
        </p:nvSpPr>
        <p:spPr/>
        <p:txBody>
          <a:bodyPr/>
          <a:lstStyle/>
          <a:p>
            <a:r>
              <a:rPr lang="de-DE" dirty="0"/>
              <a:t>Anforderungen an Leistungserbringer aus Sicht der Organisationsentwicklung</a:t>
            </a:r>
          </a:p>
        </p:txBody>
      </p:sp>
      <p:sp>
        <p:nvSpPr>
          <p:cNvPr id="6" name="Textplatzhalter 5"/>
          <p:cNvSpPr>
            <a:spLocks noGrp="1"/>
          </p:cNvSpPr>
          <p:nvPr>
            <p:ph type="body" sz="quarter" idx="14"/>
          </p:nvPr>
        </p:nvSpPr>
        <p:spPr/>
        <p:txBody>
          <a:bodyPr/>
          <a:lstStyle/>
          <a:p>
            <a:endParaRPr lang="de-DE" dirty="0" smtClean="0"/>
          </a:p>
          <a:p>
            <a:r>
              <a:rPr lang="de-DE" dirty="0" smtClean="0"/>
              <a:t>Fortsetzung </a:t>
            </a:r>
            <a:r>
              <a:rPr lang="de-DE" dirty="0"/>
              <a:t>/ </a:t>
            </a:r>
            <a:r>
              <a:rPr lang="de-DE" dirty="0" smtClean="0"/>
              <a:t>Vertiefung des aufgezeichneten Vortrages von Frau Birgitta Neumann zu den Grundlagen der Organisationsentwicklung</a:t>
            </a:r>
          </a:p>
        </p:txBody>
      </p:sp>
    </p:spTree>
    <p:extLst>
      <p:ext uri="{BB962C8B-B14F-4D97-AF65-F5344CB8AC3E}">
        <p14:creationId xmlns:p14="http://schemas.microsoft.com/office/powerpoint/2010/main" val="2863309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Ablauf 30. September und 1. Oktober 2020</a:t>
            </a:r>
          </a:p>
        </p:txBody>
      </p:sp>
      <p:sp>
        <p:nvSpPr>
          <p:cNvPr id="4" name="Fußzeilenplatzhalter 3"/>
          <p:cNvSpPr>
            <a:spLocks noGrp="1"/>
          </p:cNvSpPr>
          <p:nvPr>
            <p:ph type="ftr" sz="quarter" idx="11"/>
          </p:nvPr>
        </p:nvSpPr>
        <p:spPr/>
        <p:txBody>
          <a:bodyPr/>
          <a:lstStyle/>
          <a:p>
            <a:r>
              <a:rPr lang="de-DE" dirty="0"/>
              <a:t>Organisationsentwicklung: Anforderungen des BTHG an Leistungserbringer 	30.09. / 01.10.2020</a:t>
            </a:r>
          </a:p>
        </p:txBody>
      </p:sp>
      <p:sp>
        <p:nvSpPr>
          <p:cNvPr id="5" name="Textplatzhalter 4"/>
          <p:cNvSpPr>
            <a:spLocks noGrp="1"/>
          </p:cNvSpPr>
          <p:nvPr>
            <p:ph type="body" sz="quarter" idx="13"/>
          </p:nvPr>
        </p:nvSpPr>
        <p:spPr/>
        <p:txBody>
          <a:bodyPr/>
          <a:lstStyle/>
          <a:p>
            <a:r>
              <a:rPr lang="de-DE" dirty="0" smtClean="0"/>
              <a:t>2/2</a:t>
            </a:r>
            <a:endParaRPr lang="de-DE" dirty="0"/>
          </a:p>
        </p:txBody>
      </p:sp>
      <p:sp>
        <p:nvSpPr>
          <p:cNvPr id="6" name="Textplatzhalter 5"/>
          <p:cNvSpPr>
            <a:spLocks noGrp="1"/>
          </p:cNvSpPr>
          <p:nvPr>
            <p:ph type="body" sz="quarter" idx="14"/>
          </p:nvPr>
        </p:nvSpPr>
        <p:spPr>
          <a:xfrm>
            <a:off x="754273" y="1578226"/>
            <a:ext cx="11111538" cy="4384675"/>
          </a:xfrm>
        </p:spPr>
        <p:txBody>
          <a:bodyPr/>
          <a:lstStyle/>
          <a:p>
            <a:r>
              <a:rPr lang="de-DE" b="1" u="sng" dirty="0" smtClean="0"/>
              <a:t>1. Oktober</a:t>
            </a:r>
            <a:endParaRPr lang="de-DE" b="1" u="sng" dirty="0" smtClean="0"/>
          </a:p>
          <a:p>
            <a:r>
              <a:rPr lang="de-DE" b="1" dirty="0" smtClean="0">
                <a:solidFill>
                  <a:schemeClr val="tx1"/>
                </a:solidFill>
              </a:rPr>
              <a:t>9.00 – 11.00		</a:t>
            </a:r>
            <a:r>
              <a:rPr lang="de-DE" dirty="0" smtClean="0">
                <a:solidFill>
                  <a:srgbClr val="000000"/>
                </a:solidFill>
                <a:ea typeface="Times New Roman"/>
                <a:cs typeface="Arial"/>
              </a:rPr>
              <a:t>Moderiertes </a:t>
            </a:r>
            <a:r>
              <a:rPr lang="de-DE" dirty="0">
                <a:solidFill>
                  <a:srgbClr val="000000"/>
                </a:solidFill>
                <a:ea typeface="Times New Roman"/>
                <a:cs typeface="Arial"/>
              </a:rPr>
              <a:t>Fachgespräch </a:t>
            </a:r>
            <a:r>
              <a:rPr lang="de-DE" dirty="0" smtClean="0">
                <a:solidFill>
                  <a:srgbClr val="000000"/>
                </a:solidFill>
                <a:ea typeface="Times New Roman"/>
                <a:cs typeface="Arial"/>
              </a:rPr>
              <a:t>zum aufgezeichneten </a:t>
            </a:r>
            <a:r>
              <a:rPr lang="de-DE" dirty="0">
                <a:solidFill>
                  <a:srgbClr val="000000"/>
                </a:solidFill>
                <a:ea typeface="Times New Roman"/>
                <a:cs typeface="Arial"/>
              </a:rPr>
              <a:t>Vortrag des </a:t>
            </a:r>
            <a:r>
              <a:rPr lang="de-DE" dirty="0" smtClean="0">
                <a:solidFill>
                  <a:srgbClr val="000000"/>
                </a:solidFill>
                <a:ea typeface="Times New Roman"/>
                <a:cs typeface="Arial"/>
              </a:rPr>
              <a:t>Referenten, 				Fachlicher </a:t>
            </a:r>
            <a:r>
              <a:rPr lang="de-DE" dirty="0">
                <a:solidFill>
                  <a:srgbClr val="000000"/>
                </a:solidFill>
                <a:ea typeface="Times New Roman"/>
                <a:cs typeface="Arial"/>
              </a:rPr>
              <a:t>Austausch der Teilnehmenden in Arbeitsgruppen a 20 Minuten zu </a:t>
            </a:r>
            <a:r>
              <a:rPr lang="de-DE" dirty="0" smtClean="0">
                <a:solidFill>
                  <a:srgbClr val="000000"/>
                </a:solidFill>
                <a:ea typeface="Times New Roman"/>
                <a:cs typeface="Arial"/>
              </a:rPr>
              <a:t>				ausgewählten Teilaspekten/Fragestellungen</a:t>
            </a:r>
          </a:p>
          <a:p>
            <a:pPr marL="342900" indent="-342900">
              <a:lnSpc>
                <a:spcPct val="150000"/>
              </a:lnSpc>
              <a:spcAft>
                <a:spcPts val="0"/>
              </a:spcAft>
              <a:buFont typeface="Arial" pitchFamily="34" charset="0"/>
              <a:buChar char="•"/>
            </a:pPr>
            <a:endParaRPr lang="de-DE" dirty="0">
              <a:solidFill>
                <a:srgbClr val="000000"/>
              </a:solidFill>
              <a:ea typeface="Times New Roman"/>
              <a:cs typeface="Arial"/>
            </a:endParaRPr>
          </a:p>
          <a:p>
            <a:r>
              <a:rPr lang="de-DE" b="1" dirty="0" smtClean="0">
                <a:solidFill>
                  <a:schemeClr val="tx1"/>
                </a:solidFill>
              </a:rPr>
              <a:t>13.30 – 15.00		</a:t>
            </a:r>
            <a:r>
              <a:rPr lang="de-DE" dirty="0" smtClean="0">
                <a:solidFill>
                  <a:srgbClr val="000000"/>
                </a:solidFill>
                <a:ea typeface="Times New Roman"/>
                <a:cs typeface="Arial"/>
              </a:rPr>
              <a:t>Neue </a:t>
            </a:r>
            <a:r>
              <a:rPr lang="de-DE" dirty="0">
                <a:solidFill>
                  <a:srgbClr val="000000"/>
                </a:solidFill>
                <a:ea typeface="Times New Roman"/>
                <a:cs typeface="Arial"/>
              </a:rPr>
              <a:t>Strukturansätze und Erfahrungen aus der Praxis  der </a:t>
            </a:r>
            <a:r>
              <a:rPr lang="de-DE" dirty="0" smtClean="0">
                <a:solidFill>
                  <a:srgbClr val="000000"/>
                </a:solidFill>
                <a:ea typeface="Times New Roman"/>
                <a:cs typeface="Arial"/>
              </a:rPr>
              <a:t>Leistungserbringer, 			Vortrag </a:t>
            </a:r>
            <a:r>
              <a:rPr lang="de-DE" dirty="0">
                <a:solidFill>
                  <a:srgbClr val="000000"/>
                </a:solidFill>
                <a:ea typeface="Times New Roman"/>
                <a:cs typeface="Arial"/>
              </a:rPr>
              <a:t>und </a:t>
            </a:r>
            <a:r>
              <a:rPr lang="de-DE" dirty="0" smtClean="0">
                <a:solidFill>
                  <a:srgbClr val="000000"/>
                </a:solidFill>
                <a:ea typeface="Times New Roman"/>
                <a:cs typeface="Arial"/>
              </a:rPr>
              <a:t>anschließende Fragemöglichkeit</a:t>
            </a:r>
          </a:p>
          <a:p>
            <a:pPr marL="342900" indent="-342900">
              <a:lnSpc>
                <a:spcPts val="1600"/>
              </a:lnSpc>
              <a:spcAft>
                <a:spcPts val="0"/>
              </a:spcAft>
              <a:buFont typeface="Arial" panose="020B0604020202020204" pitchFamily="34" charset="0"/>
              <a:buChar char="•"/>
            </a:pPr>
            <a:endParaRPr lang="de-DE" dirty="0">
              <a:latin typeface="Times New Roman"/>
              <a:ea typeface="Times New Roman"/>
            </a:endParaRPr>
          </a:p>
          <a:p>
            <a:endParaRPr lang="de-DE" dirty="0"/>
          </a:p>
        </p:txBody>
      </p:sp>
      <p:sp>
        <p:nvSpPr>
          <p:cNvPr id="7" name="Foliennummernplatzhalter 6"/>
          <p:cNvSpPr>
            <a:spLocks noGrp="1"/>
          </p:cNvSpPr>
          <p:nvPr>
            <p:ph type="sldNum" sz="quarter" idx="12"/>
          </p:nvPr>
        </p:nvSpPr>
        <p:spPr/>
        <p:txBody>
          <a:bodyPr/>
          <a:lstStyle/>
          <a:p>
            <a:fld id="{3079B837-F2D5-41F4-83E4-A81A43EA0C5D}" type="slidenum">
              <a:rPr lang="de-DE" smtClean="0"/>
              <a:t>4</a:t>
            </a:fld>
            <a:endParaRPr lang="de-DE"/>
          </a:p>
        </p:txBody>
      </p:sp>
    </p:spTree>
    <p:extLst>
      <p:ext uri="{BB962C8B-B14F-4D97-AF65-F5344CB8AC3E}">
        <p14:creationId xmlns:p14="http://schemas.microsoft.com/office/powerpoint/2010/main" val="390560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solidFill>
                  <a:schemeClr val="tx1"/>
                </a:solidFill>
              </a:rPr>
              <a:t>Projekt Umsetzungsbegleitung Bundesteilhabegesetz </a:t>
            </a:r>
            <a:r>
              <a:rPr lang="de-DE" b="0" dirty="0" smtClean="0">
                <a:solidFill>
                  <a:schemeClr val="tx1"/>
                </a:solidFill>
              </a:rPr>
              <a:t>Zielstellung</a:t>
            </a:r>
            <a:endParaRPr lang="de-DE" b="0" dirty="0">
              <a:solidFill>
                <a:schemeClr val="tx1"/>
              </a:solidFill>
            </a:endParaRPr>
          </a:p>
        </p:txBody>
      </p:sp>
      <p:sp>
        <p:nvSpPr>
          <p:cNvPr id="7" name="Textplatzhalter 6"/>
          <p:cNvSpPr>
            <a:spLocks noGrp="1"/>
          </p:cNvSpPr>
          <p:nvPr>
            <p:ph type="body" sz="quarter" idx="13"/>
          </p:nvPr>
        </p:nvSpPr>
        <p:spPr>
          <a:xfrm>
            <a:off x="711199" y="1431158"/>
            <a:ext cx="10760075" cy="3222218"/>
          </a:xfrm>
        </p:spPr>
        <p:txBody>
          <a:bodyPr/>
          <a:lstStyle/>
          <a:p>
            <a:pPr marL="342900" indent="-342900">
              <a:buFont typeface="Arial" panose="020B0604020202020204" pitchFamily="34" charset="0"/>
              <a:buChar char="•"/>
            </a:pPr>
            <a:r>
              <a:rPr lang="de-DE" dirty="0">
                <a:solidFill>
                  <a:schemeClr val="tx1"/>
                </a:solidFill>
              </a:rPr>
              <a:t>Begleitung der </a:t>
            </a:r>
            <a:r>
              <a:rPr lang="de-DE" dirty="0" smtClean="0">
                <a:solidFill>
                  <a:schemeClr val="tx1"/>
                </a:solidFill>
              </a:rPr>
              <a:t>Träger </a:t>
            </a:r>
            <a:r>
              <a:rPr lang="de-DE" dirty="0">
                <a:solidFill>
                  <a:schemeClr val="tx1"/>
                </a:solidFill>
              </a:rPr>
              <a:t>der Eingliederungshilfe bei der Umsetzung der neu eingeführten </a:t>
            </a:r>
            <a:r>
              <a:rPr lang="de-DE" dirty="0" smtClean="0">
                <a:solidFill>
                  <a:schemeClr val="tx1"/>
                </a:solidFill>
              </a:rPr>
              <a:t>Regelungen </a:t>
            </a:r>
          </a:p>
          <a:p>
            <a:pPr marL="522900" lvl="1" indent="-342900"/>
            <a:r>
              <a:rPr lang="de-DE" dirty="0" smtClean="0">
                <a:solidFill>
                  <a:schemeClr val="tx1"/>
                </a:solidFill>
              </a:rPr>
              <a:t>Zielgruppen </a:t>
            </a:r>
            <a:r>
              <a:rPr lang="de-DE" dirty="0">
                <a:solidFill>
                  <a:schemeClr val="tx1"/>
                </a:solidFill>
              </a:rPr>
              <a:t>darüber hinaus: </a:t>
            </a:r>
            <a:endParaRPr lang="de-DE" dirty="0" smtClean="0">
              <a:solidFill>
                <a:schemeClr val="tx1"/>
              </a:solidFill>
            </a:endParaRPr>
          </a:p>
          <a:p>
            <a:pPr lvl="2" indent="0">
              <a:buNone/>
            </a:pPr>
            <a:r>
              <a:rPr lang="de-DE" dirty="0" smtClean="0">
                <a:solidFill>
                  <a:schemeClr val="tx1"/>
                </a:solidFill>
                <a:sym typeface="Wingdings" panose="05000000000000000000" pitchFamily="2" charset="2"/>
              </a:rPr>
              <a:t> </a:t>
            </a:r>
            <a:r>
              <a:rPr lang="de-DE" dirty="0" smtClean="0">
                <a:solidFill>
                  <a:schemeClr val="tx1"/>
                </a:solidFill>
              </a:rPr>
              <a:t>Leistungserbringer</a:t>
            </a:r>
            <a:endParaRPr lang="de-DE" dirty="0">
              <a:solidFill>
                <a:schemeClr val="tx1"/>
              </a:solidFill>
            </a:endParaRPr>
          </a:p>
          <a:p>
            <a:pPr lvl="2" indent="0">
              <a:buNone/>
            </a:pPr>
            <a:r>
              <a:rPr lang="de-DE" dirty="0" smtClean="0">
                <a:solidFill>
                  <a:schemeClr val="tx1"/>
                </a:solidFill>
                <a:sym typeface="Wingdings" panose="05000000000000000000" pitchFamily="2" charset="2"/>
              </a:rPr>
              <a:t> </a:t>
            </a:r>
            <a:r>
              <a:rPr lang="de-DE" dirty="0" smtClean="0">
                <a:solidFill>
                  <a:schemeClr val="tx1"/>
                </a:solidFill>
              </a:rPr>
              <a:t>fachspezifische </a:t>
            </a:r>
            <a:r>
              <a:rPr lang="de-DE" dirty="0">
                <a:solidFill>
                  <a:schemeClr val="tx1"/>
                </a:solidFill>
              </a:rPr>
              <a:t>Organisationen von und für Menschen mit </a:t>
            </a:r>
            <a:r>
              <a:rPr lang="de-DE" dirty="0" smtClean="0">
                <a:solidFill>
                  <a:schemeClr val="tx1"/>
                </a:solidFill>
              </a:rPr>
              <a:t>Behinderungen</a:t>
            </a:r>
          </a:p>
          <a:p>
            <a:pPr lvl="2" indent="0">
              <a:buNone/>
            </a:pPr>
            <a:r>
              <a:rPr lang="de-DE" dirty="0" smtClean="0">
                <a:solidFill>
                  <a:schemeClr val="tx1"/>
                </a:solidFill>
                <a:sym typeface="Wingdings" panose="05000000000000000000" pitchFamily="2" charset="2"/>
              </a:rPr>
              <a:t> </a:t>
            </a:r>
            <a:r>
              <a:rPr lang="de-DE" dirty="0" smtClean="0">
                <a:solidFill>
                  <a:schemeClr val="tx1"/>
                </a:solidFill>
              </a:rPr>
              <a:t>seit 2020</a:t>
            </a:r>
            <a:r>
              <a:rPr lang="de-DE" dirty="0">
                <a:solidFill>
                  <a:schemeClr val="tx1"/>
                </a:solidFill>
              </a:rPr>
              <a:t>: Betreuungsbehörden, Betreuungsvereine und </a:t>
            </a:r>
            <a:r>
              <a:rPr lang="de-DE" dirty="0" smtClean="0">
                <a:solidFill>
                  <a:schemeClr val="tx1"/>
                </a:solidFill>
              </a:rPr>
              <a:t>Berufs- sowie ehrenamtliche </a:t>
            </a:r>
            <a:r>
              <a:rPr lang="de-DE" dirty="0"/>
              <a:t> </a:t>
            </a:r>
            <a:r>
              <a:rPr lang="de-DE" dirty="0" smtClean="0"/>
              <a:t>                     </a:t>
            </a:r>
            <a:r>
              <a:rPr lang="de-DE" dirty="0" smtClean="0">
                <a:solidFill>
                  <a:schemeClr val="tx1"/>
                </a:solidFill>
              </a:rPr>
              <a:t>Betreuer/innen</a:t>
            </a:r>
            <a:endParaRPr lang="de-DE" dirty="0">
              <a:solidFill>
                <a:schemeClr val="tx1"/>
              </a:solidFill>
            </a:endParaRPr>
          </a:p>
          <a:p>
            <a:pPr marL="342900" indent="-342900">
              <a:buFont typeface="Arial" panose="020B0604020202020204" pitchFamily="34" charset="0"/>
              <a:buChar char="•"/>
            </a:pPr>
            <a:r>
              <a:rPr lang="de-DE" dirty="0">
                <a:solidFill>
                  <a:schemeClr val="tx1"/>
                </a:solidFill>
              </a:rPr>
              <a:t>Transport von Intention, Hintergrund und Regelungsinhalten des BTHG in die Fachöffentlichkeit </a:t>
            </a:r>
            <a:endParaRPr lang="de-DE" dirty="0" smtClean="0">
              <a:solidFill>
                <a:schemeClr val="tx1"/>
              </a:solidFill>
            </a:endParaRPr>
          </a:p>
          <a:p>
            <a:pPr marL="342900" indent="-342900">
              <a:buFont typeface="Arial" panose="020B0604020202020204" pitchFamily="34" charset="0"/>
              <a:buChar char="•"/>
            </a:pPr>
            <a:endParaRPr lang="de-DE" dirty="0">
              <a:solidFill>
                <a:schemeClr val="tx1"/>
              </a:solidFill>
            </a:endParaRPr>
          </a:p>
          <a:p>
            <a:pPr marL="342900" indent="-342900">
              <a:buFont typeface="Arial" panose="020B0604020202020204" pitchFamily="34" charset="0"/>
              <a:buChar char="•"/>
            </a:pPr>
            <a:r>
              <a:rPr lang="de-DE" dirty="0">
                <a:solidFill>
                  <a:schemeClr val="tx1"/>
                </a:solidFill>
              </a:rPr>
              <a:t>Information und Erfahrungsaustausch über die grundlegenden Veränderungen und rechtlichen Änderungen </a:t>
            </a:r>
            <a:endParaRPr lang="de-DE" dirty="0" smtClean="0">
              <a:solidFill>
                <a:schemeClr val="tx1"/>
              </a:solidFill>
            </a:endParaRPr>
          </a:p>
          <a:p>
            <a:pPr marL="342900" indent="-342900">
              <a:buFont typeface="Arial" panose="020B0604020202020204" pitchFamily="34" charset="0"/>
              <a:buChar char="•"/>
            </a:pPr>
            <a:endParaRPr lang="de-DE" dirty="0" smtClean="0">
              <a:solidFill>
                <a:schemeClr val="tx1"/>
              </a:solidFill>
            </a:endParaRPr>
          </a:p>
          <a:p>
            <a:pPr marL="342900" indent="-342900">
              <a:buFont typeface="Arial" panose="020B0604020202020204" pitchFamily="34" charset="0"/>
              <a:buChar char="•"/>
            </a:pPr>
            <a:r>
              <a:rPr lang="de-DE" dirty="0" smtClean="0">
                <a:solidFill>
                  <a:schemeClr val="tx1"/>
                </a:solidFill>
              </a:rPr>
              <a:t>Projekt </a:t>
            </a:r>
            <a:r>
              <a:rPr lang="de-DE" dirty="0">
                <a:solidFill>
                  <a:schemeClr val="tx1"/>
                </a:solidFill>
              </a:rPr>
              <a:t>bezieht sich </a:t>
            </a:r>
            <a:r>
              <a:rPr lang="de-DE" dirty="0" smtClean="0">
                <a:solidFill>
                  <a:schemeClr val="tx1"/>
                </a:solidFill>
              </a:rPr>
              <a:t>primär auf </a:t>
            </a:r>
            <a:r>
              <a:rPr lang="de-DE" dirty="0">
                <a:solidFill>
                  <a:schemeClr val="tx1"/>
                </a:solidFill>
              </a:rPr>
              <a:t>Änderungen in Teil 2 SGB </a:t>
            </a:r>
            <a:r>
              <a:rPr lang="de-DE" dirty="0" smtClean="0">
                <a:solidFill>
                  <a:schemeClr val="tx1"/>
                </a:solidFill>
              </a:rPr>
              <a:t>IX</a:t>
            </a:r>
            <a:endParaRPr lang="de-DE" dirty="0">
              <a:solidFill>
                <a:schemeClr val="tx1"/>
              </a:solidFill>
            </a:endParaRP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5</a:t>
            </a:fld>
            <a:endParaRPr lang="de-DE"/>
          </a:p>
        </p:txBody>
      </p:sp>
    </p:spTree>
    <p:extLst>
      <p:ext uri="{BB962C8B-B14F-4D97-AF65-F5344CB8AC3E}">
        <p14:creationId xmlns:p14="http://schemas.microsoft.com/office/powerpoint/2010/main" val="3151248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Projekt Umsetzungsbegleitung </a:t>
            </a:r>
            <a:r>
              <a:rPr lang="de-DE" dirty="0" smtClean="0">
                <a:solidFill>
                  <a:schemeClr val="tx1"/>
                </a:solidFill>
              </a:rPr>
              <a:t>Bundesteilhabegesetz </a:t>
            </a:r>
            <a:r>
              <a:rPr lang="de-DE" b="0" dirty="0">
                <a:solidFill>
                  <a:schemeClr val="tx1"/>
                </a:solidFill>
              </a:rPr>
              <a:t>Überblick</a:t>
            </a:r>
            <a:r>
              <a:rPr lang="de-DE" dirty="0">
                <a:solidFill>
                  <a:schemeClr val="tx1"/>
                </a:solidFill>
              </a:rPr>
              <a:t/>
            </a:r>
            <a:br>
              <a:rPr lang="de-DE" dirty="0">
                <a:solidFill>
                  <a:schemeClr val="tx1"/>
                </a:solidFill>
              </a:rPr>
            </a:br>
            <a:endParaRPr lang="de-DE" dirty="0">
              <a:solidFill>
                <a:schemeClr val="tx1"/>
              </a:solidFill>
            </a:endParaRPr>
          </a:p>
        </p:txBody>
      </p:sp>
      <p:sp>
        <p:nvSpPr>
          <p:cNvPr id="18" name="Rechteck 17"/>
          <p:cNvSpPr/>
          <p:nvPr/>
        </p:nvSpPr>
        <p:spPr>
          <a:xfrm>
            <a:off x="711199" y="2051498"/>
            <a:ext cx="3262563" cy="1439607"/>
          </a:xfrm>
          <a:prstGeom prst="rect">
            <a:avLst/>
          </a:prstGeom>
          <a:no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smtClean="0">
                <a:ln>
                  <a:noFill/>
                </a:ln>
                <a:solidFill>
                  <a:prstClr val="black"/>
                </a:solidFill>
                <a:effectLst/>
                <a:uLnTx/>
                <a:uFillTx/>
                <a:latin typeface="Source Sans Pro"/>
                <a:ea typeface="+mn-ea"/>
                <a:cs typeface="+mn-cs"/>
              </a:rPr>
              <a:t>Projektlaufzeit: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500" b="1" i="0" u="none" strike="noStrike" kern="1200" cap="none" spc="0" normalizeH="0" baseline="0" noProof="0" dirty="0" smtClean="0">
                <a:ln>
                  <a:noFill/>
                </a:ln>
                <a:solidFill>
                  <a:prstClr val="black"/>
                </a:solidFill>
                <a:effectLst/>
                <a:uLnTx/>
                <a:uFillTx/>
                <a:latin typeface="Source Sans Pro"/>
                <a:ea typeface="+mn-ea"/>
                <a:cs typeface="+mn-cs"/>
              </a:rPr>
              <a:t>Mai 2017 bis Dezember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585851">
                  <a:hueOff val="0"/>
                  <a:satOff val="0"/>
                  <a:lumOff val="0"/>
                  <a:alphaOff val="0"/>
                </a:srgbClr>
              </a:solidFill>
              <a:effectLst/>
              <a:uLnTx/>
              <a:uFillTx/>
              <a:latin typeface="Source Sans Pro"/>
              <a:ea typeface="+mn-ea"/>
              <a:cs typeface="+mn-cs"/>
            </a:endParaRPr>
          </a:p>
        </p:txBody>
      </p:sp>
      <p:sp>
        <p:nvSpPr>
          <p:cNvPr id="17" name="Freihandform 16" descr="Die Illustration zeigt einen Kasten, in dem der Projektgeber und der Projektträger gezeigt werden. Links ist neben dem Wort Projektträger das Logo des Bundesministeriums für Arbeit und Soziales zu sehen und recht neben dem Wort Projektträger ist das Logo des Deutschen Vereins für öffentliche und soziale Fürsorge." title="Illustration: Projektgeber und Projektträger"/>
          <p:cNvSpPr/>
          <p:nvPr/>
        </p:nvSpPr>
        <p:spPr>
          <a:xfrm>
            <a:off x="4300019" y="2051499"/>
            <a:ext cx="7286390" cy="1430498"/>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44780" tIns="144780" rIns="144780" bIns="144780" numCol="1" spcCol="1270" anchor="t" anchorCtr="0">
            <a:noAutofit/>
          </a:bodyPr>
          <a:lstStyle/>
          <a:p>
            <a:pPr marL="0" marR="0" lvl="0" indent="0" algn="l" defTabSz="1689100" rtl="0" eaLnBrk="1" fontAlgn="auto" latinLnBrk="0" hangingPunct="1">
              <a:lnSpc>
                <a:spcPct val="90000"/>
              </a:lnSpc>
              <a:spcBef>
                <a:spcPct val="0"/>
              </a:spcBef>
              <a:spcAft>
                <a:spcPct val="35000"/>
              </a:spcAft>
              <a:buClrTx/>
              <a:buSzTx/>
              <a:buFontTx/>
              <a:buNone/>
              <a:tabLst/>
              <a:defRPr/>
            </a:pPr>
            <a:r>
              <a:rPr kumimoji="0" lang="de-DE" sz="1800" b="0" i="0" u="none" strike="noStrike" kern="1200" cap="none" spc="0" normalizeH="0" baseline="0" noProof="0" dirty="0" smtClean="0">
                <a:ln>
                  <a:noFill/>
                </a:ln>
                <a:solidFill>
                  <a:prstClr val="black"/>
                </a:solidFill>
                <a:effectLst/>
                <a:uLnTx/>
                <a:uFillTx/>
                <a:latin typeface="Source Sans Pro"/>
                <a:ea typeface="+mn-ea"/>
                <a:cs typeface="+mn-cs"/>
              </a:rPr>
              <a:t>Projektgeber</a:t>
            </a:r>
            <a:r>
              <a:rPr kumimoji="0" lang="de-DE" sz="2000" b="0" i="0" u="none" strike="noStrike" kern="1200" cap="none" spc="0" normalizeH="0" baseline="0" noProof="0" dirty="0" smtClean="0">
                <a:ln>
                  <a:noFill/>
                </a:ln>
                <a:solidFill>
                  <a:prstClr val="black"/>
                </a:solidFill>
                <a:effectLst/>
                <a:uLnTx/>
                <a:uFillTx/>
                <a:latin typeface="Source Sans Pro"/>
                <a:ea typeface="+mn-ea"/>
                <a:cs typeface="+mn-cs"/>
              </a:rPr>
              <a:t> </a:t>
            </a:r>
            <a:r>
              <a:rPr kumimoji="0" lang="de-DE" sz="2000" b="0" i="0" u="none" strike="noStrike" kern="1200" cap="none" spc="0" normalizeH="0" baseline="0" noProof="0" dirty="0" smtClean="0">
                <a:ln>
                  <a:noFill/>
                </a:ln>
                <a:solidFill>
                  <a:srgbClr val="585851">
                    <a:hueOff val="0"/>
                    <a:satOff val="0"/>
                    <a:lumOff val="0"/>
                    <a:alphaOff val="0"/>
                  </a:srgbClr>
                </a:solidFill>
                <a:effectLst/>
                <a:uLnTx/>
                <a:uFillTx/>
                <a:latin typeface="Source Sans Pro"/>
                <a:ea typeface="+mn-ea"/>
                <a:cs typeface="+mn-cs"/>
              </a:rPr>
              <a:t>		</a:t>
            </a:r>
            <a:r>
              <a:rPr kumimoji="0" lang="de-DE" sz="1800" b="0" i="0" u="none" strike="noStrike" kern="1200" cap="none" spc="0" normalizeH="0" baseline="0" noProof="0" dirty="0" smtClean="0">
                <a:ln>
                  <a:noFill/>
                </a:ln>
                <a:solidFill>
                  <a:prstClr val="black"/>
                </a:solidFill>
                <a:effectLst/>
                <a:uLnTx/>
                <a:uFillTx/>
                <a:latin typeface="Source Sans Pro"/>
                <a:ea typeface="+mn-ea"/>
                <a:cs typeface="+mn-cs"/>
              </a:rPr>
              <a:t>Projektträger</a:t>
            </a:r>
            <a:endParaRPr kumimoji="0" lang="de-DE" sz="1800" b="0" i="0" u="none" strike="noStrike" kern="1200" cap="none" spc="0" normalizeH="0" baseline="0" noProof="0" dirty="0">
              <a:ln>
                <a:noFill/>
              </a:ln>
              <a:solidFill>
                <a:prstClr val="black"/>
              </a:solidFill>
              <a:effectLst/>
              <a:uLnTx/>
              <a:uFillTx/>
              <a:latin typeface="Source Sans Pro"/>
              <a:ea typeface="+mn-ea"/>
              <a:cs typeface="+mn-cs"/>
            </a:endParaRPr>
          </a:p>
        </p:txBody>
      </p:sp>
      <p:pic>
        <p:nvPicPr>
          <p:cNvPr id="25" name="Grafik 24" descr="Das Bild ist ein Logo des Bundesministeriums für Arbeit und Soziales. Der Test lautet &quot;Gefördert durch das Bundesministerium für Arbeit und Soziales aufgrund eines Beschlusses des Deutschen Bundestages&quot;. " title="Illustration: Logo des Bundesministeriums für Arbeit und Sozial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420" y="2080646"/>
            <a:ext cx="1788228" cy="1401351"/>
          </a:xfrm>
          <a:prstGeom prst="rect">
            <a:avLst/>
          </a:prstGeom>
        </p:spPr>
      </p:pic>
      <p:pic>
        <p:nvPicPr>
          <p:cNvPr id="26" name="Grafik 25" descr="Das Bild zeigt das Logo des Deutschen Vereins für öffentliche und private Fürsorge e.V. in grün und schwarz." title="Logo des Deutschen Verei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268843" y="2510898"/>
            <a:ext cx="2011130" cy="666781"/>
          </a:xfrm>
          <a:prstGeom prst="rect">
            <a:avLst/>
          </a:prstGeom>
          <a:noFill/>
          <a:ln>
            <a:noFill/>
          </a:ln>
        </p:spPr>
      </p:pic>
      <p:sp>
        <p:nvSpPr>
          <p:cNvPr id="19" name="Freihandform 18"/>
          <p:cNvSpPr/>
          <p:nvPr/>
        </p:nvSpPr>
        <p:spPr>
          <a:xfrm>
            <a:off x="711199" y="3728641"/>
            <a:ext cx="7350450" cy="1439607"/>
          </a:xfrm>
          <a:custGeom>
            <a:avLst/>
            <a:gdLst>
              <a:gd name="connsiteX0" fmla="*/ 0 w 3595052"/>
              <a:gd name="connsiteY0" fmla="*/ 0 h 1625984"/>
              <a:gd name="connsiteX1" fmla="*/ 3595052 w 3595052"/>
              <a:gd name="connsiteY1" fmla="*/ 0 h 1625984"/>
              <a:gd name="connsiteX2" fmla="*/ 3595052 w 3595052"/>
              <a:gd name="connsiteY2" fmla="*/ 1625984 h 1625984"/>
              <a:gd name="connsiteX3" fmla="*/ 0 w 3595052"/>
              <a:gd name="connsiteY3" fmla="*/ 1625984 h 1625984"/>
              <a:gd name="connsiteX4" fmla="*/ 0 w 3595052"/>
              <a:gd name="connsiteY4" fmla="*/ 0 h 162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5052" h="1625984">
                <a:moveTo>
                  <a:pt x="0" y="0"/>
                </a:moveTo>
                <a:lnTo>
                  <a:pt x="3595052" y="0"/>
                </a:lnTo>
                <a:lnTo>
                  <a:pt x="3595052" y="1625984"/>
                </a:lnTo>
                <a:lnTo>
                  <a:pt x="0" y="1625984"/>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0" tIns="144780" rIns="144780" bIns="144780" numCol="1" spcCol="1270" anchor="ctr" anchorCtr="0">
            <a:noAutofit/>
          </a:bodyPr>
          <a:lstStyle/>
          <a:p>
            <a:pPr algn="ctr" defTabSz="1689100">
              <a:lnSpc>
                <a:spcPct val="90000"/>
              </a:lnSpc>
              <a:spcBef>
                <a:spcPct val="0"/>
              </a:spcBef>
              <a:defRPr/>
            </a:pPr>
            <a:r>
              <a:rPr lang="de-DE" sz="3500" b="1" dirty="0" smtClean="0">
                <a:solidFill>
                  <a:prstClr val="black"/>
                </a:solidFill>
                <a:latin typeface="Source Sans Pro"/>
              </a:rPr>
              <a:t>28</a:t>
            </a:r>
            <a:r>
              <a:rPr kumimoji="0" lang="de-DE" sz="2800" b="0" i="0" u="none" strike="noStrike" kern="1200" cap="none" spc="0" normalizeH="0" baseline="0" noProof="0" dirty="0" smtClean="0">
                <a:ln>
                  <a:noFill/>
                </a:ln>
                <a:solidFill>
                  <a:prstClr val="black"/>
                </a:solidFill>
                <a:effectLst/>
                <a:uLnTx/>
                <a:uFillTx/>
                <a:latin typeface="Source Sans Pro"/>
                <a:ea typeface="+mn-ea"/>
                <a:cs typeface="+mn-cs"/>
              </a:rPr>
              <a:t> </a:t>
            </a:r>
            <a:r>
              <a:rPr kumimoji="0" lang="de-DE" sz="1800" b="0" i="0" u="none" strike="noStrike" kern="1200" cap="none" spc="0" normalizeH="0" baseline="0" noProof="0" dirty="0" smtClean="0">
                <a:ln>
                  <a:noFill/>
                </a:ln>
                <a:solidFill>
                  <a:prstClr val="black"/>
                </a:solidFill>
                <a:effectLst/>
                <a:uLnTx/>
                <a:uFillTx/>
                <a:latin typeface="Source Sans Pro"/>
                <a:ea typeface="+mn-ea"/>
                <a:cs typeface="+mn-cs"/>
              </a:rPr>
              <a:t>eigene und mehr als</a:t>
            </a:r>
            <a:r>
              <a:rPr kumimoji="0" lang="de-DE" sz="3200" b="0" i="0" u="none" strike="noStrike" kern="1200" cap="none" spc="0" normalizeH="0" baseline="0" noProof="0" dirty="0" smtClean="0">
                <a:ln>
                  <a:noFill/>
                </a:ln>
                <a:solidFill>
                  <a:prstClr val="black"/>
                </a:solidFill>
                <a:effectLst/>
                <a:uLnTx/>
                <a:uFillTx/>
                <a:latin typeface="Source Sans Pro"/>
                <a:ea typeface="+mn-ea"/>
                <a:cs typeface="+mn-cs"/>
              </a:rPr>
              <a:t> </a:t>
            </a:r>
            <a:r>
              <a:rPr lang="de-DE" sz="3500" b="1" dirty="0" smtClean="0">
                <a:solidFill>
                  <a:prstClr val="black"/>
                </a:solidFill>
                <a:latin typeface="Source Sans Pro"/>
              </a:rPr>
              <a:t>30</a:t>
            </a:r>
            <a:r>
              <a:rPr kumimoji="0" lang="de-DE" sz="3500" b="1" i="0" u="none" strike="noStrike" kern="1200" cap="none" spc="0" normalizeH="0" baseline="0" noProof="0" dirty="0" smtClean="0">
                <a:ln>
                  <a:noFill/>
                </a:ln>
                <a:solidFill>
                  <a:prstClr val="black"/>
                </a:solidFill>
                <a:effectLst/>
                <a:uLnTx/>
                <a:uFillTx/>
                <a:latin typeface="Source Sans Pro"/>
                <a:ea typeface="+mn-ea"/>
                <a:cs typeface="+mn-cs"/>
              </a:rPr>
              <a:t> </a:t>
            </a:r>
            <a:r>
              <a:rPr kumimoji="0" lang="de-DE" sz="1800" b="0" i="0" u="none" strike="noStrike" kern="1200" cap="none" spc="0" normalizeH="0" baseline="0" noProof="0" dirty="0" smtClean="0">
                <a:ln>
                  <a:noFill/>
                </a:ln>
                <a:solidFill>
                  <a:prstClr val="black"/>
                </a:solidFill>
                <a:effectLst/>
                <a:uLnTx/>
                <a:uFillTx/>
                <a:latin typeface="Source Sans Pro"/>
                <a:ea typeface="+mn-ea"/>
                <a:cs typeface="+mn-cs"/>
              </a:rPr>
              <a:t>externe </a:t>
            </a:r>
            <a:r>
              <a:rPr lang="de-DE" dirty="0" smtClean="0">
                <a:solidFill>
                  <a:prstClr val="black"/>
                </a:solidFill>
              </a:rPr>
              <a:t>Veranstaltungen (2018/2019)</a:t>
            </a:r>
            <a:endParaRPr lang="de-DE" dirty="0">
              <a:solidFill>
                <a:prstClr val="black"/>
              </a:solidFill>
            </a:endParaRPr>
          </a:p>
          <a:p>
            <a:pPr marL="0" marR="0" lvl="0" indent="0" algn="ctr" defTabSz="1689100" rtl="0" eaLnBrk="1" fontAlgn="auto" latinLnBrk="0" hangingPunct="1">
              <a:lnSpc>
                <a:spcPct val="90000"/>
              </a:lnSpc>
              <a:spcBef>
                <a:spcPct val="0"/>
              </a:spcBef>
              <a:buClrTx/>
              <a:buSzTx/>
              <a:buFontTx/>
              <a:buNone/>
              <a:tabLst/>
              <a:defRPr/>
            </a:pPr>
            <a:r>
              <a:rPr kumimoji="0" lang="de-DE" sz="3600" b="1" i="0" u="none" strike="noStrike" kern="1200" cap="none" spc="0" normalizeH="0" baseline="0" noProof="0" dirty="0" smtClean="0">
                <a:ln>
                  <a:noFill/>
                </a:ln>
                <a:solidFill>
                  <a:prstClr val="black"/>
                </a:solidFill>
                <a:effectLst/>
                <a:uLnTx/>
                <a:uFillTx/>
                <a:latin typeface="Source Sans Pro"/>
                <a:ea typeface="+mn-ea"/>
                <a:cs typeface="+mn-cs"/>
              </a:rPr>
              <a:t>10 </a:t>
            </a:r>
            <a:r>
              <a:rPr kumimoji="0" lang="de-DE" i="0" u="none" strike="noStrike" kern="1200" cap="none" spc="0" normalizeH="0" baseline="0" noProof="0" dirty="0" smtClean="0">
                <a:ln>
                  <a:noFill/>
                </a:ln>
                <a:solidFill>
                  <a:prstClr val="black"/>
                </a:solidFill>
                <a:effectLst/>
                <a:uLnTx/>
                <a:uFillTx/>
                <a:latin typeface="Source Sans Pro"/>
                <a:ea typeface="+mn-ea"/>
                <a:cs typeface="+mn-cs"/>
              </a:rPr>
              <a:t>Vertiefungsveranstaltungen</a:t>
            </a:r>
            <a:r>
              <a:rPr lang="de-DE" sz="3600" b="1" dirty="0">
                <a:solidFill>
                  <a:prstClr val="black"/>
                </a:solidFill>
                <a:latin typeface="Source Sans Pro"/>
              </a:rPr>
              <a:t> </a:t>
            </a:r>
            <a:r>
              <a:rPr lang="de-DE" dirty="0" smtClean="0">
                <a:solidFill>
                  <a:prstClr val="black"/>
                </a:solidFill>
                <a:latin typeface="Source Sans Pro"/>
              </a:rPr>
              <a:t>(</a:t>
            </a:r>
            <a:r>
              <a:rPr kumimoji="0" lang="de-DE" sz="1800" b="0" i="0" u="none" strike="noStrike" kern="1200" cap="none" spc="0" normalizeH="0" noProof="0" dirty="0" smtClean="0">
                <a:ln>
                  <a:noFill/>
                </a:ln>
                <a:solidFill>
                  <a:prstClr val="black"/>
                </a:solidFill>
                <a:effectLst/>
                <a:uLnTx/>
                <a:uFillTx/>
                <a:latin typeface="Source Sans Pro"/>
                <a:ea typeface="+mn-ea"/>
                <a:cs typeface="+mn-cs"/>
              </a:rPr>
              <a:t>2020) </a:t>
            </a:r>
          </a:p>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de-DE" sz="3600" b="1" i="0" u="none" strike="noStrike" kern="1200" cap="none" spc="0" normalizeH="0" noProof="0" dirty="0" smtClean="0">
                <a:ln>
                  <a:noFill/>
                </a:ln>
                <a:solidFill>
                  <a:prstClr val="black"/>
                </a:solidFill>
                <a:effectLst/>
                <a:uLnTx/>
                <a:uFillTx/>
                <a:latin typeface="Source Sans Pro"/>
                <a:ea typeface="+mn-ea"/>
                <a:cs typeface="+mn-cs"/>
              </a:rPr>
              <a:t>12 </a:t>
            </a:r>
            <a:r>
              <a:rPr kumimoji="0" lang="de-DE" i="0" u="none" strike="noStrike" kern="1200" cap="none" spc="0" normalizeH="0" noProof="0" dirty="0" smtClean="0">
                <a:ln>
                  <a:noFill/>
                </a:ln>
                <a:solidFill>
                  <a:prstClr val="black"/>
                </a:solidFill>
                <a:effectLst/>
                <a:uLnTx/>
                <a:uFillTx/>
                <a:latin typeface="Source Sans Pro"/>
                <a:ea typeface="+mn-ea"/>
                <a:cs typeface="+mn-cs"/>
              </a:rPr>
              <a:t>Regionalkonferenzen</a:t>
            </a:r>
            <a:r>
              <a:rPr kumimoji="0" lang="de-DE" sz="1800" i="0" u="none" strike="noStrike" kern="1200" cap="none" spc="0" normalizeH="0" noProof="0" dirty="0" smtClean="0">
                <a:ln>
                  <a:noFill/>
                </a:ln>
                <a:solidFill>
                  <a:prstClr val="black"/>
                </a:solidFill>
                <a:effectLst/>
                <a:uLnTx/>
                <a:uFillTx/>
                <a:latin typeface="Source Sans Pro"/>
                <a:ea typeface="+mn-ea"/>
                <a:cs typeface="+mn-cs"/>
              </a:rPr>
              <a:t> </a:t>
            </a:r>
            <a:r>
              <a:rPr lang="de-DE" dirty="0">
                <a:solidFill>
                  <a:prstClr val="black"/>
                </a:solidFill>
                <a:latin typeface="Source Sans Pro"/>
              </a:rPr>
              <a:t>(</a:t>
            </a:r>
            <a:r>
              <a:rPr kumimoji="0" lang="de-DE" sz="1800" b="0" i="0" u="none" strike="noStrike" kern="1200" cap="none" spc="0" normalizeH="0" noProof="0" dirty="0" smtClean="0">
                <a:ln>
                  <a:noFill/>
                </a:ln>
                <a:solidFill>
                  <a:prstClr val="black"/>
                </a:solidFill>
                <a:effectLst/>
                <a:uLnTx/>
                <a:uFillTx/>
                <a:latin typeface="Source Sans Pro"/>
                <a:ea typeface="+mn-ea"/>
                <a:cs typeface="+mn-cs"/>
              </a:rPr>
              <a:t>2020-2022)</a:t>
            </a:r>
            <a:r>
              <a:rPr kumimoji="0" lang="de-DE" sz="1800" b="0" i="0" u="none" strike="noStrike" kern="1200" cap="none" spc="0" normalizeH="0" baseline="0" noProof="0" dirty="0" smtClean="0">
                <a:ln>
                  <a:noFill/>
                </a:ln>
                <a:solidFill>
                  <a:prstClr val="black"/>
                </a:solidFill>
                <a:effectLst/>
                <a:uLnTx/>
                <a:uFillTx/>
                <a:latin typeface="Source Sans Pro"/>
                <a:ea typeface="+mn-ea"/>
                <a:cs typeface="+mn-cs"/>
              </a:rPr>
              <a:t> </a:t>
            </a:r>
          </a:p>
        </p:txBody>
      </p:sp>
      <p:sp>
        <p:nvSpPr>
          <p:cNvPr id="20" name="Rechteck 19"/>
          <p:cNvSpPr/>
          <p:nvPr/>
        </p:nvSpPr>
        <p:spPr>
          <a:xfrm>
            <a:off x="8179724" y="3728641"/>
            <a:ext cx="3406687" cy="719803"/>
          </a:xfrm>
          <a:prstGeom prst="rect">
            <a:avLst/>
          </a:prstGeom>
          <a:noFill/>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txBody>
          <a:bodyPr t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500" b="0" i="0" u="none" strike="noStrike" kern="1200" cap="none" spc="0" normalizeH="0" baseline="0" noProof="0" dirty="0" smtClean="0">
                <a:ln>
                  <a:noFill/>
                </a:ln>
                <a:solidFill>
                  <a:prstClr val="black"/>
                </a:solidFill>
                <a:effectLst/>
                <a:uLnTx/>
                <a:uFillTx/>
                <a:latin typeface="Source Sans Pro"/>
                <a:ea typeface="+mn-ea"/>
                <a:cs typeface="+mn-cs"/>
              </a:rPr>
              <a:t> 9</a:t>
            </a:r>
            <a:r>
              <a:rPr kumimoji="0" lang="de-DE" sz="3500" b="1" i="0" u="none" strike="noStrike" kern="1200" cap="none" spc="0" normalizeH="0" baseline="0" noProof="0" dirty="0" smtClean="0">
                <a:ln>
                  <a:noFill/>
                </a:ln>
                <a:solidFill>
                  <a:prstClr val="black"/>
                </a:solidFill>
                <a:effectLst/>
                <a:uLnTx/>
                <a:uFillTx/>
                <a:latin typeface="Source Sans Pro Semibold"/>
                <a:ea typeface="+mn-ea"/>
                <a:cs typeface="+mn-cs"/>
              </a:rPr>
              <a:t> </a:t>
            </a:r>
            <a:r>
              <a:rPr kumimoji="0" lang="de-DE" sz="1800" b="0" i="0" u="none" strike="noStrike" kern="1200" cap="none" spc="0" normalizeH="0" baseline="0" noProof="0" dirty="0" smtClean="0">
                <a:ln>
                  <a:noFill/>
                </a:ln>
                <a:solidFill>
                  <a:prstClr val="black"/>
                </a:solidFill>
                <a:effectLst/>
                <a:uLnTx/>
                <a:uFillTx/>
                <a:latin typeface="Source Sans Pro"/>
                <a:ea typeface="+mn-ea"/>
                <a:cs typeface="+mn-cs"/>
              </a:rPr>
              <a:t>Mitarbeiter/innen</a:t>
            </a:r>
            <a:endParaRPr kumimoji="0" lang="de-DE" sz="1600" b="0" i="0" u="none" strike="noStrike" kern="1200" cap="none" spc="0" normalizeH="0" baseline="0" noProof="0" dirty="0">
              <a:ln>
                <a:noFill/>
              </a:ln>
              <a:solidFill>
                <a:prstClr val="black"/>
              </a:solidFill>
              <a:effectLst/>
              <a:uLnTx/>
              <a:uFillTx/>
              <a:latin typeface="Source Sans Pro"/>
              <a:ea typeface="+mn-ea"/>
              <a:cs typeface="+mn-cs"/>
            </a:endParaRPr>
          </a:p>
        </p:txBody>
      </p:sp>
      <p:sp>
        <p:nvSpPr>
          <p:cNvPr id="6" name="Rechteck 5"/>
          <p:cNvSpPr/>
          <p:nvPr/>
        </p:nvSpPr>
        <p:spPr>
          <a:xfrm>
            <a:off x="8179724" y="4521917"/>
            <a:ext cx="3406685" cy="923330"/>
          </a:xfrm>
          <a:prstGeom prst="rect">
            <a:avLst/>
          </a:prstGeom>
          <a:ln>
            <a:solidFill>
              <a:schemeClr val="tx1"/>
            </a:solidFill>
          </a:ln>
        </p:spPr>
        <p:txBody>
          <a:bodyPr wrap="square">
            <a:spAutoFit/>
          </a:bodyPr>
          <a:lstStyle/>
          <a:p>
            <a:pPr algn="ctr"/>
            <a:r>
              <a:rPr lang="de-DE" b="1" dirty="0" smtClean="0"/>
              <a:t>Digitale Fachveranstaltungen </a:t>
            </a:r>
            <a:r>
              <a:rPr lang="de-DE" dirty="0" smtClean="0"/>
              <a:t>und </a:t>
            </a:r>
          </a:p>
          <a:p>
            <a:pPr algn="ctr"/>
            <a:r>
              <a:rPr lang="de-DE" b="1" dirty="0" err="1" smtClean="0"/>
              <a:t>Erklärfilme</a:t>
            </a:r>
            <a:endParaRPr lang="de-DE" b="1" dirty="0"/>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6</a:t>
            </a:fld>
            <a:endParaRPr lang="de-DE"/>
          </a:p>
        </p:txBody>
      </p:sp>
    </p:spTree>
    <p:extLst>
      <p:ext uri="{BB962C8B-B14F-4D97-AF65-F5344CB8AC3E}">
        <p14:creationId xmlns:p14="http://schemas.microsoft.com/office/powerpoint/2010/main" val="191278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Projekt </a:t>
            </a:r>
            <a:r>
              <a:rPr lang="de-DE" dirty="0" smtClean="0">
                <a:solidFill>
                  <a:schemeClr val="tx1"/>
                </a:solidFill>
              </a:rPr>
              <a:t>Umsetzungsbegleitung Bundesteilhabegesetz </a:t>
            </a:r>
            <a:r>
              <a:rPr lang="de-DE" b="0" dirty="0"/>
              <a:t/>
            </a:r>
            <a:br>
              <a:rPr lang="de-DE" b="0" dirty="0"/>
            </a:br>
            <a:r>
              <a:rPr lang="de-DE" b="0" dirty="0" err="1" smtClean="0"/>
              <a:t>Massnahmen</a:t>
            </a:r>
            <a:endParaRPr lang="de-DE" b="0" dirty="0">
              <a:solidFill>
                <a:schemeClr val="tx1"/>
              </a:solidFill>
            </a:endParaRPr>
          </a:p>
        </p:txBody>
      </p:sp>
      <p:sp>
        <p:nvSpPr>
          <p:cNvPr id="7" name="Textplatzhalter 6"/>
          <p:cNvSpPr>
            <a:spLocks noGrp="1"/>
          </p:cNvSpPr>
          <p:nvPr>
            <p:ph type="body" sz="quarter" idx="13"/>
          </p:nvPr>
        </p:nvSpPr>
        <p:spPr>
          <a:xfrm>
            <a:off x="711199" y="1288716"/>
            <a:ext cx="10760075" cy="3407523"/>
          </a:xfrm>
        </p:spPr>
        <p:txBody>
          <a:bodyPr/>
          <a:lstStyle/>
          <a:p>
            <a:pPr marL="342900" indent="-342900">
              <a:buFont typeface="Arial" panose="020B0604020202020204" pitchFamily="34" charset="0"/>
              <a:buChar char="•"/>
            </a:pPr>
            <a:r>
              <a:rPr lang="de-DE" sz="1800" dirty="0" smtClean="0"/>
              <a:t>Vertiefungsveranstaltungen 2020 – 2022</a:t>
            </a:r>
          </a:p>
          <a:p>
            <a:pPr marL="342900" indent="-342900">
              <a:buFont typeface="Arial" panose="020B0604020202020204" pitchFamily="34" charset="0"/>
              <a:buChar char="•"/>
            </a:pPr>
            <a:endParaRPr lang="de-DE" sz="1800" dirty="0">
              <a:solidFill>
                <a:schemeClr val="tx1"/>
              </a:solidFill>
            </a:endParaRPr>
          </a:p>
          <a:p>
            <a:pPr marL="342900" indent="-342900">
              <a:buFont typeface="Arial" panose="020B0604020202020204" pitchFamily="34" charset="0"/>
              <a:buChar char="•"/>
            </a:pPr>
            <a:r>
              <a:rPr lang="de-DE" sz="1800" dirty="0" smtClean="0"/>
              <a:t>Regionalkonferenzen 2020 – 2022</a:t>
            </a:r>
          </a:p>
          <a:p>
            <a:pPr marL="342900" indent="-342900">
              <a:buFont typeface="Arial" panose="020B0604020202020204" pitchFamily="34" charset="0"/>
              <a:buChar char="•"/>
            </a:pPr>
            <a:endParaRPr lang="de-DE" sz="1800" dirty="0">
              <a:solidFill>
                <a:schemeClr val="tx1"/>
              </a:solidFill>
            </a:endParaRPr>
          </a:p>
          <a:p>
            <a:pPr marL="342900" indent="-342900">
              <a:buFont typeface="Arial" panose="020B0604020202020204" pitchFamily="34" charset="0"/>
              <a:buChar char="•"/>
            </a:pPr>
            <a:r>
              <a:rPr lang="de-DE" sz="1800" dirty="0" smtClean="0"/>
              <a:t>Digitale Fachveranstaltungen und Veranstaltungsreihen zu bestimmten Oberthemen (z. B. Betreuer oder Schnittstellen)</a:t>
            </a:r>
          </a:p>
          <a:p>
            <a:pPr marL="342900" indent="-342900">
              <a:buFont typeface="Arial" panose="020B0604020202020204" pitchFamily="34" charset="0"/>
              <a:buChar char="•"/>
            </a:pPr>
            <a:endParaRPr lang="de-DE" sz="1800" dirty="0">
              <a:solidFill>
                <a:schemeClr val="tx1"/>
              </a:solidFill>
            </a:endParaRPr>
          </a:p>
          <a:p>
            <a:pPr marL="342900" indent="-342900">
              <a:buFont typeface="Arial" panose="020B0604020202020204" pitchFamily="34" charset="0"/>
              <a:buChar char="•"/>
            </a:pPr>
            <a:r>
              <a:rPr lang="de-DE" sz="1800" dirty="0" smtClean="0"/>
              <a:t>Fachdiskussionen </a:t>
            </a:r>
          </a:p>
          <a:p>
            <a:pPr marL="342900" indent="-342900">
              <a:buFont typeface="Arial" panose="020B0604020202020204" pitchFamily="34" charset="0"/>
              <a:buChar char="•"/>
            </a:pPr>
            <a:endParaRPr lang="de-DE" sz="1800" dirty="0">
              <a:solidFill>
                <a:schemeClr val="tx1"/>
              </a:solidFill>
            </a:endParaRPr>
          </a:p>
          <a:p>
            <a:pPr marL="342900" indent="-342900">
              <a:spcAft>
                <a:spcPts val="600"/>
              </a:spcAft>
              <a:buFont typeface="Arial" panose="020B0604020202020204" pitchFamily="34" charset="0"/>
              <a:buChar char="•"/>
            </a:pPr>
            <a:r>
              <a:rPr lang="de-DE" sz="1800" dirty="0" smtClean="0"/>
              <a:t>Informations- und Dialogportal auf </a:t>
            </a:r>
            <a:r>
              <a:rPr lang="de-DE" sz="1800" dirty="0" smtClean="0">
                <a:hlinkClick r:id="rId3"/>
              </a:rPr>
              <a:t>www.umsetzungsbegleitung-bthg.de</a:t>
            </a:r>
            <a:r>
              <a:rPr lang="de-DE" sz="1800" dirty="0" smtClean="0"/>
              <a:t> </a:t>
            </a:r>
          </a:p>
          <a:p>
            <a:pPr marL="637200" lvl="1" indent="-457200"/>
            <a:r>
              <a:rPr lang="de-DE" sz="1800" dirty="0" smtClean="0">
                <a:solidFill>
                  <a:schemeClr val="tx1"/>
                </a:solidFill>
              </a:rPr>
              <a:t>BTHG – Kompass und </a:t>
            </a:r>
            <a:r>
              <a:rPr lang="de-DE" sz="1800" dirty="0" smtClean="0"/>
              <a:t>Fachdiskussionen</a:t>
            </a:r>
          </a:p>
          <a:p>
            <a:pPr marL="457200" indent="-457200">
              <a:buFont typeface="Arial" panose="020B0604020202020204" pitchFamily="34" charset="0"/>
              <a:buChar char="•"/>
            </a:pPr>
            <a:r>
              <a:rPr lang="de-DE" sz="1800" dirty="0" smtClean="0">
                <a:solidFill>
                  <a:schemeClr val="tx1"/>
                </a:solidFill>
              </a:rPr>
              <a:t>Fachliche Begleitung durch einen Projektbeirat</a:t>
            </a:r>
          </a:p>
          <a:p>
            <a:endParaRPr lang="de-DE" sz="1800" dirty="0" smtClean="0">
              <a:solidFill>
                <a:schemeClr val="tx1"/>
              </a:solidFill>
            </a:endParaRPr>
          </a:p>
          <a:p>
            <a:pPr marL="457200" indent="-457200">
              <a:buFont typeface="Arial" panose="020B0604020202020204" pitchFamily="34" charset="0"/>
              <a:buChar char="•"/>
            </a:pPr>
            <a:r>
              <a:rPr lang="de-DE" sz="1800" dirty="0" smtClean="0">
                <a:solidFill>
                  <a:schemeClr val="tx1"/>
                </a:solidFill>
              </a:rPr>
              <a:t>Einbindung von externen Experten sowie der einzelnen Bundesländer</a:t>
            </a:r>
          </a:p>
          <a:p>
            <a:pPr lvl="2" indent="0">
              <a:buNone/>
            </a:pPr>
            <a:endParaRPr lang="de-DE" dirty="0">
              <a:solidFill>
                <a:schemeClr val="tx1"/>
              </a:solidFill>
            </a:endParaRP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
        <p:nvSpPr>
          <p:cNvPr id="4" name="Foliennummernplatzhalter 3"/>
          <p:cNvSpPr>
            <a:spLocks noGrp="1"/>
          </p:cNvSpPr>
          <p:nvPr>
            <p:ph type="sldNum" sz="quarter" idx="12"/>
          </p:nvPr>
        </p:nvSpPr>
        <p:spPr/>
        <p:txBody>
          <a:bodyPr/>
          <a:lstStyle/>
          <a:p>
            <a:fld id="{3079B837-F2D5-41F4-83E4-A81A43EA0C5D}" type="slidenum">
              <a:rPr lang="de-DE" smtClean="0"/>
              <a:t>7</a:t>
            </a:fld>
            <a:endParaRPr lang="de-DE"/>
          </a:p>
        </p:txBody>
      </p:sp>
    </p:spTree>
    <p:extLst>
      <p:ext uri="{BB962C8B-B14F-4D97-AF65-F5344CB8AC3E}">
        <p14:creationId xmlns:p14="http://schemas.microsoft.com/office/powerpoint/2010/main" val="1624005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68487" y="1623874"/>
            <a:ext cx="11085080" cy="1267174"/>
          </a:xfrm>
        </p:spPr>
        <p:txBody>
          <a:bodyPr/>
          <a:lstStyle/>
          <a:p>
            <a:r>
              <a:rPr lang="de-DE" sz="3200" dirty="0" smtClean="0">
                <a:solidFill>
                  <a:schemeClr val="tx1"/>
                </a:solidFill>
              </a:rPr>
              <a:t>BTHG im Überblick – Wesentliche Inhalte und Phasen des Inkrafttretens</a:t>
            </a:r>
            <a:endParaRPr lang="de-DE" sz="3200" dirty="0">
              <a:solidFill>
                <a:schemeClr val="tx1"/>
              </a:solidFill>
            </a:endParaRPr>
          </a:p>
        </p:txBody>
      </p:sp>
      <p:pic>
        <p:nvPicPr>
          <p:cNvPr id="9" name="Grafik 8" descr="Das Bild ist eine Illustration in Schwarz-Weiß mit einzelnen in Farbe hervorgehobenen Elementen. Auf der linken Seite steht ein Buch mit dem Titel BTHG. Auf der rechten Seite steht groß und farbig hinterlegt das Wort Praxis. Dazwischen befindet sich ein Labyrinth. Der Weg vom BTHG zur Praxis ist führt durch das Labyrinth und ist farbig gekennzeichnet." title="Symbolbild des Weges vom gesetz zur Pr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87" y="3277234"/>
            <a:ext cx="9086598" cy="1897201"/>
          </a:xfrm>
          <a:prstGeom prst="rect">
            <a:avLst/>
          </a:prstGeom>
        </p:spPr>
      </p:pic>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Tree>
    <p:extLst>
      <p:ext uri="{BB962C8B-B14F-4D97-AF65-F5344CB8AC3E}">
        <p14:creationId xmlns:p14="http://schemas.microsoft.com/office/powerpoint/2010/main" val="2659771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 des Bundesteilhabegesetzes</a:t>
            </a:r>
          </a:p>
        </p:txBody>
      </p:sp>
      <p:sp>
        <p:nvSpPr>
          <p:cNvPr id="5" name="Foliennummernplatzhalt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079B837-F2D5-41F4-83E4-A81A43EA0C5D}" type="slidenum">
              <a:rPr kumimoji="0" lang="de-DE" sz="1200" b="0" i="0" u="none" strike="noStrike" kern="1200" cap="none" spc="0" normalizeH="0" baseline="0" noProof="0" smtClean="0">
                <a:ln>
                  <a:noFill/>
                </a:ln>
                <a:solidFill>
                  <a:srgbClr val="585851"/>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srgbClr val="585851"/>
              </a:solidFill>
              <a:effectLst/>
              <a:uLnTx/>
              <a:uFillTx/>
              <a:latin typeface="Source Sans Pro"/>
              <a:ea typeface="+mn-ea"/>
              <a:cs typeface="+mn-cs"/>
            </a:endParaRPr>
          </a:p>
        </p:txBody>
      </p:sp>
      <p:sp>
        <p:nvSpPr>
          <p:cNvPr id="6" name="Textplatzhalter 5"/>
          <p:cNvSpPr>
            <a:spLocks noGrp="1"/>
          </p:cNvSpPr>
          <p:nvPr>
            <p:ph type="body" sz="quarter" idx="13"/>
          </p:nvPr>
        </p:nvSpPr>
        <p:spPr/>
        <p:txBody>
          <a:bodyPr/>
          <a:lstStyle/>
          <a:p>
            <a:endParaRPr lang="de-DE"/>
          </a:p>
        </p:txBody>
      </p:sp>
      <p:sp>
        <p:nvSpPr>
          <p:cNvPr id="7" name="Textplatzhalter 6"/>
          <p:cNvSpPr>
            <a:spLocks noGrp="1"/>
          </p:cNvSpPr>
          <p:nvPr>
            <p:ph type="body" sz="quarter" idx="14"/>
          </p:nvPr>
        </p:nvSpPr>
        <p:spPr/>
        <p:txBody>
          <a:bodyPr/>
          <a:lstStyle/>
          <a:p>
            <a:pPr marL="342900" indent="-342900">
              <a:buFont typeface="Arial" panose="020B0604020202020204" pitchFamily="34" charset="0"/>
              <a:buChar char="•"/>
            </a:pPr>
            <a:r>
              <a:rPr lang="de-DE" dirty="0"/>
              <a:t>2015: Abschließende Bemerkungen über den ersten Staatenbericht Deutschlands durch den UN-Ausschuss für die Rechte von Menschen mit Behinderungen</a:t>
            </a:r>
          </a:p>
          <a:p>
            <a:pPr marL="342900" indent="-342900">
              <a:buFont typeface="Arial" panose="020B0604020202020204" pitchFamily="34" charset="0"/>
              <a:buChar char="•"/>
            </a:pPr>
            <a:r>
              <a:rPr lang="de-DE" dirty="0"/>
              <a:t>BTHG entwickelt das deutsche Recht in Übereinstimmung mit den Vorgaben der UN-BRK weiter</a:t>
            </a:r>
          </a:p>
          <a:p>
            <a:pPr marL="342900" indent="-342900">
              <a:buFont typeface="Arial" panose="020B0604020202020204" pitchFamily="34" charset="0"/>
              <a:buChar char="•"/>
            </a:pPr>
            <a:r>
              <a:rPr lang="de-DE" dirty="0"/>
              <a:t>Ziele des BTHG:</a:t>
            </a:r>
          </a:p>
          <a:p>
            <a:pPr marL="522900" lvl="1" indent="-342900"/>
            <a:r>
              <a:rPr lang="de-DE" dirty="0"/>
              <a:t>gleichberechtigte, volle und wirksame Teilhabe und selbstbestimmte Lebensführung von Menschen mit Behinderungen </a:t>
            </a:r>
          </a:p>
          <a:p>
            <a:pPr marL="522900" lvl="1" indent="-342900"/>
            <a:r>
              <a:rPr lang="de-DE" dirty="0"/>
              <a:t>keine neue Ausgabendynamik in der Eingliederungshilfe entstehen zu lassen und die bestehende Ausgabendynamik durch Verbesserungen in der Steuerungsfähigkeit der Eingliederungshilfe zu bremsen</a:t>
            </a:r>
          </a:p>
        </p:txBody>
      </p:sp>
      <p:sp>
        <p:nvSpPr>
          <p:cNvPr id="3" name="Fußzeilenplatzhalter 2"/>
          <p:cNvSpPr>
            <a:spLocks noGrp="1"/>
          </p:cNvSpPr>
          <p:nvPr>
            <p:ph type="ftr" sz="quarter" idx="11"/>
          </p:nvPr>
        </p:nvSpPr>
        <p:spPr/>
        <p:txBody>
          <a:bodyPr/>
          <a:lstStyle/>
          <a:p>
            <a:r>
              <a:rPr lang="de-DE" dirty="0"/>
              <a:t>Organisationsentwicklung: Anforderungen des BTHG an Leistungserbringer 	30.09. / 01.10.2020</a:t>
            </a:r>
          </a:p>
        </p:txBody>
      </p:sp>
    </p:spTree>
    <p:extLst>
      <p:ext uri="{BB962C8B-B14F-4D97-AF65-F5344CB8AC3E}">
        <p14:creationId xmlns:p14="http://schemas.microsoft.com/office/powerpoint/2010/main" val="2660663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undesteilhabegesetz">
  <a:themeElements>
    <a:clrScheme name="Benutzerdefiniert 1">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0070C0"/>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71114 DV PPT.pptx" id="{A01299CE-57DE-4F88-8783-81A6357D2EDD}" vid="{02D4BC3B-EBB7-4F95-899C-624AC67998F6}"/>
    </a:ext>
  </a:extLst>
</a:theme>
</file>

<file path=ppt/theme/theme2.xml><?xml version="1.0" encoding="utf-8"?>
<a:theme xmlns:a="http://schemas.openxmlformats.org/drawingml/2006/main" name="2_Bundesteilhabegesetz">
  <a:themeElements>
    <a:clrScheme name="DV Bundesteilhabe">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B0B0A2"/>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71114 DV PPT.pptx" id="{A01299CE-57DE-4F88-8783-81A6357D2EDD}" vid="{02D4BC3B-EBB7-4F95-899C-624AC67998F6}"/>
    </a:ext>
  </a:extLst>
</a:theme>
</file>

<file path=ppt/theme/theme3.xml><?xml version="1.0" encoding="utf-8"?>
<a:theme xmlns:a="http://schemas.openxmlformats.org/drawingml/2006/main" name="3_Bundesteilhabegesetz">
  <a:themeElements>
    <a:clrScheme name="DV Bundesteilhabe">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B0B0A2"/>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71114 DV PPT.pptx" id="{A01299CE-57DE-4F88-8783-81A6357D2EDD}" vid="{02D4BC3B-EBB7-4F95-899C-624AC67998F6}"/>
    </a:ext>
  </a:extLst>
</a:theme>
</file>

<file path=ppt/theme/theme4.xml><?xml version="1.0" encoding="utf-8"?>
<a:theme xmlns:a="http://schemas.openxmlformats.org/drawingml/2006/main" name="4_Bundesteilhabegesetz">
  <a:themeElements>
    <a:clrScheme name="Benutzerdefiniert 1">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0070C0"/>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171114 DV PPT.pptx" id="{A01299CE-57DE-4F88-8783-81A6357D2EDD}" vid="{02D4BC3B-EBB7-4F95-899C-624AC67998F6}"/>
    </a:ext>
  </a:extLst>
</a:theme>
</file>

<file path=ppt/theme/theme5.xml><?xml version="1.0" encoding="utf-8"?>
<a:theme xmlns:a="http://schemas.openxmlformats.org/drawingml/2006/main" name="5_Bundesteilhabegesetz">
  <a:themeElements>
    <a:clrScheme name="Benutzerdefiniert 1">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0070C0"/>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171114 DV PPT.pptx" id="{A01299CE-57DE-4F88-8783-81A6357D2EDD}" vid="{02D4BC3B-EBB7-4F95-899C-624AC67998F6}"/>
    </a:ext>
  </a:extLst>
</a:theme>
</file>

<file path=ppt/theme/theme6.xml><?xml version="1.0" encoding="utf-8"?>
<a:theme xmlns:a="http://schemas.openxmlformats.org/drawingml/2006/main" name="6_Bundesteilhabegesetz">
  <a:themeElements>
    <a:clrScheme name="Benutzerdefiniert 1">
      <a:dk1>
        <a:sysClr val="windowText" lastClr="000000"/>
      </a:dk1>
      <a:lt1>
        <a:srgbClr val="FFFFFF"/>
      </a:lt1>
      <a:dk2>
        <a:srgbClr val="585851"/>
      </a:dk2>
      <a:lt2>
        <a:srgbClr val="DCDCCB"/>
      </a:lt2>
      <a:accent1>
        <a:srgbClr val="F29400"/>
      </a:accent1>
      <a:accent2>
        <a:srgbClr val="E2007A"/>
      </a:accent2>
      <a:accent3>
        <a:srgbClr val="585851"/>
      </a:accent3>
      <a:accent4>
        <a:srgbClr val="000000"/>
      </a:accent4>
      <a:accent5>
        <a:srgbClr val="B0B0A2"/>
      </a:accent5>
      <a:accent6>
        <a:srgbClr val="2B754F"/>
      </a:accent6>
      <a:hlink>
        <a:srgbClr val="0070C0"/>
      </a:hlink>
      <a:folHlink>
        <a:srgbClr val="E2007A"/>
      </a:folHlink>
    </a:clrScheme>
    <a:fontScheme name="DV Source Sans Pro">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171114 DV PPT.pptx" id="{A01299CE-57DE-4F88-8783-81A6357D2EDD}" vid="{02D4BC3B-EBB7-4F95-899C-624AC67998F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3D27EF1-68A6-4618-A892-A6D6FDF9A752}">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0</TotalTime>
  <Words>2506</Words>
  <Application>Microsoft Office PowerPoint</Application>
  <PresentationFormat>Benutzerdefiniert</PresentationFormat>
  <Paragraphs>421</Paragraphs>
  <Slides>35</Slides>
  <Notes>23</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35</vt:i4>
      </vt:variant>
    </vt:vector>
  </HeadingPairs>
  <TitlesOfParts>
    <vt:vector size="48" baseType="lpstr">
      <vt:lpstr>Arial</vt:lpstr>
      <vt:lpstr>Source Sans Pro Semibold</vt:lpstr>
      <vt:lpstr>Wingdings</vt:lpstr>
      <vt:lpstr>Calibri</vt:lpstr>
      <vt:lpstr>Tahoma</vt:lpstr>
      <vt:lpstr>Source Sans Pro</vt:lpstr>
      <vt:lpstr>Times New Roman</vt:lpstr>
      <vt:lpstr>1_Bundesteilhabegesetz</vt:lpstr>
      <vt:lpstr>2_Bundesteilhabegesetz</vt:lpstr>
      <vt:lpstr>3_Bundesteilhabegesetz</vt:lpstr>
      <vt:lpstr>4_Bundesteilhabegesetz</vt:lpstr>
      <vt:lpstr>5_Bundesteilhabegesetz</vt:lpstr>
      <vt:lpstr>6_Bundesteilhabegesetz</vt:lpstr>
      <vt:lpstr>Projekt  Umsetzungsbegleitung Bundesteilhabegesetz</vt:lpstr>
      <vt:lpstr>      30.09. – 01.10.2020 Organisationsentwicklung: Anforderungen des BTHG an Leistungserbringer </vt:lpstr>
      <vt:lpstr>Ablauf 30. September und 1. Oktober 2020</vt:lpstr>
      <vt:lpstr>Ablauf 30. September und 1. Oktober 2020</vt:lpstr>
      <vt:lpstr>Projekt Umsetzungsbegleitung Bundesteilhabegesetz Zielstellung</vt:lpstr>
      <vt:lpstr>Projekt Umsetzungsbegleitung Bundesteilhabegesetz Überblick </vt:lpstr>
      <vt:lpstr>Projekt Umsetzungsbegleitung Bundesteilhabegesetz  Massnahmen</vt:lpstr>
      <vt:lpstr>BTHG im Überblick – Wesentliche Inhalte und Phasen des Inkrafttretens</vt:lpstr>
      <vt:lpstr>Hintergrund des Bundesteilhabegesetzes</vt:lpstr>
      <vt:lpstr>Änderungen durch das Bundesteilhabegesetz</vt:lpstr>
      <vt:lpstr>Änderungen durch das Bundesteilhabegesetz</vt:lpstr>
      <vt:lpstr>Änderungen durch das Bundesteilhabegesetz</vt:lpstr>
      <vt:lpstr>Inkrafttreten des Bundesteilhabegesetzes</vt:lpstr>
      <vt:lpstr>Inkrafttreten des Bundesteilhabegesetzes</vt:lpstr>
      <vt:lpstr>Landesrahmenverträge nach § 131 SGB IX (1/2)</vt:lpstr>
      <vt:lpstr>Landesrahmenverträge  NACH § 131 SGB IX (2/2) </vt:lpstr>
      <vt:lpstr>Bestimmung der maßgeblichen Interessenvertretungen § 131 Abs. 2 SGB IX (1/3) </vt:lpstr>
      <vt:lpstr>Bestimmung der maßgeblichen Interessenvertretungen § 131 Abs. 2 SGB IX (2/3)  </vt:lpstr>
      <vt:lpstr>Bestimmung der maßgeblichen Interessenvertretungen  § 131 Abs. 2 SGB IX (3/3)  </vt:lpstr>
      <vt:lpstr>Bestimmung der Träger der Eingliederungshilfe (1/2)  </vt:lpstr>
      <vt:lpstr>Umsetzungsstand: Träger der Eingliederungshilfe (2/2)   </vt:lpstr>
      <vt:lpstr>Inhalte der LandesrahmenvertrÄge </vt:lpstr>
      <vt:lpstr>Was folgt aus den Landesrahmenverträgen?</vt:lpstr>
      <vt:lpstr>Umsetzungsstand in den Bundesländern:  (1/4) </vt:lpstr>
      <vt:lpstr>Umsetzungsstand in den Bundesländern:  (2/4) </vt:lpstr>
      <vt:lpstr>Umsetzungsstand in den Bundesländern:  (3/4) </vt:lpstr>
      <vt:lpstr>Umsetzungsstand in den Bundesländern:  (4/4) </vt:lpstr>
      <vt:lpstr>Inhalte der Einzelvereinbarungen nach § 125 SGB IX </vt:lpstr>
      <vt:lpstr>Mindestleistungsmerkmale der vereinbarungen</vt:lpstr>
      <vt:lpstr>Mustervereinbarungben in den Ländern (1/2) </vt:lpstr>
      <vt:lpstr>Mustervereinbarungben in den Ländern (2/2) </vt:lpstr>
      <vt:lpstr>Umsetzungsstand (1/2)</vt:lpstr>
      <vt:lpstr>Umsetzungsstand (2/2)</vt:lpstr>
      <vt:lpstr>Kontakt</vt:lpstr>
      <vt:lpstr>11.00 Uhr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Umsetzungsbegleitung Bundesteilhabegesetz</dc:title>
  <dc:creator>Steinmüller, Florian Dr.</dc:creator>
  <cp:lastModifiedBy>Marcus Rietz</cp:lastModifiedBy>
  <cp:revision>626</cp:revision>
  <cp:lastPrinted>2020-06-02T10:27:05Z</cp:lastPrinted>
  <dcterms:created xsi:type="dcterms:W3CDTF">2018-02-22T20:04:00Z</dcterms:created>
  <dcterms:modified xsi:type="dcterms:W3CDTF">2020-09-29T21:11:58Z</dcterms:modified>
</cp:coreProperties>
</file>