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1" r:id="rId1"/>
    <p:sldMasterId id="2147483683" r:id="rId2"/>
    <p:sldMasterId id="2147483707" r:id="rId3"/>
    <p:sldMasterId id="2147483719" r:id="rId4"/>
    <p:sldMasterId id="2147483731" r:id="rId5"/>
  </p:sldMasterIdLst>
  <p:notesMasterIdLst>
    <p:notesMasterId r:id="rId17"/>
  </p:notesMasterIdLst>
  <p:handoutMasterIdLst>
    <p:handoutMasterId r:id="rId18"/>
  </p:handoutMasterIdLst>
  <p:sldIdLst>
    <p:sldId id="368" r:id="rId6"/>
    <p:sldId id="373" r:id="rId7"/>
    <p:sldId id="432" r:id="rId8"/>
    <p:sldId id="425" r:id="rId9"/>
    <p:sldId id="426" r:id="rId10"/>
    <p:sldId id="427" r:id="rId11"/>
    <p:sldId id="428" r:id="rId12"/>
    <p:sldId id="429" r:id="rId13"/>
    <p:sldId id="431" r:id="rId14"/>
    <p:sldId id="430" r:id="rId15"/>
    <p:sldId id="408" r:id="rId16"/>
  </p:sldIdLst>
  <p:sldSz cx="12192000" cy="6858000"/>
  <p:notesSz cx="7099300" cy="10234613"/>
  <p:embeddedFontLst>
    <p:embeddedFont>
      <p:font typeface="Source Sans Pro Semibold" panose="020B0604020202020204" charset="0"/>
      <p:bold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Source Sans Pro" panose="020B0604020202020204" charset="0"/>
      <p:regular r:id="rId27"/>
      <p:bold r:id="rId28"/>
      <p:italic r:id="rId29"/>
      <p:boldItalic r:id="rId3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inmüller, Florian" initials="S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48843" autoAdjust="0"/>
  </p:normalViewPr>
  <p:slideViewPr>
    <p:cSldViewPr snapToGrid="0">
      <p:cViewPr>
        <p:scale>
          <a:sx n="70" d="100"/>
          <a:sy n="70" d="100"/>
        </p:scale>
        <p:origin x="-508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84"/>
    </p:cViewPr>
  </p:sorterViewPr>
  <p:notesViewPr>
    <p:cSldViewPr snapToGrid="0">
      <p:cViewPr>
        <p:scale>
          <a:sx n="100" d="100"/>
          <a:sy n="100" d="100"/>
        </p:scale>
        <p:origin x="-1552" y="165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412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6267947C-5490-47CB-B27E-B4F96417D86F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0" rIns="94760" bIns="473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0" tIns="47380" rIns="94760" bIns="4738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3507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3507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F6D5F3C3-3D03-40C6-9A91-D47688C709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79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Eine von mehreren</a:t>
            </a:r>
            <a:r>
              <a:rPr lang="de-DE" baseline="0" dirty="0" smtClean="0"/>
              <a:t> Maßnahmen zur Unterstützung der Umsetzung des BTHG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5F3C3-3D03-40C6-9A91-D47688C709E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98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Allgemeine Unterstützungsleistungen sind </a:t>
            </a:r>
            <a:r>
              <a:rPr lang="de-DE" dirty="0" err="1" smtClean="0"/>
              <a:t>bespw</a:t>
            </a:r>
            <a:r>
              <a:rPr lang="de-DE" dirty="0" smtClean="0"/>
              <a:t>. Vermittlung von Pflegeleistungen, Notruf, hauswirtschaftliche Hilfe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5F3C3-3D03-40C6-9A91-D47688C709E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732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Getrennte Verträge zulässig, Miete §549 ff BGB und Fachleistung §§ 611 ff. BGB!!!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5F3C3-3D03-40C6-9A91-D47688C709E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809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5F3C3-3D03-40C6-9A91-D47688C709E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215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chemeClr val="bg2"/>
              </a:buClr>
              <a:buSzPct val="145000"/>
            </a:pPr>
            <a:r>
              <a:rPr lang="de-DE" dirty="0"/>
              <a:t>Stärkung der Rechte älterer und pflegebedürftiger Menschen sowie Menschen mit Behinderungen bei Abschluss eines WBVG-Vertrag und während der Vertragslaufzeit</a:t>
            </a:r>
          </a:p>
          <a:p>
            <a:pPr>
              <a:spcAft>
                <a:spcPts val="1200"/>
              </a:spcAft>
              <a:buClr>
                <a:schemeClr val="bg2"/>
              </a:buClr>
              <a:buSzPct val="145000"/>
            </a:pPr>
            <a:r>
              <a:rPr lang="de-DE" dirty="0"/>
              <a:t>Doppelte Abhängigkeit des/der Verbraucher/in von Unternehmen bei Kopplung Wohnen mit Pflege- oder </a:t>
            </a:r>
            <a:r>
              <a:rPr lang="de-DE" dirty="0" smtClean="0"/>
              <a:t>Betreuungsleistungen</a:t>
            </a:r>
          </a:p>
          <a:p>
            <a:pPr>
              <a:spcAft>
                <a:spcPts val="1200"/>
              </a:spcAft>
              <a:buClr>
                <a:schemeClr val="bg2"/>
              </a:buClr>
              <a:buSzPct val="145000"/>
            </a:pPr>
            <a:r>
              <a:rPr lang="de-DE" dirty="0"/>
              <a:t>Bei SGB XII oder SGB </a:t>
            </a:r>
            <a:r>
              <a:rPr lang="de-DE" dirty="0" smtClean="0"/>
              <a:t>IX Bezug steht Recht dem Träger zu</a:t>
            </a:r>
            <a:endParaRPr lang="de-DE" dirty="0"/>
          </a:p>
          <a:p>
            <a:pPr>
              <a:spcAft>
                <a:spcPts val="1200"/>
              </a:spcAft>
              <a:buClr>
                <a:schemeClr val="bg2"/>
              </a:buClr>
              <a:buSzPct val="145000"/>
            </a:pPr>
            <a:endParaRPr lang="de-DE" dirty="0"/>
          </a:p>
          <a:p>
            <a:pPr>
              <a:spcAft>
                <a:spcPts val="1200"/>
              </a:spcAft>
              <a:buClr>
                <a:schemeClr val="bg2"/>
              </a:buClr>
              <a:buSzPct val="145000"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5F3C3-3D03-40C6-9A91-D47688C709E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15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e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368489" y="1623874"/>
            <a:ext cx="11469600" cy="3550561"/>
          </a:xfrm>
          <a:prstGeom prst="rect">
            <a:avLst/>
          </a:prstGeom>
          <a:solidFill>
            <a:schemeClr val="bg1"/>
          </a:solidFill>
          <a:ln w="22225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8488" y="3025699"/>
            <a:ext cx="11448000" cy="1655762"/>
          </a:xfrm>
          <a:solidFill>
            <a:schemeClr val="bg1"/>
          </a:solidFill>
        </p:spPr>
        <p:txBody>
          <a:bodyPr lIns="360000" rIns="360000" bIns="0"/>
          <a:lstStyle>
            <a:lvl1pPr marL="0" indent="0" algn="l">
              <a:lnSpc>
                <a:spcPts val="2640"/>
              </a:lnSpc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05" y="356701"/>
            <a:ext cx="3030519" cy="9104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3" y="5327459"/>
            <a:ext cx="1563707" cy="12367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feld 13"/>
          <p:cNvSpPr txBox="1"/>
          <p:nvPr userDrawn="1"/>
        </p:nvSpPr>
        <p:spPr>
          <a:xfrm>
            <a:off x="2028109" y="5403010"/>
            <a:ext cx="1007985" cy="207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710" dirty="0" smtClean="0">
                <a:latin typeface="Arial" panose="020B0604020202020204" pitchFamily="34" charset="0"/>
                <a:cs typeface="Arial" panose="020B0604020202020204" pitchFamily="34" charset="0"/>
              </a:rPr>
              <a:t>In Trägerschaft</a:t>
            </a:r>
            <a:r>
              <a:rPr lang="de-DE" sz="71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von:</a:t>
            </a:r>
            <a:endParaRPr lang="de-DE" sz="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22" y="5671365"/>
            <a:ext cx="938216" cy="313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16.-18. März 2020</a:t>
            </a:r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Gesamt- und Teilhabeplanverfahren - Organisationsentwicklung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64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199" y="398371"/>
            <a:ext cx="8280000" cy="756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16.-18. März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Gesamt- und Teilhabeplanverfahren - Organisationsentwicklung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8" name="Gerader Verbinder 7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3" name="Tabellenplatzhalter 12"/>
          <p:cNvSpPr>
            <a:spLocks noGrp="1"/>
          </p:cNvSpPr>
          <p:nvPr>
            <p:ph type="tbl" sz="quarter" idx="14"/>
          </p:nvPr>
        </p:nvSpPr>
        <p:spPr>
          <a:xfrm>
            <a:off x="711200" y="2198104"/>
            <a:ext cx="5773822" cy="3828212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711200" y="1602425"/>
            <a:ext cx="10759401" cy="362399"/>
          </a:xfrm>
        </p:spPr>
        <p:txBody>
          <a:bodyPr bIns="0"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00859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368489" y="1623874"/>
            <a:ext cx="11469600" cy="3550561"/>
          </a:xfrm>
          <a:prstGeom prst="rect">
            <a:avLst/>
          </a:prstGeom>
          <a:noFill/>
          <a:ln w="22225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8488" y="2371255"/>
            <a:ext cx="11448000" cy="448145"/>
          </a:xfrm>
        </p:spPr>
        <p:txBody>
          <a:bodyPr lIns="360000" rIns="360000" bIns="0"/>
          <a:lstStyle>
            <a:lvl1pPr marL="0" indent="0" algn="l">
              <a:lnSpc>
                <a:spcPts val="18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Vorname Nachname</a:t>
            </a:r>
            <a:br>
              <a:rPr lang="de-DE" dirty="0" smtClean="0"/>
            </a:br>
            <a:r>
              <a:rPr lang="de-DE" dirty="0" smtClean="0"/>
              <a:t>Funktion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05" y="356701"/>
            <a:ext cx="3030519" cy="91047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3" y="5327459"/>
            <a:ext cx="1563707" cy="1236750"/>
          </a:xfrm>
          <a:prstGeom prst="rect">
            <a:avLst/>
          </a:prstGeom>
        </p:spPr>
      </p:pic>
      <p:sp>
        <p:nvSpPr>
          <p:cNvPr id="14" name="Textfeld 13"/>
          <p:cNvSpPr txBox="1"/>
          <p:nvPr userDrawn="1"/>
        </p:nvSpPr>
        <p:spPr>
          <a:xfrm>
            <a:off x="2028109" y="5403010"/>
            <a:ext cx="100798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1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Trägerschaft</a:t>
            </a:r>
            <a:r>
              <a:rPr lang="de-DE" sz="71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von:</a:t>
            </a:r>
            <a:endParaRPr lang="de-DE" sz="7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725540" y="1942716"/>
            <a:ext cx="1385973" cy="285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de-DE" sz="2400" b="1" cap="all" baseline="0" dirty="0" smtClean="0">
                <a:solidFill>
                  <a:schemeClr val="tx1"/>
                </a:solidFill>
              </a:rPr>
              <a:t>Kontakt</a:t>
            </a:r>
            <a:endParaRPr lang="de-DE" sz="2400" b="1" cap="all" baseline="0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725540" y="4691299"/>
            <a:ext cx="2904011" cy="189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de-DE" sz="1400" b="1" cap="none" baseline="0" dirty="0" smtClean="0">
                <a:solidFill>
                  <a:schemeClr val="tx1"/>
                </a:solidFill>
                <a:latin typeface="Source Sans Pro Semibold" panose="020B0603030403020204" pitchFamily="34" charset="0"/>
              </a:rPr>
              <a:t>www.umsetzungsbegleitung-bthg.de</a:t>
            </a:r>
            <a:endParaRPr lang="de-DE" sz="1400" b="1" cap="none" baseline="0" dirty="0">
              <a:solidFill>
                <a:schemeClr val="tx1"/>
              </a:solidFill>
              <a:latin typeface="Source Sans Pro Semibold" panose="020B0603030403020204" pitchFamily="34" charset="0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2120222" y="6312794"/>
            <a:ext cx="971786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lvl="0" algn="r">
              <a:lnSpc>
                <a:spcPts val="1300"/>
              </a:lnSpc>
            </a:pPr>
            <a:r>
              <a:rPr lang="de-DE" sz="1100" dirty="0" smtClean="0">
                <a:solidFill>
                  <a:schemeClr val="tx1"/>
                </a:solidFill>
              </a:rPr>
              <a:t>© Deutscher Verein für öffentliche und private Fürsorge e. V. – Projekt »Umsetzungsbegleitung Bundesteilhabegesetz« 2018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8487" y="2914999"/>
            <a:ext cx="11448000" cy="1482511"/>
          </a:xfrm>
        </p:spPr>
        <p:txBody>
          <a:bodyPr lIns="360000" rIns="360000" bIns="0"/>
          <a:lstStyle>
            <a:lvl1pPr>
              <a:lnSpc>
                <a:spcPts val="1800"/>
              </a:lnSpc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Telefon</a:t>
            </a:r>
            <a:br>
              <a:rPr lang="de-DE" dirty="0" smtClean="0"/>
            </a:br>
            <a:r>
              <a:rPr lang="de-DE" dirty="0" smtClean="0"/>
              <a:t>E-Mail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51" y="5646810"/>
            <a:ext cx="938216" cy="3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23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368489" y="1623874"/>
            <a:ext cx="11469600" cy="3550561"/>
          </a:xfrm>
          <a:prstGeom prst="rect">
            <a:avLst/>
          </a:prstGeom>
          <a:noFill/>
          <a:ln w="22225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8487" y="1623874"/>
            <a:ext cx="11448000" cy="1267174"/>
          </a:xfrm>
        </p:spPr>
        <p:txBody>
          <a:bodyPr lIns="360000" tIns="360000" rIns="360000" anchor="b"/>
          <a:lstStyle>
            <a:lvl1pPr algn="l">
              <a:lnSpc>
                <a:spcPts val="3600"/>
              </a:lnSpc>
              <a:defRPr sz="34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8488" y="3025699"/>
            <a:ext cx="11448000" cy="1655762"/>
          </a:xfrm>
        </p:spPr>
        <p:txBody>
          <a:bodyPr lIns="360000" rIns="360000" bIns="0"/>
          <a:lstStyle>
            <a:lvl1pPr marL="0" indent="0" algn="l">
              <a:lnSpc>
                <a:spcPts val="2640"/>
              </a:lnSpc>
              <a:spcAft>
                <a:spcPts val="0"/>
              </a:spcAft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134600" y="6173870"/>
            <a:ext cx="1662838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de-DE" smtClean="0"/>
              <a:t>16.-18. März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0222" y="6173870"/>
            <a:ext cx="7921135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de-DE" smtClean="0"/>
              <a:t>Gesamt- und Teilhabeplanverfahren - Organisationsentwicklung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05" y="356701"/>
            <a:ext cx="3030519" cy="91047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3" y="5327459"/>
            <a:ext cx="1563707" cy="1236750"/>
          </a:xfrm>
          <a:prstGeom prst="rect">
            <a:avLst/>
          </a:prstGeom>
        </p:spPr>
      </p:pic>
      <p:sp>
        <p:nvSpPr>
          <p:cNvPr id="14" name="Textfeld 13"/>
          <p:cNvSpPr txBox="1"/>
          <p:nvPr userDrawn="1"/>
        </p:nvSpPr>
        <p:spPr>
          <a:xfrm>
            <a:off x="2028109" y="5403010"/>
            <a:ext cx="100798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10" dirty="0" smtClean="0">
                <a:latin typeface="Arial" panose="020B0604020202020204" pitchFamily="34" charset="0"/>
                <a:cs typeface="Arial" panose="020B0604020202020204" pitchFamily="34" charset="0"/>
              </a:rPr>
              <a:t>In Trägerschaft</a:t>
            </a:r>
            <a:r>
              <a:rPr lang="de-DE" sz="71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von:</a:t>
            </a:r>
            <a:endParaRPr lang="de-DE" sz="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22" y="5671365"/>
            <a:ext cx="938216" cy="3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4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arb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368489" y="1623874"/>
            <a:ext cx="11469600" cy="3550561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68487" y="1623874"/>
            <a:ext cx="9198594" cy="1267174"/>
          </a:xfrm>
        </p:spPr>
        <p:txBody>
          <a:bodyPr lIns="360000" tIns="360000" rIns="360000" anchor="b"/>
          <a:lstStyle>
            <a:lvl1pPr algn="l">
              <a:lnSpc>
                <a:spcPts val="3600"/>
              </a:lnSpc>
              <a:defRPr sz="34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368489" y="3025699"/>
            <a:ext cx="8077680" cy="1655762"/>
          </a:xfrm>
        </p:spPr>
        <p:txBody>
          <a:bodyPr lIns="360000" rIns="360000" bIns="0"/>
          <a:lstStyle>
            <a:lvl1pPr marL="0" indent="0" algn="l">
              <a:lnSpc>
                <a:spcPts val="2640"/>
              </a:lnSpc>
              <a:spcAft>
                <a:spcPts val="0"/>
              </a:spcAft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724" y="358192"/>
            <a:ext cx="3052890" cy="917949"/>
          </a:xfrm>
          <a:prstGeom prst="rect">
            <a:avLst/>
          </a:prstGeom>
        </p:spPr>
      </p:pic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0222" y="6173870"/>
            <a:ext cx="7921135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de-DE" dirty="0" smtClean="0"/>
          </a:p>
          <a:p>
            <a:r>
              <a:rPr lang="de-DE" dirty="0" smtClean="0"/>
              <a:t>`AWO Jahrestagung 'Suchthilfe und Wohnungsnotfallhilfe'</a:t>
            </a:r>
          </a:p>
          <a:p>
            <a:endParaRPr lang="de-DE" dirty="0" smtClean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566484" y="3025699"/>
            <a:ext cx="3271605" cy="2148736"/>
          </a:xfrm>
        </p:spPr>
        <p:txBody>
          <a:bodyPr tIns="36000" rIns="252000" bIns="0" anchor="ctr" anchorCtr="0"/>
          <a:lstStyle>
            <a:lvl1pPr algn="r">
              <a:lnSpc>
                <a:spcPts val="23000"/>
              </a:lnSpc>
              <a:spcAft>
                <a:spcPts val="0"/>
              </a:spcAft>
              <a:defRPr sz="22000" b="1">
                <a:ln w="22225">
                  <a:gradFill>
                    <a:gsLst>
                      <a:gs pos="0">
                        <a:schemeClr val="accent1"/>
                      </a:gs>
                      <a:gs pos="99000">
                        <a:schemeClr val="accent2"/>
                      </a:gs>
                    </a:gsLst>
                    <a:lin ang="5400000" scaled="1"/>
                  </a:gradFill>
                </a:ln>
                <a:noFill/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>
          <a:xfrm>
            <a:off x="10134600" y="6173870"/>
            <a:ext cx="1662838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14.-15. Januar 2021</a:t>
            </a:r>
          </a:p>
        </p:txBody>
      </p:sp>
    </p:spTree>
    <p:extLst>
      <p:ext uri="{BB962C8B-B14F-4D97-AF65-F5344CB8AC3E}">
        <p14:creationId xmlns:p14="http://schemas.microsoft.com/office/powerpoint/2010/main" val="160938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Weiß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368489" y="1623874"/>
            <a:ext cx="11469600" cy="3550561"/>
          </a:xfrm>
          <a:prstGeom prst="rect">
            <a:avLst/>
          </a:prstGeom>
          <a:noFill/>
          <a:ln w="22225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8487" y="1623874"/>
            <a:ext cx="9196618" cy="1267174"/>
          </a:xfrm>
        </p:spPr>
        <p:txBody>
          <a:bodyPr lIns="360000" tIns="360000" rIns="360000" anchor="b"/>
          <a:lstStyle>
            <a:lvl1pPr algn="l">
              <a:lnSpc>
                <a:spcPts val="3600"/>
              </a:lnSpc>
              <a:defRPr sz="34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8488" y="3025699"/>
            <a:ext cx="8078400" cy="1655762"/>
          </a:xfrm>
        </p:spPr>
        <p:txBody>
          <a:bodyPr lIns="360000" rIns="360000" bIns="0"/>
          <a:lstStyle>
            <a:lvl1pPr marL="0" indent="0" algn="l">
              <a:lnSpc>
                <a:spcPts val="2640"/>
              </a:lnSpc>
              <a:spcAft>
                <a:spcPts val="0"/>
              </a:spcAft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134600" y="6173870"/>
            <a:ext cx="1662838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de-DE" dirty="0" smtClean="0"/>
              <a:t>14.-15. Januar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0222" y="6173870"/>
            <a:ext cx="7921135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de-DE" dirty="0" smtClean="0"/>
              <a:t>`AWO Jahrestagung 'Suchthilfe und Wohnungsnotfallhilfe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05" y="356701"/>
            <a:ext cx="3030519" cy="91047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3" y="5327459"/>
            <a:ext cx="1563707" cy="1236750"/>
          </a:xfrm>
          <a:prstGeom prst="rect">
            <a:avLst/>
          </a:prstGeom>
        </p:spPr>
      </p:pic>
      <p:sp>
        <p:nvSpPr>
          <p:cNvPr id="14" name="Textfeld 13"/>
          <p:cNvSpPr txBox="1"/>
          <p:nvPr userDrawn="1"/>
        </p:nvSpPr>
        <p:spPr>
          <a:xfrm>
            <a:off x="2028109" y="5403010"/>
            <a:ext cx="100798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10" dirty="0" smtClean="0">
                <a:latin typeface="Arial" panose="020B0604020202020204" pitchFamily="34" charset="0"/>
                <a:cs typeface="Arial" panose="020B0604020202020204" pitchFamily="34" charset="0"/>
              </a:rPr>
              <a:t>In Trägerschaft</a:t>
            </a:r>
            <a:r>
              <a:rPr lang="de-DE" sz="71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von:</a:t>
            </a:r>
            <a:endParaRPr lang="de-DE" sz="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566484" y="3025699"/>
            <a:ext cx="3271605" cy="2148736"/>
          </a:xfrm>
        </p:spPr>
        <p:txBody>
          <a:bodyPr tIns="36000" rIns="252000" bIns="0" anchor="ctr" anchorCtr="0"/>
          <a:lstStyle>
            <a:lvl1pPr algn="r">
              <a:lnSpc>
                <a:spcPts val="23000"/>
              </a:lnSpc>
              <a:spcAft>
                <a:spcPts val="0"/>
              </a:spcAft>
              <a:defRPr sz="22000" b="1">
                <a:ln w="22225">
                  <a:noFill/>
                </a:ln>
                <a:gradFill>
                  <a:gsLst>
                    <a:gs pos="32000">
                      <a:schemeClr val="accent1"/>
                    </a:gs>
                    <a:gs pos="79000">
                      <a:schemeClr val="accent2"/>
                    </a:gs>
                  </a:gsLst>
                  <a:lin ang="5400000" scaled="1"/>
                </a:gra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3897991" y="5403600"/>
            <a:ext cx="100798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1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de-DE" sz="71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Kooperation mit:</a:t>
            </a:r>
            <a:endParaRPr lang="de-DE" sz="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22" y="5671365"/>
            <a:ext cx="938216" cy="3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5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14.-15. Januar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`AWO Jahrestagung 'Suchthilfe und Wohnungsnotfallhilfe'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8" name="Gerader Verbinder 7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711200" y="1604963"/>
            <a:ext cx="10760075" cy="4384675"/>
          </a:xfrm>
        </p:spPr>
        <p:txBody>
          <a:bodyPr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90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ufzählung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bIns="0"/>
          <a:lstStyle>
            <a:lvl2pPr marL="216000" indent="-216000" defTabSz="216000">
              <a:spcAft>
                <a:spcPts val="400"/>
              </a:spcAft>
              <a:buFontTx/>
              <a:buNone/>
              <a:defRPr/>
            </a:lvl2pPr>
            <a:lvl3pPr marL="648000" indent="-432000" defTabSz="216000">
              <a:spcAft>
                <a:spcPts val="400"/>
              </a:spcAft>
              <a:buFontTx/>
              <a:buNone/>
              <a:defRPr/>
            </a:lvl3pPr>
            <a:lvl4pPr marL="972000" indent="-540000" defTabSz="540000">
              <a:spcAft>
                <a:spcPts val="400"/>
              </a:spcAft>
              <a:defRPr/>
            </a:lvl4pPr>
            <a:lvl5pPr marL="70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16.-18. März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Gesamt- und Teilhabeplanverfahren - Organisationsentwicklung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8" name="Gerader Verbinder 7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094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chmal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16.-18. März 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Gesamt- und Teilhabeplanverfahren - Organisationsentwicklung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719138" y="1647825"/>
            <a:ext cx="3335337" cy="4151313"/>
          </a:xfrm>
        </p:spPr>
        <p:txBody>
          <a:bodyPr bIns="0"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4415757" y="1614828"/>
            <a:ext cx="7086600" cy="4184310"/>
          </a:xfrm>
        </p:spPr>
        <p:txBody>
          <a:bodyPr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492285" y="3635841"/>
            <a:ext cx="4151314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551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16.-18. März 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Gesamt- und Teilhabeplanverfahren - Organisationsentwicklung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719138" y="1647825"/>
            <a:ext cx="3335337" cy="415131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8109283" y="1614828"/>
            <a:ext cx="3393073" cy="4184310"/>
          </a:xfrm>
        </p:spPr>
        <p:txBody>
          <a:bodyPr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492285" y="3635841"/>
            <a:ext cx="4151314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7"/>
          </p:nvPr>
        </p:nvSpPr>
        <p:spPr>
          <a:xfrm>
            <a:off x="4427533" y="1647825"/>
            <a:ext cx="3335337" cy="415131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2214767" y="3635841"/>
            <a:ext cx="4151314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86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reit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16.-18. März 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Gesamt- und Teilhabeplanverfahren - Organisationsentwicklung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6280483" y="1614828"/>
            <a:ext cx="5221873" cy="4184310"/>
          </a:xfrm>
        </p:spPr>
        <p:txBody>
          <a:bodyPr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492285" y="3635841"/>
            <a:ext cx="4151314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6" name="Inhaltsplatzhalter 10"/>
          <p:cNvSpPr>
            <a:spLocks noGrp="1"/>
          </p:cNvSpPr>
          <p:nvPr>
            <p:ph sz="quarter" idx="17"/>
          </p:nvPr>
        </p:nvSpPr>
        <p:spPr>
          <a:xfrm>
            <a:off x="719137" y="1647824"/>
            <a:ext cx="5188367" cy="41513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446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arb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368489" y="1623874"/>
            <a:ext cx="11469600" cy="3550561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68487" y="1623874"/>
            <a:ext cx="9198594" cy="1267174"/>
          </a:xfrm>
        </p:spPr>
        <p:txBody>
          <a:bodyPr lIns="360000" tIns="360000" rIns="360000" anchor="b"/>
          <a:lstStyle>
            <a:lvl1pPr algn="l">
              <a:lnSpc>
                <a:spcPts val="36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368489" y="3025699"/>
            <a:ext cx="8077680" cy="1655762"/>
          </a:xfrm>
        </p:spPr>
        <p:txBody>
          <a:bodyPr lIns="360000" rIns="360000" bIns="0"/>
          <a:lstStyle>
            <a:lvl1pPr marL="0" indent="0" algn="l">
              <a:lnSpc>
                <a:spcPts val="2640"/>
              </a:lnSpc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724" y="358192"/>
            <a:ext cx="3052890" cy="917949"/>
          </a:xfrm>
          <a:prstGeom prst="rect">
            <a:avLst/>
          </a:prstGeom>
        </p:spPr>
      </p:pic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0222" y="6173870"/>
            <a:ext cx="7921135" cy="365125"/>
          </a:xfrm>
        </p:spPr>
        <p:txBody>
          <a:bodyPr/>
          <a:lstStyle>
            <a:lvl1pPr>
              <a:defRPr lang="de-DE" b="1" i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smtClean="0"/>
              <a:t>Gesamt- und Teilhabeplanverfahren - Organisationsentwicklung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566484" y="3025699"/>
            <a:ext cx="3271605" cy="2148736"/>
          </a:xfrm>
        </p:spPr>
        <p:txBody>
          <a:bodyPr tIns="36000" rIns="252000" bIns="0" anchor="ctr" anchorCtr="0"/>
          <a:lstStyle>
            <a:lvl1pPr algn="r">
              <a:lnSpc>
                <a:spcPts val="23000"/>
              </a:lnSpc>
              <a:spcAft>
                <a:spcPts val="0"/>
              </a:spcAft>
              <a:defRPr sz="22000" b="1">
                <a:ln w="22225">
                  <a:gradFill>
                    <a:gsLst>
                      <a:gs pos="0">
                        <a:schemeClr val="accent1"/>
                      </a:gs>
                      <a:gs pos="99000">
                        <a:schemeClr val="accent2"/>
                      </a:gs>
                    </a:gsLst>
                    <a:lin ang="5400000" scaled="1"/>
                  </a:gradFill>
                </a:ln>
                <a:noFill/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>
          <a:xfrm>
            <a:off x="10134600" y="6173870"/>
            <a:ext cx="1662838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16.-18. März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279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16.-18. März 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Gesamt- und Teilhabeplanverfahren - Organisationsentwicklung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587826" y="3731382"/>
            <a:ext cx="4342397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7"/>
          </p:nvPr>
        </p:nvSpPr>
        <p:spPr>
          <a:xfrm>
            <a:off x="719138" y="1647825"/>
            <a:ext cx="10771021" cy="43418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43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199" y="398371"/>
            <a:ext cx="8280000" cy="756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16.-18. März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Gesamt- und Teilhabeplanverfahren - Organisationsentwicklung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8" name="Gerader Verbinder 7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3" name="Tabellenplatzhalter 12"/>
          <p:cNvSpPr>
            <a:spLocks noGrp="1"/>
          </p:cNvSpPr>
          <p:nvPr>
            <p:ph type="tbl" sz="quarter" idx="14"/>
          </p:nvPr>
        </p:nvSpPr>
        <p:spPr>
          <a:xfrm>
            <a:off x="711200" y="2198104"/>
            <a:ext cx="5773822" cy="3828212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711200" y="1602425"/>
            <a:ext cx="10759401" cy="362399"/>
          </a:xfrm>
        </p:spPr>
        <p:txBody>
          <a:bodyPr bIns="0"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6793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368489" y="1623874"/>
            <a:ext cx="11469600" cy="3550561"/>
          </a:xfrm>
          <a:prstGeom prst="rect">
            <a:avLst/>
          </a:prstGeom>
          <a:noFill/>
          <a:ln w="22225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8488" y="2371255"/>
            <a:ext cx="11448000" cy="448145"/>
          </a:xfrm>
        </p:spPr>
        <p:txBody>
          <a:bodyPr lIns="360000" rIns="360000" bIns="0"/>
          <a:lstStyle>
            <a:lvl1pPr marL="0" indent="0" algn="l">
              <a:lnSpc>
                <a:spcPts val="18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Vorname Nachname</a:t>
            </a:r>
            <a:br>
              <a:rPr lang="de-DE" dirty="0" smtClean="0"/>
            </a:br>
            <a:r>
              <a:rPr lang="de-DE" dirty="0" smtClean="0"/>
              <a:t>Funktion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05" y="356701"/>
            <a:ext cx="3030519" cy="91047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3" y="5327459"/>
            <a:ext cx="1563707" cy="1236750"/>
          </a:xfrm>
          <a:prstGeom prst="rect">
            <a:avLst/>
          </a:prstGeom>
        </p:spPr>
      </p:pic>
      <p:sp>
        <p:nvSpPr>
          <p:cNvPr id="14" name="Textfeld 13"/>
          <p:cNvSpPr txBox="1"/>
          <p:nvPr userDrawn="1"/>
        </p:nvSpPr>
        <p:spPr>
          <a:xfrm>
            <a:off x="2028109" y="5403010"/>
            <a:ext cx="100798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10" dirty="0" smtClean="0">
                <a:latin typeface="Arial" panose="020B0604020202020204" pitchFamily="34" charset="0"/>
                <a:cs typeface="Arial" panose="020B0604020202020204" pitchFamily="34" charset="0"/>
              </a:rPr>
              <a:t>In Trägerschaft</a:t>
            </a:r>
            <a:r>
              <a:rPr lang="de-DE" sz="71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von:</a:t>
            </a:r>
            <a:endParaRPr lang="de-DE" sz="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725540" y="1942716"/>
            <a:ext cx="1385973" cy="285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de-DE" sz="2400" b="1" cap="all" baseline="0" dirty="0" smtClean="0">
                <a:solidFill>
                  <a:schemeClr val="tx2"/>
                </a:solidFill>
              </a:rPr>
              <a:t>Kontakt</a:t>
            </a:r>
            <a:endParaRPr lang="de-DE" sz="2400" b="1" cap="all" baseline="0" dirty="0">
              <a:solidFill>
                <a:schemeClr val="tx2"/>
              </a:solidFill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725540" y="4691299"/>
            <a:ext cx="2904011" cy="189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de-DE" sz="1400" b="1" cap="none" baseline="0" dirty="0" smtClean="0">
                <a:solidFill>
                  <a:schemeClr val="tx2"/>
                </a:solidFill>
                <a:latin typeface="Source Sans Pro Semibold" panose="020B0603030403020204" pitchFamily="34" charset="0"/>
              </a:rPr>
              <a:t>www.umsetzungsbegleitung-bthg.de</a:t>
            </a:r>
            <a:endParaRPr lang="de-DE" sz="1400" b="1" cap="none" baseline="0" dirty="0">
              <a:solidFill>
                <a:schemeClr val="tx2"/>
              </a:solidFill>
              <a:latin typeface="Source Sans Pro Semibold" panose="020B0603030403020204" pitchFamily="34" charset="0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2120222" y="6312794"/>
            <a:ext cx="971786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lvl="0" algn="r">
              <a:lnSpc>
                <a:spcPts val="1300"/>
              </a:lnSpc>
            </a:pPr>
            <a:r>
              <a:rPr lang="de-DE" sz="1100" dirty="0" smtClean="0">
                <a:solidFill>
                  <a:schemeClr val="tx2"/>
                </a:solidFill>
              </a:rPr>
              <a:t>© Deutscher Verein für öffentliche und private Fürsorge e. V. – Projekt »Umsetzungsbegleitung Bundesteilhabegesetz« 2018</a:t>
            </a:r>
            <a:endParaRPr lang="de-DE" sz="1100" dirty="0">
              <a:solidFill>
                <a:schemeClr val="tx2"/>
              </a:solidFill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8487" y="2914999"/>
            <a:ext cx="11448000" cy="1482511"/>
          </a:xfrm>
        </p:spPr>
        <p:txBody>
          <a:bodyPr lIns="360000" rIns="360000" bIns="0"/>
          <a:lstStyle>
            <a:lvl1pPr>
              <a:lnSpc>
                <a:spcPts val="1800"/>
              </a:lnSpc>
              <a:spcAft>
                <a:spcPts val="0"/>
              </a:spcAft>
              <a:defRPr sz="1400"/>
            </a:lvl1pPr>
          </a:lstStyle>
          <a:p>
            <a:r>
              <a:rPr lang="de-DE" dirty="0" smtClean="0"/>
              <a:t>Telefon</a:t>
            </a:r>
            <a:br>
              <a:rPr lang="de-DE" dirty="0" smtClean="0"/>
            </a:br>
            <a:r>
              <a:rPr lang="de-DE" dirty="0" smtClean="0"/>
              <a:t>E-Mail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51" y="5646810"/>
            <a:ext cx="938216" cy="3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7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368489" y="1623874"/>
            <a:ext cx="11469600" cy="3550561"/>
          </a:xfrm>
          <a:prstGeom prst="rect">
            <a:avLst/>
          </a:prstGeom>
          <a:solidFill>
            <a:schemeClr val="bg1"/>
          </a:solidFill>
          <a:ln w="22225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8488" y="3025699"/>
            <a:ext cx="11448000" cy="1655762"/>
          </a:xfrm>
          <a:solidFill>
            <a:schemeClr val="bg1"/>
          </a:solidFill>
        </p:spPr>
        <p:txBody>
          <a:bodyPr lIns="360000" rIns="360000" bIns="0"/>
          <a:lstStyle>
            <a:lvl1pPr marL="0" indent="0" algn="l">
              <a:lnSpc>
                <a:spcPts val="2640"/>
              </a:lnSpc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05" y="356701"/>
            <a:ext cx="3030519" cy="9104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3" y="5327459"/>
            <a:ext cx="1563707" cy="12367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feld 13"/>
          <p:cNvSpPr txBox="1"/>
          <p:nvPr userDrawn="1"/>
        </p:nvSpPr>
        <p:spPr>
          <a:xfrm>
            <a:off x="2028109" y="5403010"/>
            <a:ext cx="1007985" cy="207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7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Trägerschaft von:</a:t>
            </a:r>
            <a:endParaRPr lang="de-DE" sz="7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22" y="5671365"/>
            <a:ext cx="938216" cy="313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 dirty="0">
              <a:solidFill>
                <a:srgbClr val="5858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arb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368489" y="1623874"/>
            <a:ext cx="11469600" cy="3550561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68487" y="1623874"/>
            <a:ext cx="9198594" cy="1267174"/>
          </a:xfrm>
        </p:spPr>
        <p:txBody>
          <a:bodyPr lIns="360000" tIns="360000" rIns="360000" anchor="b"/>
          <a:lstStyle>
            <a:lvl1pPr algn="l">
              <a:lnSpc>
                <a:spcPts val="36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368489" y="3025699"/>
            <a:ext cx="8077680" cy="1655762"/>
          </a:xfrm>
        </p:spPr>
        <p:txBody>
          <a:bodyPr lIns="360000" rIns="360000" bIns="0"/>
          <a:lstStyle>
            <a:lvl1pPr marL="0" indent="0" algn="l">
              <a:lnSpc>
                <a:spcPts val="2640"/>
              </a:lnSpc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724" y="358192"/>
            <a:ext cx="3052890" cy="917949"/>
          </a:xfrm>
          <a:prstGeom prst="rect">
            <a:avLst/>
          </a:prstGeom>
        </p:spPr>
      </p:pic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0222" y="6173870"/>
            <a:ext cx="7921135" cy="365125"/>
          </a:xfrm>
        </p:spPr>
        <p:txBody>
          <a:bodyPr/>
          <a:lstStyle>
            <a:lvl1pPr>
              <a:defRPr lang="de-DE" b="1" i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Gesamt- und Teilhabeplanverfahren - Organisationsentwicklung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566484" y="3025699"/>
            <a:ext cx="3271605" cy="2148736"/>
          </a:xfrm>
        </p:spPr>
        <p:txBody>
          <a:bodyPr tIns="36000" rIns="252000" bIns="0" anchor="ctr" anchorCtr="0"/>
          <a:lstStyle>
            <a:lvl1pPr algn="r">
              <a:lnSpc>
                <a:spcPts val="23000"/>
              </a:lnSpc>
              <a:spcAft>
                <a:spcPts val="0"/>
              </a:spcAft>
              <a:defRPr sz="22000" b="1">
                <a:ln w="22225">
                  <a:gradFill>
                    <a:gsLst>
                      <a:gs pos="0">
                        <a:schemeClr val="accent1"/>
                      </a:gs>
                      <a:gs pos="99000">
                        <a:schemeClr val="accent2"/>
                      </a:gs>
                    </a:gsLst>
                    <a:lin ang="5400000" scaled="1"/>
                  </a:gradFill>
                </a:ln>
                <a:noFill/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>
          <a:xfrm>
            <a:off x="10134600" y="6173870"/>
            <a:ext cx="1662838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16.-18. März 2020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2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Weiß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368489" y="1623874"/>
            <a:ext cx="11469600" cy="3550561"/>
          </a:xfrm>
          <a:prstGeom prst="rect">
            <a:avLst/>
          </a:prstGeom>
          <a:noFill/>
          <a:ln w="22225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8487" y="1623874"/>
            <a:ext cx="9196618" cy="1267174"/>
          </a:xfrm>
        </p:spPr>
        <p:txBody>
          <a:bodyPr lIns="360000" tIns="360000" rIns="360000" anchor="b"/>
          <a:lstStyle>
            <a:lvl1pPr algn="l">
              <a:lnSpc>
                <a:spcPts val="36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8488" y="3025699"/>
            <a:ext cx="8078400" cy="1655762"/>
          </a:xfrm>
        </p:spPr>
        <p:txBody>
          <a:bodyPr lIns="360000" rIns="360000" bIns="0"/>
          <a:lstStyle>
            <a:lvl1pPr marL="0" indent="0" algn="l">
              <a:lnSpc>
                <a:spcPts val="2640"/>
              </a:lnSpc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134600" y="6173870"/>
            <a:ext cx="1662838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0222" y="6173870"/>
            <a:ext cx="7921135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 smtClean="0">
              <a:solidFill>
                <a:srgbClr val="58585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05" y="356701"/>
            <a:ext cx="3030519" cy="91047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3" y="5327459"/>
            <a:ext cx="1563707" cy="1236750"/>
          </a:xfrm>
          <a:prstGeom prst="rect">
            <a:avLst/>
          </a:prstGeom>
        </p:spPr>
      </p:pic>
      <p:sp>
        <p:nvSpPr>
          <p:cNvPr id="14" name="Textfeld 13"/>
          <p:cNvSpPr txBox="1"/>
          <p:nvPr userDrawn="1"/>
        </p:nvSpPr>
        <p:spPr>
          <a:xfrm>
            <a:off x="2028109" y="5403010"/>
            <a:ext cx="100798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Trägerschaft von:</a:t>
            </a:r>
            <a:endParaRPr lang="de-DE" sz="7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566484" y="3025699"/>
            <a:ext cx="3271605" cy="2148736"/>
          </a:xfrm>
        </p:spPr>
        <p:txBody>
          <a:bodyPr tIns="36000" rIns="252000" bIns="0" anchor="ctr" anchorCtr="0"/>
          <a:lstStyle>
            <a:lvl1pPr algn="r">
              <a:lnSpc>
                <a:spcPts val="23000"/>
              </a:lnSpc>
              <a:spcAft>
                <a:spcPts val="0"/>
              </a:spcAft>
              <a:defRPr sz="22000" b="1">
                <a:ln w="22225">
                  <a:noFill/>
                </a:ln>
                <a:gradFill>
                  <a:gsLst>
                    <a:gs pos="32000">
                      <a:schemeClr val="accent1"/>
                    </a:gs>
                    <a:gs pos="79000">
                      <a:schemeClr val="accent2"/>
                    </a:gs>
                  </a:gsLst>
                  <a:lin ang="5400000" scaled="1"/>
                </a:gra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22" y="5671365"/>
            <a:ext cx="938216" cy="3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9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b="0" i="0" smtClean="0">
                <a:effectLst/>
              </a:defRPr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dirty="0">
              <a:solidFill>
                <a:srgbClr val="58585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8" name="Gerader Verbinder 7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711200" y="1604963"/>
            <a:ext cx="10760075" cy="4384675"/>
          </a:xfrm>
        </p:spPr>
        <p:txBody>
          <a:bodyPr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1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ufzählung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bIns="0"/>
          <a:lstStyle>
            <a:lvl1pPr>
              <a:defRPr>
                <a:solidFill>
                  <a:schemeClr val="tx1"/>
                </a:solidFill>
              </a:defRPr>
            </a:lvl1pPr>
            <a:lvl2pPr marL="216000" indent="-216000" defTabSz="216000">
              <a:spcAft>
                <a:spcPts val="400"/>
              </a:spcAft>
              <a:buFontTx/>
              <a:buNone/>
              <a:defRPr>
                <a:solidFill>
                  <a:schemeClr val="tx1"/>
                </a:solidFill>
              </a:defRPr>
            </a:lvl2pPr>
            <a:lvl3pPr marL="648000" indent="-432000" defTabSz="216000">
              <a:spcAft>
                <a:spcPts val="400"/>
              </a:spcAft>
              <a:buFontTx/>
              <a:buNone/>
              <a:defRPr>
                <a:solidFill>
                  <a:schemeClr val="tx1"/>
                </a:solidFill>
              </a:defRPr>
            </a:lvl3pPr>
            <a:lvl4pPr marL="972000" indent="-540000" defTabSz="540000">
              <a:spcAft>
                <a:spcPts val="400"/>
              </a:spcAft>
              <a:defRPr>
                <a:solidFill>
                  <a:schemeClr val="tx1"/>
                </a:solidFill>
              </a:defRPr>
            </a:lvl4pPr>
            <a:lvl5pPr marL="70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b="0" i="0" smtClean="0">
                <a:effectLst/>
              </a:defRPr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dirty="0">
              <a:solidFill>
                <a:srgbClr val="58585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8" name="Gerader Verbinder 7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351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chmal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719138" y="1647825"/>
            <a:ext cx="3335337" cy="4151313"/>
          </a:xfrm>
        </p:spPr>
        <p:txBody>
          <a:bodyPr bIns="0"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4415757" y="1614828"/>
            <a:ext cx="7086600" cy="4184310"/>
          </a:xfrm>
        </p:spPr>
        <p:txBody>
          <a:bodyPr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492285" y="3635841"/>
            <a:ext cx="4151314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44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719138" y="1647825"/>
            <a:ext cx="3335337" cy="415131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8109283" y="1614828"/>
            <a:ext cx="3393073" cy="4184310"/>
          </a:xfrm>
        </p:spPr>
        <p:txBody>
          <a:bodyPr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492285" y="3635841"/>
            <a:ext cx="4151314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7"/>
          </p:nvPr>
        </p:nvSpPr>
        <p:spPr>
          <a:xfrm>
            <a:off x="4427533" y="1647825"/>
            <a:ext cx="3335337" cy="415131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2214767" y="3635841"/>
            <a:ext cx="4151314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11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Weiß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368489" y="1623874"/>
            <a:ext cx="11469600" cy="3550561"/>
          </a:xfrm>
          <a:prstGeom prst="rect">
            <a:avLst/>
          </a:prstGeom>
          <a:noFill/>
          <a:ln w="22225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8487" y="1623874"/>
            <a:ext cx="9196618" cy="1267174"/>
          </a:xfrm>
        </p:spPr>
        <p:txBody>
          <a:bodyPr lIns="360000" tIns="360000" rIns="360000" anchor="b"/>
          <a:lstStyle>
            <a:lvl1pPr algn="l">
              <a:lnSpc>
                <a:spcPts val="36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8488" y="3025699"/>
            <a:ext cx="8078400" cy="1655762"/>
          </a:xfrm>
        </p:spPr>
        <p:txBody>
          <a:bodyPr lIns="360000" rIns="360000" bIns="0"/>
          <a:lstStyle>
            <a:lvl1pPr marL="0" indent="0" algn="l">
              <a:lnSpc>
                <a:spcPts val="2640"/>
              </a:lnSpc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134600" y="6173870"/>
            <a:ext cx="1662838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de-DE" smtClean="0"/>
              <a:t>16.-18. März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0222" y="6173870"/>
            <a:ext cx="7921135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de-DE" smtClean="0"/>
              <a:t>Gesamt- und Teilhabeplanverfahren - Organisationsentwicklung</a:t>
            </a:r>
            <a:endParaRPr lang="de-DE" dirty="0" smtClean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05" y="356701"/>
            <a:ext cx="3030519" cy="91047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3" y="5327459"/>
            <a:ext cx="1563707" cy="1236750"/>
          </a:xfrm>
          <a:prstGeom prst="rect">
            <a:avLst/>
          </a:prstGeom>
        </p:spPr>
      </p:pic>
      <p:sp>
        <p:nvSpPr>
          <p:cNvPr id="14" name="Textfeld 13"/>
          <p:cNvSpPr txBox="1"/>
          <p:nvPr userDrawn="1"/>
        </p:nvSpPr>
        <p:spPr>
          <a:xfrm>
            <a:off x="2028109" y="5403010"/>
            <a:ext cx="100798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10" dirty="0" smtClean="0">
                <a:latin typeface="Arial" panose="020B0604020202020204" pitchFamily="34" charset="0"/>
                <a:cs typeface="Arial" panose="020B0604020202020204" pitchFamily="34" charset="0"/>
              </a:rPr>
              <a:t>In Trägerschaft</a:t>
            </a:r>
            <a:r>
              <a:rPr lang="de-DE" sz="71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von:</a:t>
            </a:r>
            <a:endParaRPr lang="de-DE" sz="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566484" y="3025699"/>
            <a:ext cx="3271605" cy="2148736"/>
          </a:xfrm>
        </p:spPr>
        <p:txBody>
          <a:bodyPr tIns="36000" rIns="252000" bIns="0" anchor="ctr" anchorCtr="0"/>
          <a:lstStyle>
            <a:lvl1pPr algn="r">
              <a:lnSpc>
                <a:spcPts val="23000"/>
              </a:lnSpc>
              <a:spcAft>
                <a:spcPts val="0"/>
              </a:spcAft>
              <a:defRPr sz="22000" b="1">
                <a:ln w="22225">
                  <a:noFill/>
                </a:ln>
                <a:gradFill>
                  <a:gsLst>
                    <a:gs pos="32000">
                      <a:schemeClr val="accent1"/>
                    </a:gs>
                    <a:gs pos="79000">
                      <a:schemeClr val="accent2"/>
                    </a:gs>
                  </a:gsLst>
                  <a:lin ang="5400000" scaled="1"/>
                </a:gra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22" y="5671365"/>
            <a:ext cx="938216" cy="3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reit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 smtClean="0">
              <a:solidFill>
                <a:srgbClr val="58585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6280483" y="1614828"/>
            <a:ext cx="5221873" cy="4184310"/>
          </a:xfrm>
        </p:spPr>
        <p:txBody>
          <a:bodyPr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492285" y="3635841"/>
            <a:ext cx="4151314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6" name="Inhaltsplatzhalter 10"/>
          <p:cNvSpPr>
            <a:spLocks noGrp="1"/>
          </p:cNvSpPr>
          <p:nvPr>
            <p:ph sz="quarter" idx="17"/>
          </p:nvPr>
        </p:nvSpPr>
        <p:spPr>
          <a:xfrm>
            <a:off x="719137" y="1647824"/>
            <a:ext cx="5188367" cy="41513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65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587826" y="3731382"/>
            <a:ext cx="4342397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7"/>
          </p:nvPr>
        </p:nvSpPr>
        <p:spPr>
          <a:xfrm>
            <a:off x="719138" y="1647825"/>
            <a:ext cx="10771021" cy="43418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55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199" y="398371"/>
            <a:ext cx="8280000" cy="756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8" name="Gerader Verbinder 7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3" name="Tabellenplatzhalter 12"/>
          <p:cNvSpPr>
            <a:spLocks noGrp="1"/>
          </p:cNvSpPr>
          <p:nvPr>
            <p:ph type="tbl" sz="quarter" idx="14"/>
          </p:nvPr>
        </p:nvSpPr>
        <p:spPr>
          <a:xfrm>
            <a:off x="711200" y="2198104"/>
            <a:ext cx="5773822" cy="3828212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711200" y="1602425"/>
            <a:ext cx="10759401" cy="362399"/>
          </a:xfrm>
        </p:spPr>
        <p:txBody>
          <a:bodyPr bIns="0"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74241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368489" y="1623874"/>
            <a:ext cx="11469600" cy="3550561"/>
          </a:xfrm>
          <a:prstGeom prst="rect">
            <a:avLst/>
          </a:prstGeom>
          <a:noFill/>
          <a:ln w="22225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8488" y="2371255"/>
            <a:ext cx="11448000" cy="448145"/>
          </a:xfrm>
        </p:spPr>
        <p:txBody>
          <a:bodyPr lIns="360000" rIns="360000" bIns="0"/>
          <a:lstStyle>
            <a:lvl1pPr marL="0" indent="0" algn="l">
              <a:lnSpc>
                <a:spcPts val="18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Vorname Nachname</a:t>
            </a:r>
            <a:br>
              <a:rPr lang="de-DE" dirty="0" smtClean="0"/>
            </a:br>
            <a:r>
              <a:rPr lang="de-DE" dirty="0" smtClean="0"/>
              <a:t>Funktion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05" y="356701"/>
            <a:ext cx="3030519" cy="91047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3" y="5327459"/>
            <a:ext cx="1563707" cy="1236750"/>
          </a:xfrm>
          <a:prstGeom prst="rect">
            <a:avLst/>
          </a:prstGeom>
        </p:spPr>
      </p:pic>
      <p:sp>
        <p:nvSpPr>
          <p:cNvPr id="14" name="Textfeld 13"/>
          <p:cNvSpPr txBox="1"/>
          <p:nvPr userDrawn="1"/>
        </p:nvSpPr>
        <p:spPr>
          <a:xfrm>
            <a:off x="2028109" y="5403010"/>
            <a:ext cx="100798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Trägerschaft von:</a:t>
            </a:r>
            <a:endParaRPr lang="de-DE" sz="7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725540" y="1942716"/>
            <a:ext cx="1385973" cy="285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de-DE" sz="2400" b="1" cap="all" dirty="0" smtClean="0">
                <a:solidFill>
                  <a:prstClr val="black"/>
                </a:solidFill>
              </a:rPr>
              <a:t>Kontakt</a:t>
            </a:r>
            <a:endParaRPr lang="de-DE" sz="2400" b="1" cap="all" dirty="0">
              <a:solidFill>
                <a:prstClr val="black"/>
              </a:solidFill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725540" y="4691299"/>
            <a:ext cx="2904011" cy="189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de-DE" sz="1400" b="1" dirty="0" smtClean="0">
                <a:solidFill>
                  <a:prstClr val="black"/>
                </a:solidFill>
                <a:latin typeface="Source Sans Pro Semibold" panose="020B0603030403020204" pitchFamily="34" charset="0"/>
              </a:rPr>
              <a:t>www.umsetzungsbegleitung-bthg.de</a:t>
            </a:r>
            <a:endParaRPr lang="de-DE" sz="1400" b="1" dirty="0">
              <a:solidFill>
                <a:prstClr val="black"/>
              </a:solidFill>
              <a:latin typeface="Source Sans Pro Semibold" panose="020B0603030403020204" pitchFamily="34" charset="0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2120222" y="6312794"/>
            <a:ext cx="971786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ts val="1300"/>
              </a:lnSpc>
            </a:pPr>
            <a:r>
              <a:rPr lang="de-DE" sz="1100" dirty="0" smtClean="0">
                <a:solidFill>
                  <a:prstClr val="black"/>
                </a:solidFill>
              </a:rPr>
              <a:t>© Deutscher Verein für öffentliche und private Fürsorge e. V. – Projekt »Umsetzungsbegleitung Bundesteilhabegesetz« 2018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8487" y="2914999"/>
            <a:ext cx="11448000" cy="1482511"/>
          </a:xfrm>
        </p:spPr>
        <p:txBody>
          <a:bodyPr lIns="360000" rIns="360000" bIns="0"/>
          <a:lstStyle>
            <a:lvl1pPr>
              <a:lnSpc>
                <a:spcPts val="1800"/>
              </a:lnSpc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Telefon</a:t>
            </a:r>
            <a:br>
              <a:rPr lang="de-DE" dirty="0" smtClean="0"/>
            </a:br>
            <a:r>
              <a:rPr lang="de-DE" dirty="0" smtClean="0"/>
              <a:t>E-Mail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51" y="5646810"/>
            <a:ext cx="938216" cy="3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0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368489" y="1623874"/>
            <a:ext cx="11469600" cy="3550561"/>
          </a:xfrm>
          <a:prstGeom prst="rect">
            <a:avLst/>
          </a:prstGeom>
          <a:solidFill>
            <a:schemeClr val="bg1"/>
          </a:solidFill>
          <a:ln w="22225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8488" y="3025699"/>
            <a:ext cx="11448000" cy="1655762"/>
          </a:xfrm>
          <a:solidFill>
            <a:schemeClr val="bg1"/>
          </a:solidFill>
        </p:spPr>
        <p:txBody>
          <a:bodyPr lIns="360000" rIns="360000" bIns="0"/>
          <a:lstStyle>
            <a:lvl1pPr marL="0" indent="0" algn="l">
              <a:lnSpc>
                <a:spcPts val="2640"/>
              </a:lnSpc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05" y="356701"/>
            <a:ext cx="3030519" cy="9104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3" y="5327459"/>
            <a:ext cx="1563707" cy="12367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feld 13"/>
          <p:cNvSpPr txBox="1"/>
          <p:nvPr userDrawn="1"/>
        </p:nvSpPr>
        <p:spPr>
          <a:xfrm>
            <a:off x="2028109" y="5403010"/>
            <a:ext cx="1007985" cy="207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7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Trägerschaft von:</a:t>
            </a:r>
            <a:endParaRPr lang="de-DE" sz="7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22" y="5671365"/>
            <a:ext cx="938216" cy="313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 dirty="0">
              <a:solidFill>
                <a:srgbClr val="5858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15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arb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368489" y="1623874"/>
            <a:ext cx="11469600" cy="3550561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68487" y="1623874"/>
            <a:ext cx="9198594" cy="1267174"/>
          </a:xfrm>
        </p:spPr>
        <p:txBody>
          <a:bodyPr lIns="360000" tIns="360000" rIns="360000" anchor="b"/>
          <a:lstStyle>
            <a:lvl1pPr algn="l">
              <a:lnSpc>
                <a:spcPts val="36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368489" y="3025699"/>
            <a:ext cx="8077680" cy="1655762"/>
          </a:xfrm>
        </p:spPr>
        <p:txBody>
          <a:bodyPr lIns="360000" rIns="360000" bIns="0"/>
          <a:lstStyle>
            <a:lvl1pPr marL="0" indent="0" algn="l">
              <a:lnSpc>
                <a:spcPts val="2640"/>
              </a:lnSpc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724" y="358192"/>
            <a:ext cx="3052890" cy="917949"/>
          </a:xfrm>
          <a:prstGeom prst="rect">
            <a:avLst/>
          </a:prstGeom>
        </p:spPr>
      </p:pic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0222" y="6173870"/>
            <a:ext cx="7921135" cy="365125"/>
          </a:xfrm>
        </p:spPr>
        <p:txBody>
          <a:bodyPr/>
          <a:lstStyle>
            <a:lvl1pPr>
              <a:defRPr lang="de-DE" b="1" i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Gesamt- und Teilhabeplanverfahren - Organisationsentwicklung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566484" y="3025699"/>
            <a:ext cx="3271605" cy="2148736"/>
          </a:xfrm>
        </p:spPr>
        <p:txBody>
          <a:bodyPr tIns="36000" rIns="252000" bIns="0" anchor="ctr" anchorCtr="0"/>
          <a:lstStyle>
            <a:lvl1pPr algn="r">
              <a:lnSpc>
                <a:spcPts val="23000"/>
              </a:lnSpc>
              <a:spcAft>
                <a:spcPts val="0"/>
              </a:spcAft>
              <a:defRPr sz="22000" b="1">
                <a:ln w="22225">
                  <a:gradFill>
                    <a:gsLst>
                      <a:gs pos="0">
                        <a:schemeClr val="accent1"/>
                      </a:gs>
                      <a:gs pos="99000">
                        <a:schemeClr val="accent2"/>
                      </a:gs>
                    </a:gsLst>
                    <a:lin ang="5400000" scaled="1"/>
                  </a:gradFill>
                </a:ln>
                <a:noFill/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>
          <a:xfrm>
            <a:off x="10134600" y="6173870"/>
            <a:ext cx="1662838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16.-18. März 2020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0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Weiß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368489" y="1623874"/>
            <a:ext cx="11469600" cy="3550561"/>
          </a:xfrm>
          <a:prstGeom prst="rect">
            <a:avLst/>
          </a:prstGeom>
          <a:noFill/>
          <a:ln w="22225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8487" y="1623874"/>
            <a:ext cx="9196618" cy="1267174"/>
          </a:xfrm>
        </p:spPr>
        <p:txBody>
          <a:bodyPr lIns="360000" tIns="360000" rIns="360000" anchor="b"/>
          <a:lstStyle>
            <a:lvl1pPr algn="l">
              <a:lnSpc>
                <a:spcPts val="36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8488" y="3025699"/>
            <a:ext cx="8078400" cy="1655762"/>
          </a:xfrm>
        </p:spPr>
        <p:txBody>
          <a:bodyPr lIns="360000" rIns="360000" bIns="0"/>
          <a:lstStyle>
            <a:lvl1pPr marL="0" indent="0" algn="l">
              <a:lnSpc>
                <a:spcPts val="2640"/>
              </a:lnSpc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134600" y="6173870"/>
            <a:ext cx="1662838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0222" y="6173870"/>
            <a:ext cx="7921135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 smtClean="0">
              <a:solidFill>
                <a:srgbClr val="58585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05" y="356701"/>
            <a:ext cx="3030519" cy="91047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3" y="5327459"/>
            <a:ext cx="1563707" cy="1236750"/>
          </a:xfrm>
          <a:prstGeom prst="rect">
            <a:avLst/>
          </a:prstGeom>
        </p:spPr>
      </p:pic>
      <p:sp>
        <p:nvSpPr>
          <p:cNvPr id="14" name="Textfeld 13"/>
          <p:cNvSpPr txBox="1"/>
          <p:nvPr userDrawn="1"/>
        </p:nvSpPr>
        <p:spPr>
          <a:xfrm>
            <a:off x="2028109" y="5403010"/>
            <a:ext cx="100798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Trägerschaft von:</a:t>
            </a:r>
            <a:endParaRPr lang="de-DE" sz="7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566484" y="3025699"/>
            <a:ext cx="3271605" cy="2148736"/>
          </a:xfrm>
        </p:spPr>
        <p:txBody>
          <a:bodyPr tIns="36000" rIns="252000" bIns="0" anchor="ctr" anchorCtr="0"/>
          <a:lstStyle>
            <a:lvl1pPr algn="r">
              <a:lnSpc>
                <a:spcPts val="23000"/>
              </a:lnSpc>
              <a:spcAft>
                <a:spcPts val="0"/>
              </a:spcAft>
              <a:defRPr sz="22000" b="1">
                <a:ln w="22225">
                  <a:noFill/>
                </a:ln>
                <a:gradFill>
                  <a:gsLst>
                    <a:gs pos="32000">
                      <a:schemeClr val="accent1"/>
                    </a:gs>
                    <a:gs pos="79000">
                      <a:schemeClr val="accent2"/>
                    </a:gs>
                  </a:gsLst>
                  <a:lin ang="5400000" scaled="1"/>
                </a:gra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22" y="5671365"/>
            <a:ext cx="938216" cy="3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7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b="0" i="0" smtClean="0">
                <a:effectLst/>
              </a:defRPr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dirty="0">
              <a:solidFill>
                <a:srgbClr val="58585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8" name="Gerader Verbinder 7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711200" y="1604963"/>
            <a:ext cx="10760075" cy="4384675"/>
          </a:xfrm>
        </p:spPr>
        <p:txBody>
          <a:bodyPr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0138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ufzählung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bIns="0"/>
          <a:lstStyle>
            <a:lvl1pPr>
              <a:defRPr>
                <a:solidFill>
                  <a:schemeClr val="tx1"/>
                </a:solidFill>
              </a:defRPr>
            </a:lvl1pPr>
            <a:lvl2pPr marL="216000" indent="-216000" defTabSz="216000">
              <a:spcAft>
                <a:spcPts val="400"/>
              </a:spcAft>
              <a:buFontTx/>
              <a:buNone/>
              <a:defRPr>
                <a:solidFill>
                  <a:schemeClr val="tx1"/>
                </a:solidFill>
              </a:defRPr>
            </a:lvl2pPr>
            <a:lvl3pPr marL="648000" indent="-432000" defTabSz="216000">
              <a:spcAft>
                <a:spcPts val="400"/>
              </a:spcAft>
              <a:buFontTx/>
              <a:buNone/>
              <a:defRPr>
                <a:solidFill>
                  <a:schemeClr val="tx1"/>
                </a:solidFill>
              </a:defRPr>
            </a:lvl3pPr>
            <a:lvl4pPr marL="972000" indent="-540000" defTabSz="540000">
              <a:spcAft>
                <a:spcPts val="400"/>
              </a:spcAft>
              <a:defRPr>
                <a:solidFill>
                  <a:schemeClr val="tx1"/>
                </a:solidFill>
              </a:defRPr>
            </a:lvl4pPr>
            <a:lvl5pPr marL="70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b="0" i="0" smtClean="0">
                <a:effectLst/>
              </a:defRPr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dirty="0">
              <a:solidFill>
                <a:srgbClr val="58585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8" name="Gerader Verbinder 7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891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chmal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719138" y="1647825"/>
            <a:ext cx="3335337" cy="4151313"/>
          </a:xfrm>
        </p:spPr>
        <p:txBody>
          <a:bodyPr bIns="0"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4415757" y="1614828"/>
            <a:ext cx="7086600" cy="4184310"/>
          </a:xfrm>
        </p:spPr>
        <p:txBody>
          <a:bodyPr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492285" y="3635841"/>
            <a:ext cx="4151314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210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16.-18. März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b="0" i="0" smtClean="0">
                <a:effectLst/>
              </a:defRPr>
            </a:lvl1pPr>
          </a:lstStyle>
          <a:p>
            <a:r>
              <a:rPr lang="de-DE" smtClean="0"/>
              <a:t>Gesamt- und Teilhabeplanverfahren - Organisationsentwicklung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8" name="Gerader Verbinder 7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711200" y="1604963"/>
            <a:ext cx="10760075" cy="4384675"/>
          </a:xfrm>
        </p:spPr>
        <p:txBody>
          <a:bodyPr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61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719138" y="1647825"/>
            <a:ext cx="3335337" cy="415131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8109283" y="1614828"/>
            <a:ext cx="3393073" cy="4184310"/>
          </a:xfrm>
        </p:spPr>
        <p:txBody>
          <a:bodyPr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492285" y="3635841"/>
            <a:ext cx="4151314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7"/>
          </p:nvPr>
        </p:nvSpPr>
        <p:spPr>
          <a:xfrm>
            <a:off x="4427533" y="1647825"/>
            <a:ext cx="3335337" cy="415131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2214767" y="3635841"/>
            <a:ext cx="4151314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74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reit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 smtClean="0">
              <a:solidFill>
                <a:srgbClr val="58585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6280483" y="1614828"/>
            <a:ext cx="5221873" cy="4184310"/>
          </a:xfrm>
        </p:spPr>
        <p:txBody>
          <a:bodyPr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492285" y="3635841"/>
            <a:ext cx="4151314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6" name="Inhaltsplatzhalter 10"/>
          <p:cNvSpPr>
            <a:spLocks noGrp="1"/>
          </p:cNvSpPr>
          <p:nvPr>
            <p:ph sz="quarter" idx="17"/>
          </p:nvPr>
        </p:nvSpPr>
        <p:spPr>
          <a:xfrm>
            <a:off x="719137" y="1647824"/>
            <a:ext cx="5188367" cy="41513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4923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587826" y="3731382"/>
            <a:ext cx="4342397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7"/>
          </p:nvPr>
        </p:nvSpPr>
        <p:spPr>
          <a:xfrm>
            <a:off x="719138" y="1647825"/>
            <a:ext cx="10771021" cy="43418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32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199" y="398371"/>
            <a:ext cx="8280000" cy="756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8" name="Gerader Verbinder 7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3" name="Tabellenplatzhalter 12"/>
          <p:cNvSpPr>
            <a:spLocks noGrp="1"/>
          </p:cNvSpPr>
          <p:nvPr>
            <p:ph type="tbl" sz="quarter" idx="14"/>
          </p:nvPr>
        </p:nvSpPr>
        <p:spPr>
          <a:xfrm>
            <a:off x="711200" y="2198104"/>
            <a:ext cx="5773822" cy="3828212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711200" y="1602425"/>
            <a:ext cx="10759401" cy="362399"/>
          </a:xfrm>
        </p:spPr>
        <p:txBody>
          <a:bodyPr bIns="0"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13267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368489" y="1623874"/>
            <a:ext cx="11469600" cy="3550561"/>
          </a:xfrm>
          <a:prstGeom prst="rect">
            <a:avLst/>
          </a:prstGeom>
          <a:noFill/>
          <a:ln w="22225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8488" y="2371255"/>
            <a:ext cx="11448000" cy="448145"/>
          </a:xfrm>
        </p:spPr>
        <p:txBody>
          <a:bodyPr lIns="360000" rIns="360000" bIns="0"/>
          <a:lstStyle>
            <a:lvl1pPr marL="0" indent="0" algn="l">
              <a:lnSpc>
                <a:spcPts val="18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Vorname Nachname</a:t>
            </a:r>
            <a:br>
              <a:rPr lang="de-DE" dirty="0" smtClean="0"/>
            </a:br>
            <a:r>
              <a:rPr lang="de-DE" dirty="0" smtClean="0"/>
              <a:t>Funktion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05" y="356701"/>
            <a:ext cx="3030519" cy="91047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3" y="5327459"/>
            <a:ext cx="1563707" cy="1236750"/>
          </a:xfrm>
          <a:prstGeom prst="rect">
            <a:avLst/>
          </a:prstGeom>
        </p:spPr>
      </p:pic>
      <p:sp>
        <p:nvSpPr>
          <p:cNvPr id="14" name="Textfeld 13"/>
          <p:cNvSpPr txBox="1"/>
          <p:nvPr userDrawn="1"/>
        </p:nvSpPr>
        <p:spPr>
          <a:xfrm>
            <a:off x="2028109" y="5403010"/>
            <a:ext cx="100798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Trägerschaft von:</a:t>
            </a:r>
            <a:endParaRPr lang="de-DE" sz="7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725540" y="1942716"/>
            <a:ext cx="1385973" cy="285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de-DE" sz="2400" b="1" cap="all" dirty="0" smtClean="0">
                <a:solidFill>
                  <a:prstClr val="black"/>
                </a:solidFill>
              </a:rPr>
              <a:t>Kontakt</a:t>
            </a:r>
            <a:endParaRPr lang="de-DE" sz="2400" b="1" cap="all" dirty="0">
              <a:solidFill>
                <a:prstClr val="black"/>
              </a:solidFill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725540" y="4691299"/>
            <a:ext cx="2904011" cy="189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de-DE" sz="1400" b="1" dirty="0" smtClean="0">
                <a:solidFill>
                  <a:prstClr val="black"/>
                </a:solidFill>
                <a:latin typeface="Source Sans Pro Semibold" panose="020B0603030403020204" pitchFamily="34" charset="0"/>
              </a:rPr>
              <a:t>www.umsetzungsbegleitung-bthg.de</a:t>
            </a:r>
            <a:endParaRPr lang="de-DE" sz="1400" b="1" dirty="0">
              <a:solidFill>
                <a:prstClr val="black"/>
              </a:solidFill>
              <a:latin typeface="Source Sans Pro Semibold" panose="020B0603030403020204" pitchFamily="34" charset="0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2120222" y="6312794"/>
            <a:ext cx="971786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ts val="1300"/>
              </a:lnSpc>
            </a:pPr>
            <a:r>
              <a:rPr lang="de-DE" sz="1100" dirty="0" smtClean="0">
                <a:solidFill>
                  <a:prstClr val="black"/>
                </a:solidFill>
              </a:rPr>
              <a:t>© Deutscher Verein für öffentliche und private Fürsorge e. V. – Projekt »Umsetzungsbegleitung Bundesteilhabegesetz« 2018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8487" y="2914999"/>
            <a:ext cx="11448000" cy="1482511"/>
          </a:xfrm>
        </p:spPr>
        <p:txBody>
          <a:bodyPr lIns="360000" rIns="360000" bIns="0"/>
          <a:lstStyle>
            <a:lvl1pPr>
              <a:lnSpc>
                <a:spcPts val="1800"/>
              </a:lnSpc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Telefon</a:t>
            </a:r>
            <a:br>
              <a:rPr lang="de-DE" dirty="0" smtClean="0"/>
            </a:br>
            <a:r>
              <a:rPr lang="de-DE" dirty="0" smtClean="0"/>
              <a:t>E-Mail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51" y="5646810"/>
            <a:ext cx="938216" cy="3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2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368489" y="1623874"/>
            <a:ext cx="11469600" cy="3550561"/>
          </a:xfrm>
          <a:prstGeom prst="rect">
            <a:avLst/>
          </a:prstGeom>
          <a:solidFill>
            <a:schemeClr val="bg1"/>
          </a:solidFill>
          <a:ln w="22225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8488" y="3025699"/>
            <a:ext cx="11448000" cy="1655762"/>
          </a:xfrm>
          <a:solidFill>
            <a:schemeClr val="bg1"/>
          </a:solidFill>
        </p:spPr>
        <p:txBody>
          <a:bodyPr lIns="360000" rIns="360000" bIns="0"/>
          <a:lstStyle>
            <a:lvl1pPr marL="0" indent="0" algn="l">
              <a:lnSpc>
                <a:spcPts val="2640"/>
              </a:lnSpc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05" y="356701"/>
            <a:ext cx="3030519" cy="9104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3" y="5327459"/>
            <a:ext cx="1563707" cy="12367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feld 13"/>
          <p:cNvSpPr txBox="1"/>
          <p:nvPr userDrawn="1"/>
        </p:nvSpPr>
        <p:spPr>
          <a:xfrm>
            <a:off x="2028109" y="5403010"/>
            <a:ext cx="1007985" cy="207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7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Trägerschaft von:</a:t>
            </a:r>
            <a:endParaRPr lang="de-DE" sz="7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22" y="5671365"/>
            <a:ext cx="938216" cy="313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 dirty="0">
              <a:solidFill>
                <a:srgbClr val="5858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7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arb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368489" y="1623874"/>
            <a:ext cx="11469600" cy="3550561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68487" y="1623874"/>
            <a:ext cx="9198594" cy="1267174"/>
          </a:xfrm>
        </p:spPr>
        <p:txBody>
          <a:bodyPr lIns="360000" tIns="360000" rIns="360000" anchor="b"/>
          <a:lstStyle>
            <a:lvl1pPr algn="l">
              <a:lnSpc>
                <a:spcPts val="36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368489" y="3025699"/>
            <a:ext cx="8077680" cy="1655762"/>
          </a:xfrm>
        </p:spPr>
        <p:txBody>
          <a:bodyPr lIns="360000" rIns="360000" bIns="0"/>
          <a:lstStyle>
            <a:lvl1pPr marL="0" indent="0" algn="l">
              <a:lnSpc>
                <a:spcPts val="2640"/>
              </a:lnSpc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724" y="358192"/>
            <a:ext cx="3052890" cy="917949"/>
          </a:xfrm>
          <a:prstGeom prst="rect">
            <a:avLst/>
          </a:prstGeom>
        </p:spPr>
      </p:pic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0222" y="6173870"/>
            <a:ext cx="7921135" cy="365125"/>
          </a:xfrm>
        </p:spPr>
        <p:txBody>
          <a:bodyPr/>
          <a:lstStyle>
            <a:lvl1pPr>
              <a:defRPr lang="de-DE" b="1" i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Gesamt- und Teilhabeplanverfahren - Organisationsentwicklung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566484" y="3025699"/>
            <a:ext cx="3271605" cy="2148736"/>
          </a:xfrm>
        </p:spPr>
        <p:txBody>
          <a:bodyPr tIns="36000" rIns="252000" bIns="0" anchor="ctr" anchorCtr="0"/>
          <a:lstStyle>
            <a:lvl1pPr algn="r">
              <a:lnSpc>
                <a:spcPts val="23000"/>
              </a:lnSpc>
              <a:spcAft>
                <a:spcPts val="0"/>
              </a:spcAft>
              <a:defRPr sz="22000" b="1">
                <a:ln w="22225">
                  <a:gradFill>
                    <a:gsLst>
                      <a:gs pos="0">
                        <a:schemeClr val="accent1"/>
                      </a:gs>
                      <a:gs pos="99000">
                        <a:schemeClr val="accent2"/>
                      </a:gs>
                    </a:gsLst>
                    <a:lin ang="5400000" scaled="1"/>
                  </a:gradFill>
                </a:ln>
                <a:noFill/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>
          <a:xfrm>
            <a:off x="10134600" y="6173870"/>
            <a:ext cx="1662838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16.-18. März 2020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5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Weiß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368489" y="1623874"/>
            <a:ext cx="11469600" cy="3550561"/>
          </a:xfrm>
          <a:prstGeom prst="rect">
            <a:avLst/>
          </a:prstGeom>
          <a:noFill/>
          <a:ln w="22225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8487" y="1623874"/>
            <a:ext cx="9196618" cy="1267174"/>
          </a:xfrm>
        </p:spPr>
        <p:txBody>
          <a:bodyPr lIns="360000" tIns="360000" rIns="360000" anchor="b"/>
          <a:lstStyle>
            <a:lvl1pPr algn="l">
              <a:lnSpc>
                <a:spcPts val="36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8488" y="3025699"/>
            <a:ext cx="8078400" cy="1655762"/>
          </a:xfrm>
        </p:spPr>
        <p:txBody>
          <a:bodyPr lIns="360000" rIns="360000" bIns="0"/>
          <a:lstStyle>
            <a:lvl1pPr marL="0" indent="0" algn="l">
              <a:lnSpc>
                <a:spcPts val="2640"/>
              </a:lnSpc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134600" y="6173870"/>
            <a:ext cx="1662838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0222" y="6173870"/>
            <a:ext cx="7921135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 smtClean="0">
              <a:solidFill>
                <a:srgbClr val="58585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05" y="356701"/>
            <a:ext cx="3030519" cy="91047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3" y="5327459"/>
            <a:ext cx="1563707" cy="1236750"/>
          </a:xfrm>
          <a:prstGeom prst="rect">
            <a:avLst/>
          </a:prstGeom>
        </p:spPr>
      </p:pic>
      <p:sp>
        <p:nvSpPr>
          <p:cNvPr id="14" name="Textfeld 13"/>
          <p:cNvSpPr txBox="1"/>
          <p:nvPr userDrawn="1"/>
        </p:nvSpPr>
        <p:spPr>
          <a:xfrm>
            <a:off x="2028109" y="5403010"/>
            <a:ext cx="100798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Trägerschaft von:</a:t>
            </a:r>
            <a:endParaRPr lang="de-DE" sz="7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566484" y="3025699"/>
            <a:ext cx="3271605" cy="2148736"/>
          </a:xfrm>
        </p:spPr>
        <p:txBody>
          <a:bodyPr tIns="36000" rIns="252000" bIns="0" anchor="ctr" anchorCtr="0"/>
          <a:lstStyle>
            <a:lvl1pPr algn="r">
              <a:lnSpc>
                <a:spcPts val="23000"/>
              </a:lnSpc>
              <a:spcAft>
                <a:spcPts val="0"/>
              </a:spcAft>
              <a:defRPr sz="22000" b="1">
                <a:ln w="22225">
                  <a:noFill/>
                </a:ln>
                <a:gradFill>
                  <a:gsLst>
                    <a:gs pos="32000">
                      <a:schemeClr val="accent1"/>
                    </a:gs>
                    <a:gs pos="79000">
                      <a:schemeClr val="accent2"/>
                    </a:gs>
                  </a:gsLst>
                  <a:lin ang="5400000" scaled="1"/>
                </a:gra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22" y="5671365"/>
            <a:ext cx="938216" cy="3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b="0" i="0" smtClean="0">
                <a:effectLst/>
              </a:defRPr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dirty="0">
              <a:solidFill>
                <a:srgbClr val="58585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8" name="Gerader Verbinder 7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711200" y="1604963"/>
            <a:ext cx="10760075" cy="4384675"/>
          </a:xfrm>
        </p:spPr>
        <p:txBody>
          <a:bodyPr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00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ufzählung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bIns="0"/>
          <a:lstStyle>
            <a:lvl1pPr>
              <a:defRPr>
                <a:solidFill>
                  <a:schemeClr val="tx1"/>
                </a:solidFill>
              </a:defRPr>
            </a:lvl1pPr>
            <a:lvl2pPr marL="216000" indent="-216000" defTabSz="216000">
              <a:spcAft>
                <a:spcPts val="400"/>
              </a:spcAft>
              <a:buFontTx/>
              <a:buNone/>
              <a:defRPr>
                <a:solidFill>
                  <a:schemeClr val="tx1"/>
                </a:solidFill>
              </a:defRPr>
            </a:lvl2pPr>
            <a:lvl3pPr marL="648000" indent="-432000" defTabSz="216000">
              <a:spcAft>
                <a:spcPts val="400"/>
              </a:spcAft>
              <a:buFontTx/>
              <a:buNone/>
              <a:defRPr>
                <a:solidFill>
                  <a:schemeClr val="tx1"/>
                </a:solidFill>
              </a:defRPr>
            </a:lvl3pPr>
            <a:lvl4pPr marL="972000" indent="-540000" defTabSz="540000">
              <a:spcAft>
                <a:spcPts val="400"/>
              </a:spcAft>
              <a:defRPr>
                <a:solidFill>
                  <a:schemeClr val="tx1"/>
                </a:solidFill>
              </a:defRPr>
            </a:lvl4pPr>
            <a:lvl5pPr marL="70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b="0" i="0" smtClean="0">
                <a:effectLst/>
              </a:defRPr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dirty="0">
              <a:solidFill>
                <a:srgbClr val="58585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8" name="Gerader Verbinder 7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977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ufzählung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bIns="0"/>
          <a:lstStyle>
            <a:lvl1pPr>
              <a:defRPr>
                <a:solidFill>
                  <a:schemeClr val="tx1"/>
                </a:solidFill>
              </a:defRPr>
            </a:lvl1pPr>
            <a:lvl2pPr marL="216000" indent="-216000" defTabSz="216000">
              <a:spcAft>
                <a:spcPts val="400"/>
              </a:spcAft>
              <a:buFontTx/>
              <a:buNone/>
              <a:defRPr>
                <a:solidFill>
                  <a:schemeClr val="tx1"/>
                </a:solidFill>
              </a:defRPr>
            </a:lvl2pPr>
            <a:lvl3pPr marL="648000" indent="-432000" defTabSz="216000">
              <a:spcAft>
                <a:spcPts val="400"/>
              </a:spcAft>
              <a:buFontTx/>
              <a:buNone/>
              <a:defRPr>
                <a:solidFill>
                  <a:schemeClr val="tx1"/>
                </a:solidFill>
              </a:defRPr>
            </a:lvl3pPr>
            <a:lvl4pPr marL="972000" indent="-540000" defTabSz="540000">
              <a:spcAft>
                <a:spcPts val="400"/>
              </a:spcAft>
              <a:defRPr>
                <a:solidFill>
                  <a:schemeClr val="tx1"/>
                </a:solidFill>
              </a:defRPr>
            </a:lvl4pPr>
            <a:lvl5pPr marL="70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16.-18. März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b="0" i="0" smtClean="0">
                <a:effectLst/>
              </a:defRPr>
            </a:lvl1pPr>
          </a:lstStyle>
          <a:p>
            <a:r>
              <a:rPr lang="de-DE" smtClean="0"/>
              <a:t>Gesamt- und Teilhabeplanverfahren - Organisationsentwicklung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8" name="Gerader Verbinder 7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555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chmal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719138" y="1647825"/>
            <a:ext cx="3335337" cy="4151313"/>
          </a:xfrm>
        </p:spPr>
        <p:txBody>
          <a:bodyPr bIns="0"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4415757" y="1614828"/>
            <a:ext cx="7086600" cy="4184310"/>
          </a:xfrm>
        </p:spPr>
        <p:txBody>
          <a:bodyPr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492285" y="3635841"/>
            <a:ext cx="4151314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160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719138" y="1647825"/>
            <a:ext cx="3335337" cy="415131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8109283" y="1614828"/>
            <a:ext cx="3393073" cy="4184310"/>
          </a:xfrm>
        </p:spPr>
        <p:txBody>
          <a:bodyPr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492285" y="3635841"/>
            <a:ext cx="4151314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7"/>
          </p:nvPr>
        </p:nvSpPr>
        <p:spPr>
          <a:xfrm>
            <a:off x="4427533" y="1647825"/>
            <a:ext cx="3335337" cy="415131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2214767" y="3635841"/>
            <a:ext cx="4151314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843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reit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 smtClean="0">
              <a:solidFill>
                <a:srgbClr val="58585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6280483" y="1614828"/>
            <a:ext cx="5221873" cy="4184310"/>
          </a:xfrm>
        </p:spPr>
        <p:txBody>
          <a:bodyPr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492285" y="3635841"/>
            <a:ext cx="4151314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6" name="Inhaltsplatzhalter 10"/>
          <p:cNvSpPr>
            <a:spLocks noGrp="1"/>
          </p:cNvSpPr>
          <p:nvPr>
            <p:ph sz="quarter" idx="17"/>
          </p:nvPr>
        </p:nvSpPr>
        <p:spPr>
          <a:xfrm>
            <a:off x="719137" y="1647824"/>
            <a:ext cx="5188367" cy="41513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65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587826" y="3731382"/>
            <a:ext cx="4342397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7"/>
          </p:nvPr>
        </p:nvSpPr>
        <p:spPr>
          <a:xfrm>
            <a:off x="719138" y="1647825"/>
            <a:ext cx="10771021" cy="43418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28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199" y="398371"/>
            <a:ext cx="8280000" cy="756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>
              <a:solidFill>
                <a:srgbClr val="58585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8" name="Gerader Verbinder 7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3" name="Tabellenplatzhalter 12"/>
          <p:cNvSpPr>
            <a:spLocks noGrp="1"/>
          </p:cNvSpPr>
          <p:nvPr>
            <p:ph type="tbl" sz="quarter" idx="14"/>
          </p:nvPr>
        </p:nvSpPr>
        <p:spPr>
          <a:xfrm>
            <a:off x="711200" y="2198104"/>
            <a:ext cx="5773822" cy="3828212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711200" y="1602425"/>
            <a:ext cx="10759401" cy="362399"/>
          </a:xfrm>
        </p:spPr>
        <p:txBody>
          <a:bodyPr bIns="0"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65242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368489" y="1623874"/>
            <a:ext cx="11469600" cy="3550561"/>
          </a:xfrm>
          <a:prstGeom prst="rect">
            <a:avLst/>
          </a:prstGeom>
          <a:noFill/>
          <a:ln w="22225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8488" y="2371255"/>
            <a:ext cx="11448000" cy="448145"/>
          </a:xfrm>
        </p:spPr>
        <p:txBody>
          <a:bodyPr lIns="360000" rIns="360000" bIns="0"/>
          <a:lstStyle>
            <a:lvl1pPr marL="0" indent="0" algn="l">
              <a:lnSpc>
                <a:spcPts val="18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Vorname Nachname</a:t>
            </a:r>
            <a:br>
              <a:rPr lang="de-DE" dirty="0" smtClean="0"/>
            </a:br>
            <a:r>
              <a:rPr lang="de-DE" dirty="0" smtClean="0"/>
              <a:t>Funktion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05" y="356701"/>
            <a:ext cx="3030519" cy="91047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3" y="5327459"/>
            <a:ext cx="1563707" cy="1236750"/>
          </a:xfrm>
          <a:prstGeom prst="rect">
            <a:avLst/>
          </a:prstGeom>
        </p:spPr>
      </p:pic>
      <p:sp>
        <p:nvSpPr>
          <p:cNvPr id="14" name="Textfeld 13"/>
          <p:cNvSpPr txBox="1"/>
          <p:nvPr userDrawn="1"/>
        </p:nvSpPr>
        <p:spPr>
          <a:xfrm>
            <a:off x="2028109" y="5403010"/>
            <a:ext cx="100798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Trägerschaft von:</a:t>
            </a:r>
            <a:endParaRPr lang="de-DE" sz="7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725540" y="1942716"/>
            <a:ext cx="1385973" cy="285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de-DE" sz="2400" b="1" cap="all" dirty="0" smtClean="0">
                <a:solidFill>
                  <a:prstClr val="black"/>
                </a:solidFill>
              </a:rPr>
              <a:t>Kontakt</a:t>
            </a:r>
            <a:endParaRPr lang="de-DE" sz="2400" b="1" cap="all" dirty="0">
              <a:solidFill>
                <a:prstClr val="black"/>
              </a:solidFill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725540" y="4691299"/>
            <a:ext cx="2904011" cy="189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de-DE" sz="1400" b="1" dirty="0" smtClean="0">
                <a:solidFill>
                  <a:prstClr val="black"/>
                </a:solidFill>
                <a:latin typeface="Source Sans Pro Semibold" panose="020B0603030403020204" pitchFamily="34" charset="0"/>
              </a:rPr>
              <a:t>www.umsetzungsbegleitung-bthg.de</a:t>
            </a:r>
            <a:endParaRPr lang="de-DE" sz="1400" b="1" dirty="0">
              <a:solidFill>
                <a:prstClr val="black"/>
              </a:solidFill>
              <a:latin typeface="Source Sans Pro Semibold" panose="020B0603030403020204" pitchFamily="34" charset="0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2120222" y="6312794"/>
            <a:ext cx="971786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ts val="1300"/>
              </a:lnSpc>
            </a:pPr>
            <a:r>
              <a:rPr lang="de-DE" sz="1100" dirty="0" smtClean="0">
                <a:solidFill>
                  <a:prstClr val="black"/>
                </a:solidFill>
              </a:rPr>
              <a:t>© Deutscher Verein für öffentliche und private Fürsorge e. V. – Projekt »Umsetzungsbegleitung Bundesteilhabegesetz« 2018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8487" y="2914999"/>
            <a:ext cx="11448000" cy="1482511"/>
          </a:xfrm>
        </p:spPr>
        <p:txBody>
          <a:bodyPr lIns="360000" rIns="360000" bIns="0"/>
          <a:lstStyle>
            <a:lvl1pPr>
              <a:lnSpc>
                <a:spcPts val="1800"/>
              </a:lnSpc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Telefon</a:t>
            </a:r>
            <a:br>
              <a:rPr lang="de-DE" dirty="0" smtClean="0"/>
            </a:br>
            <a:r>
              <a:rPr lang="de-DE" dirty="0" smtClean="0"/>
              <a:t>E-Mail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51" y="5646810"/>
            <a:ext cx="938216" cy="3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chmal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16.-18. März 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Gesamt- und Teilhabeplanverfahren - Organisationsentwicklung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719138" y="1647825"/>
            <a:ext cx="3335337" cy="4151313"/>
          </a:xfrm>
        </p:spPr>
        <p:txBody>
          <a:bodyPr bIns="0"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4415757" y="1614828"/>
            <a:ext cx="7086600" cy="4184310"/>
          </a:xfrm>
        </p:spPr>
        <p:txBody>
          <a:bodyPr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492285" y="3635841"/>
            <a:ext cx="4151314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6485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16.-18. März 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Gesamt- und Teilhabeplanverfahren - Organisationsentwicklung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719138" y="1647825"/>
            <a:ext cx="3335337" cy="415131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8109283" y="1614828"/>
            <a:ext cx="3393073" cy="4184310"/>
          </a:xfrm>
        </p:spPr>
        <p:txBody>
          <a:bodyPr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492285" y="3635841"/>
            <a:ext cx="4151314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7"/>
          </p:nvPr>
        </p:nvSpPr>
        <p:spPr>
          <a:xfrm>
            <a:off x="4427533" y="1647825"/>
            <a:ext cx="3335337" cy="415131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2214767" y="3635841"/>
            <a:ext cx="4151314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31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reit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16.-18. März 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Gesamt- und Teilhabeplanverfahren - Organisationsentwicklung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6280483" y="1614828"/>
            <a:ext cx="5221873" cy="4184310"/>
          </a:xfrm>
        </p:spPr>
        <p:txBody>
          <a:bodyPr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492285" y="3635841"/>
            <a:ext cx="4151314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6" name="Inhaltsplatzhalter 10"/>
          <p:cNvSpPr>
            <a:spLocks noGrp="1"/>
          </p:cNvSpPr>
          <p:nvPr>
            <p:ph sz="quarter" idx="17"/>
          </p:nvPr>
        </p:nvSpPr>
        <p:spPr>
          <a:xfrm>
            <a:off x="719137" y="1647824"/>
            <a:ext cx="5188367" cy="41513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840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16.-18. März 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Gesamt- und Teilhabeplanverfahren - Organisationsentwicklung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2" y="328636"/>
            <a:ext cx="2209652" cy="663856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>
            <a:off x="719804" y="1160137"/>
            <a:ext cx="10750797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587826" y="3731382"/>
            <a:ext cx="4342397" cy="175279"/>
          </a:xfrm>
        </p:spPr>
        <p:txBody>
          <a:bodyPr bIns="0" anchor="ctr" anchorCtr="0"/>
          <a:lstStyle>
            <a:lvl1pPr>
              <a:lnSpc>
                <a:spcPts val="1000"/>
              </a:lnSpc>
              <a:spcAft>
                <a:spcPts val="0"/>
              </a:spcAft>
              <a:defRPr sz="9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709702"/>
            <a:ext cx="8280000" cy="444669"/>
          </a:xfrm>
        </p:spPr>
        <p:txBody>
          <a:bodyPr bIns="0"/>
          <a:lstStyle>
            <a:lvl1pPr>
              <a:lnSpc>
                <a:spcPts val="2400"/>
              </a:lnSpc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smtClean="0"/>
              <a:t>Subheadline durch Klicken bearbeiten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7"/>
          </p:nvPr>
        </p:nvSpPr>
        <p:spPr>
          <a:xfrm>
            <a:off x="719138" y="1647825"/>
            <a:ext cx="10771021" cy="43418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40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11199" y="398371"/>
            <a:ext cx="8280000" cy="75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1199" y="1604423"/>
            <a:ext cx="10742864" cy="4351338"/>
          </a:xfrm>
          <a:prstGeom prst="rect">
            <a:avLst/>
          </a:prstGeom>
        </p:spPr>
        <p:txBody>
          <a:bodyPr vert="horz" lIns="0" tIns="0" rIns="0" bIns="108000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02779" y="6259595"/>
            <a:ext cx="12873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16.-18. März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95663" y="6259595"/>
            <a:ext cx="86707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Gesamt- und Teilhabeplanverfahren - Organisationsentwicklung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11199" y="6259595"/>
            <a:ext cx="540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079B837-F2D5-41F4-83E4-A81A43EA0C5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500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640"/>
        </a:lnSpc>
        <a:spcBef>
          <a:spcPct val="0"/>
        </a:spcBef>
        <a:buNone/>
        <a:defRPr sz="2200" b="1" kern="1200" cap="all" baseline="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00"/>
        </a:lnSpc>
        <a:spcBef>
          <a:spcPts val="0"/>
        </a:spcBef>
        <a:spcAft>
          <a:spcPts val="1417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ts val="2500"/>
        </a:lnSpc>
        <a:spcBef>
          <a:spcPts val="0"/>
        </a:spcBef>
        <a:spcAft>
          <a:spcPts val="1417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ts val="2500"/>
        </a:lnSpc>
        <a:spcBef>
          <a:spcPts val="0"/>
        </a:spcBef>
        <a:spcAft>
          <a:spcPts val="1417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1134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1134"/>
        </a:spcAft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1134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1700"/>
        </a:lnSpc>
        <a:spcBef>
          <a:spcPts val="0"/>
        </a:spcBef>
        <a:spcAft>
          <a:spcPts val="850"/>
        </a:spcAft>
        <a:buFontTx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11199" y="398371"/>
            <a:ext cx="8280000" cy="75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1199" y="1604423"/>
            <a:ext cx="10742864" cy="4351338"/>
          </a:xfrm>
          <a:prstGeom prst="rect">
            <a:avLst/>
          </a:prstGeom>
        </p:spPr>
        <p:txBody>
          <a:bodyPr vert="horz" lIns="0" tIns="0" rIns="0" bIns="108000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02779" y="6259595"/>
            <a:ext cx="12873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16.-18. März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95663" y="6259595"/>
            <a:ext cx="86707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Gesamt- und Teilhabeplanverfahren - Organisationsentwicklung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11199" y="6259595"/>
            <a:ext cx="540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079B837-F2D5-41F4-83E4-A81A43EA0C5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232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640"/>
        </a:lnSpc>
        <a:spcBef>
          <a:spcPct val="0"/>
        </a:spcBef>
        <a:buNone/>
        <a:defRPr sz="2200" b="1" kern="1200" cap="all" baseline="0">
          <a:solidFill>
            <a:schemeClr val="tx2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00"/>
        </a:lnSpc>
        <a:spcBef>
          <a:spcPts val="0"/>
        </a:spcBef>
        <a:spcAft>
          <a:spcPts val="1417"/>
        </a:spcAft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ts val="2500"/>
        </a:lnSpc>
        <a:spcBef>
          <a:spcPts val="0"/>
        </a:spcBef>
        <a:spcAft>
          <a:spcPts val="1417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ts val="2500"/>
        </a:lnSpc>
        <a:spcBef>
          <a:spcPts val="0"/>
        </a:spcBef>
        <a:spcAft>
          <a:spcPts val="1417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1134"/>
        </a:spcAft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1134"/>
        </a:spcAft>
        <a:buSzPct val="9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1134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1700"/>
        </a:lnSpc>
        <a:spcBef>
          <a:spcPts val="0"/>
        </a:spcBef>
        <a:spcAft>
          <a:spcPts val="850"/>
        </a:spcAft>
        <a:buFontTx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11199" y="398371"/>
            <a:ext cx="8280000" cy="75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1199" y="1604423"/>
            <a:ext cx="10742864" cy="4351338"/>
          </a:xfrm>
          <a:prstGeom prst="rect">
            <a:avLst/>
          </a:prstGeom>
        </p:spPr>
        <p:txBody>
          <a:bodyPr vert="horz" lIns="0" tIns="0" rIns="0" bIns="108000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02779" y="6259595"/>
            <a:ext cx="12873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95663" y="6259595"/>
            <a:ext cx="86707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11199" y="6259595"/>
            <a:ext cx="540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 dirty="0">
              <a:solidFill>
                <a:srgbClr val="5858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4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640"/>
        </a:lnSpc>
        <a:spcBef>
          <a:spcPct val="0"/>
        </a:spcBef>
        <a:buNone/>
        <a:defRPr sz="2200" b="1" kern="1200" cap="all" baseline="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00"/>
        </a:lnSpc>
        <a:spcBef>
          <a:spcPts val="0"/>
        </a:spcBef>
        <a:spcAft>
          <a:spcPts val="1417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ts val="2500"/>
        </a:lnSpc>
        <a:spcBef>
          <a:spcPts val="0"/>
        </a:spcBef>
        <a:spcAft>
          <a:spcPts val="1417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ts val="2500"/>
        </a:lnSpc>
        <a:spcBef>
          <a:spcPts val="0"/>
        </a:spcBef>
        <a:spcAft>
          <a:spcPts val="1417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1134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1134"/>
        </a:spcAft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1134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1700"/>
        </a:lnSpc>
        <a:spcBef>
          <a:spcPts val="0"/>
        </a:spcBef>
        <a:spcAft>
          <a:spcPts val="850"/>
        </a:spcAft>
        <a:buFontTx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11199" y="398371"/>
            <a:ext cx="8280000" cy="75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1199" y="1604423"/>
            <a:ext cx="10742864" cy="4351338"/>
          </a:xfrm>
          <a:prstGeom prst="rect">
            <a:avLst/>
          </a:prstGeom>
        </p:spPr>
        <p:txBody>
          <a:bodyPr vert="horz" lIns="0" tIns="0" rIns="0" bIns="108000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02779" y="6259595"/>
            <a:ext cx="12873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95663" y="6259595"/>
            <a:ext cx="86707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 smtClean="0">
              <a:solidFill>
                <a:srgbClr val="58585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11199" y="6259595"/>
            <a:ext cx="540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 dirty="0">
              <a:solidFill>
                <a:srgbClr val="5858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0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640"/>
        </a:lnSpc>
        <a:spcBef>
          <a:spcPct val="0"/>
        </a:spcBef>
        <a:buNone/>
        <a:defRPr sz="2200" b="1" kern="1200" cap="all" baseline="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00"/>
        </a:lnSpc>
        <a:spcBef>
          <a:spcPts val="0"/>
        </a:spcBef>
        <a:spcAft>
          <a:spcPts val="1417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ts val="2500"/>
        </a:lnSpc>
        <a:spcBef>
          <a:spcPts val="0"/>
        </a:spcBef>
        <a:spcAft>
          <a:spcPts val="1417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ts val="2500"/>
        </a:lnSpc>
        <a:spcBef>
          <a:spcPts val="0"/>
        </a:spcBef>
        <a:spcAft>
          <a:spcPts val="1417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1134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1134"/>
        </a:spcAft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1134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1700"/>
        </a:lnSpc>
        <a:spcBef>
          <a:spcPts val="0"/>
        </a:spcBef>
        <a:spcAft>
          <a:spcPts val="850"/>
        </a:spcAft>
        <a:buFontTx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11199" y="398371"/>
            <a:ext cx="8280000" cy="75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1199" y="1604423"/>
            <a:ext cx="10742864" cy="4351338"/>
          </a:xfrm>
          <a:prstGeom prst="rect">
            <a:avLst/>
          </a:prstGeom>
        </p:spPr>
        <p:txBody>
          <a:bodyPr vert="horz" lIns="0" tIns="0" rIns="0" bIns="108000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02779" y="6259595"/>
            <a:ext cx="12873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16.-18. März 2020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95663" y="6259595"/>
            <a:ext cx="86707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585851"/>
                </a:solidFill>
              </a:rPr>
              <a:t>Gesamt- und Teilhabeplanverfahren - Organisationsentwicklung</a:t>
            </a:r>
            <a:endParaRPr lang="de-DE" dirty="0">
              <a:solidFill>
                <a:srgbClr val="58585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11199" y="6259595"/>
            <a:ext cx="540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079B837-F2D5-41F4-83E4-A81A43EA0C5D}" type="slidenum">
              <a:rPr lang="de-DE" smtClean="0">
                <a:solidFill>
                  <a:srgbClr val="585851"/>
                </a:solidFill>
              </a:rPr>
              <a:pPr/>
              <a:t>‹Nr.›</a:t>
            </a:fld>
            <a:endParaRPr lang="de-DE" dirty="0">
              <a:solidFill>
                <a:srgbClr val="5858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7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640"/>
        </a:lnSpc>
        <a:spcBef>
          <a:spcPct val="0"/>
        </a:spcBef>
        <a:buNone/>
        <a:defRPr sz="2200" b="1" kern="1200" cap="all" baseline="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00"/>
        </a:lnSpc>
        <a:spcBef>
          <a:spcPts val="0"/>
        </a:spcBef>
        <a:spcAft>
          <a:spcPts val="1417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ts val="2500"/>
        </a:lnSpc>
        <a:spcBef>
          <a:spcPts val="0"/>
        </a:spcBef>
        <a:spcAft>
          <a:spcPts val="1417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ts val="2500"/>
        </a:lnSpc>
        <a:spcBef>
          <a:spcPts val="0"/>
        </a:spcBef>
        <a:spcAft>
          <a:spcPts val="1417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1134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1134"/>
        </a:spcAft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1134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1700"/>
        </a:lnSpc>
        <a:spcBef>
          <a:spcPts val="0"/>
        </a:spcBef>
        <a:spcAft>
          <a:spcPts val="850"/>
        </a:spcAft>
        <a:buFontTx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vd.de/" TargetMode="External"/><Relationship Id="rId7" Type="http://schemas.openxmlformats.org/officeDocument/2006/relationships/hyperlink" Target="https://www.brak.de/" TargetMode="External"/><Relationship Id="rId2" Type="http://schemas.openxmlformats.org/officeDocument/2006/relationships/hyperlink" Target="https://www.biva.de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verbraucher-schlichter.de/" TargetMode="External"/><Relationship Id="rId5" Type="http://schemas.openxmlformats.org/officeDocument/2006/relationships/hyperlink" Target="https://www.vzbv.de/" TargetMode="External"/><Relationship Id="rId4" Type="http://schemas.openxmlformats.org/officeDocument/2006/relationships/hyperlink" Target="https://www.vdk.de/deutschlan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setzungsbegleitung-bthg.de/" TargetMode="External"/><Relationship Id="rId2" Type="http://schemas.openxmlformats.org/officeDocument/2006/relationships/hyperlink" Target="mailto:info@umsetzungsbegleitung-bthg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msetzungsbegleitung-bthg.de/newslett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va.de/gesetze/laender-heimgesetz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setze-im-internet.de/sgb_11/__71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esetze-im-internet.de/wbvg/__2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setze-im-internet.de/wbvg/__6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8487" y="1623874"/>
            <a:ext cx="11448000" cy="192508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 sz="2800" dirty="0">
                <a:solidFill>
                  <a:srgbClr val="585851"/>
                </a:solidFill>
                <a:latin typeface="Source Sans Pro"/>
              </a:rPr>
              <a:t>Die wesentlichen Änderungen des BTHG für Betreuerinnen und Betreuer </a:t>
            </a:r>
            <a:r>
              <a:rPr lang="de-DE" sz="2000" dirty="0">
                <a:solidFill>
                  <a:srgbClr val="585851"/>
                </a:solidFill>
                <a:latin typeface="Source Sans Pro"/>
              </a:rPr>
              <a:t/>
            </a:r>
            <a:br>
              <a:rPr lang="de-DE" sz="2000" dirty="0">
                <a:solidFill>
                  <a:srgbClr val="585851"/>
                </a:solidFill>
                <a:latin typeface="Source Sans Pro"/>
              </a:rPr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WBVG-Verträge </a:t>
            </a:r>
            <a:r>
              <a:rPr lang="de-DE" sz="2000" dirty="0"/>
              <a:t>	</a:t>
            </a:r>
            <a:r>
              <a:rPr lang="de-DE" sz="2000" dirty="0" smtClean="0"/>
              <a:t>		Vertragsrecht und verbraucherschutzrecht</a:t>
            </a:r>
            <a:endParaRPr lang="de-DE" sz="2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8488" y="3395050"/>
            <a:ext cx="11448000" cy="1629531"/>
          </a:xfrm>
        </p:spPr>
        <p:txBody>
          <a:bodyPr/>
          <a:lstStyle/>
          <a:p>
            <a:endParaRPr lang="de-DE" dirty="0"/>
          </a:p>
          <a:p>
            <a:pPr lvl="0"/>
            <a:endParaRPr lang="de-DE" dirty="0" smtClean="0">
              <a:solidFill>
                <a:srgbClr val="5858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de-DE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Marcus Rietz</a:t>
            </a:r>
          </a:p>
          <a:p>
            <a:pPr lvl="0"/>
            <a:r>
              <a:rPr lang="de-DE" sz="1800" dirty="0" smtClean="0">
                <a:solidFill>
                  <a:schemeClr val="tx1"/>
                </a:solidFill>
              </a:rPr>
              <a:t>Projekt </a:t>
            </a:r>
            <a:r>
              <a:rPr lang="de-DE" sz="1800" dirty="0">
                <a:solidFill>
                  <a:schemeClr val="tx1"/>
                </a:solidFill>
              </a:rPr>
              <a:t>„Umsetzungsbegleitung Bundesteilhabegesetz“</a:t>
            </a:r>
          </a:p>
          <a:p>
            <a:pPr lvl="0"/>
            <a:r>
              <a:rPr lang="de-DE" sz="1800" dirty="0">
                <a:solidFill>
                  <a:schemeClr val="tx1"/>
                </a:solidFill>
              </a:rPr>
              <a:t>Deutscher Verein für öffentliche und private Fürsorge e. V.</a:t>
            </a:r>
          </a:p>
        </p:txBody>
      </p:sp>
    </p:spTree>
    <p:extLst>
      <p:ext uri="{BB962C8B-B14F-4D97-AF65-F5344CB8AC3E}">
        <p14:creationId xmlns:p14="http://schemas.microsoft.com/office/powerpoint/2010/main" val="16451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 / Beratung bei FRAGEN ZUM WBVG-</a:t>
            </a:r>
            <a:r>
              <a:rPr lang="de-DE" dirty="0" err="1" smtClean="0"/>
              <a:t>vERTRAG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395662" y="6259595"/>
            <a:ext cx="10056971" cy="365125"/>
          </a:xfrm>
        </p:spPr>
        <p:txBody>
          <a:bodyPr/>
          <a:lstStyle/>
          <a:p>
            <a:r>
              <a:rPr lang="de-DE" dirty="0"/>
              <a:t>Die wesentlichen Änderungen des BTHG für Betreuerinnen und Betreuer , 3. - 4. März 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10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747414" y="1813194"/>
            <a:ext cx="10760075" cy="42164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Rechtliche Betreuer /</a:t>
            </a:r>
            <a:r>
              <a:rPr lang="de-DE" dirty="0" smtClean="0"/>
              <a:t> </a:t>
            </a:r>
            <a:r>
              <a:rPr lang="de-DE" dirty="0"/>
              <a:t>Betreuerinnen und Bevollmächtigte</a:t>
            </a:r>
          </a:p>
          <a:p>
            <a:pPr marL="702900" lvl="2" indent="-342900"/>
            <a:r>
              <a:rPr lang="de-DE" i="1" dirty="0" smtClean="0"/>
              <a:t>Heimaufsicht (Ordnungsrecht)</a:t>
            </a:r>
          </a:p>
          <a:p>
            <a:pPr marL="702900" lvl="2" indent="-342900"/>
            <a:r>
              <a:rPr lang="de-DE" dirty="0">
                <a:hlinkClick r:id="rId2"/>
              </a:rPr>
              <a:t>Bundesinteressenvertretung für alte und pflegebetroffene Menschen e.V. </a:t>
            </a:r>
            <a:endParaRPr lang="de-DE" dirty="0"/>
          </a:p>
          <a:p>
            <a:pPr marL="702900" lvl="2" indent="-342900"/>
            <a:r>
              <a:rPr lang="de-DE" dirty="0" smtClean="0">
                <a:hlinkClick r:id="rId3"/>
              </a:rPr>
              <a:t>Sozialverband Deutschland e.V.</a:t>
            </a:r>
            <a:endParaRPr lang="de-DE" dirty="0" smtClean="0"/>
          </a:p>
          <a:p>
            <a:pPr marL="702900" lvl="2" indent="-342900"/>
            <a:r>
              <a:rPr lang="de-DE" dirty="0">
                <a:hlinkClick r:id="rId4"/>
              </a:rPr>
              <a:t>Sozialverband VdK Deutschland e.V.</a:t>
            </a:r>
            <a:endParaRPr lang="de-DE" dirty="0" smtClean="0"/>
          </a:p>
          <a:p>
            <a:pPr marL="702900" lvl="2" indent="-342900"/>
            <a:r>
              <a:rPr lang="de-DE" dirty="0" smtClean="0">
                <a:hlinkClick r:id="rId5"/>
              </a:rPr>
              <a:t>Verbraucherzentrale Bundesverband</a:t>
            </a:r>
            <a:endParaRPr lang="de-DE" dirty="0" smtClean="0"/>
          </a:p>
          <a:p>
            <a:pPr marL="702900" lvl="2" indent="-342900"/>
            <a:r>
              <a:rPr lang="de-DE" dirty="0" smtClean="0">
                <a:hlinkClick r:id="rId6"/>
              </a:rPr>
              <a:t>Universalschlichtungsstelle </a:t>
            </a:r>
            <a:r>
              <a:rPr lang="de-DE" dirty="0">
                <a:hlinkClick r:id="rId6"/>
              </a:rPr>
              <a:t>des </a:t>
            </a:r>
            <a:r>
              <a:rPr lang="de-DE" dirty="0" smtClean="0">
                <a:hlinkClick r:id="rId6"/>
              </a:rPr>
              <a:t>Bundes</a:t>
            </a:r>
            <a:endParaRPr lang="de-DE" dirty="0" smtClean="0"/>
          </a:p>
          <a:p>
            <a:pPr marL="702900" lvl="2" indent="-342900"/>
            <a:r>
              <a:rPr lang="de-DE" dirty="0" smtClean="0">
                <a:hlinkClick r:id="rId7"/>
              </a:rPr>
              <a:t>Bundesrechtsanwaltskammer</a:t>
            </a:r>
            <a:endParaRPr lang="de-DE" dirty="0"/>
          </a:p>
          <a:p>
            <a:pPr marL="702900" lvl="2" indent="-342900"/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2976" y="363244"/>
            <a:ext cx="11448000" cy="986162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Kontakt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8488" y="1704513"/>
            <a:ext cx="5872514" cy="2976947"/>
          </a:xfrm>
        </p:spPr>
        <p:txBody>
          <a:bodyPr/>
          <a:lstStyle/>
          <a:p>
            <a:endParaRPr lang="de-DE" sz="1800" dirty="0" smtClean="0">
              <a:solidFill>
                <a:schemeClr val="tx1"/>
              </a:solidFill>
            </a:endParaRPr>
          </a:p>
          <a:p>
            <a:r>
              <a:rPr lang="de-DE" sz="1800" dirty="0" smtClean="0">
                <a:solidFill>
                  <a:schemeClr val="tx1"/>
                </a:solidFill>
              </a:rPr>
              <a:t>Projekt Umsetzungsbegleitung Bundesteilhabegesetz</a:t>
            </a:r>
            <a:endParaRPr lang="de-DE" sz="1800" dirty="0">
              <a:solidFill>
                <a:schemeClr val="tx1"/>
              </a:solidFill>
            </a:endParaRPr>
          </a:p>
          <a:p>
            <a:endParaRPr lang="de-DE" sz="1800" dirty="0" smtClean="0">
              <a:solidFill>
                <a:schemeClr val="tx1"/>
              </a:solidFill>
            </a:endParaRPr>
          </a:p>
          <a:p>
            <a:r>
              <a:rPr lang="de-DE" sz="1800" dirty="0" smtClean="0">
                <a:solidFill>
                  <a:schemeClr val="tx1"/>
                </a:solidFill>
              </a:rPr>
              <a:t>Telefon: 030-62980-508</a:t>
            </a:r>
            <a:endParaRPr lang="de-DE" sz="1800" dirty="0">
              <a:solidFill>
                <a:schemeClr val="tx1"/>
              </a:solidFill>
            </a:endParaRPr>
          </a:p>
          <a:p>
            <a:r>
              <a:rPr lang="de-DE" sz="1800" dirty="0">
                <a:solidFill>
                  <a:schemeClr val="tx1"/>
                </a:solidFill>
                <a:hlinkClick r:id="rId2"/>
              </a:rPr>
              <a:t>info@umsetzungsbegleitung-bthg.de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endParaRPr lang="de-DE" sz="1800" dirty="0" smtClean="0">
              <a:solidFill>
                <a:schemeClr val="tx1"/>
              </a:solidFill>
            </a:endParaRPr>
          </a:p>
          <a:p>
            <a:endParaRPr lang="de-DE" sz="1800" dirty="0">
              <a:solidFill>
                <a:schemeClr val="tx1"/>
              </a:solidFill>
            </a:endParaRPr>
          </a:p>
          <a:p>
            <a:r>
              <a:rPr lang="de-DE" sz="1800" dirty="0" smtClean="0">
                <a:solidFill>
                  <a:schemeClr val="tx1"/>
                </a:solidFill>
                <a:hlinkClick r:id="rId3"/>
              </a:rPr>
              <a:t>www.umsetzungsbegleitung-bthg.de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endParaRPr lang="de-DE" sz="1800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682879" y="2374204"/>
            <a:ext cx="4835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Bleiben Sie auf dem Laufenden:</a:t>
            </a:r>
          </a:p>
          <a:p>
            <a:pPr>
              <a:defRPr/>
            </a:pPr>
            <a:r>
              <a:rPr lang="de-DE" dirty="0" smtClean="0">
                <a:solidFill>
                  <a:prstClr val="black"/>
                </a:solidFill>
                <a:hlinkClick r:id="rId4"/>
              </a:rPr>
              <a:t>www.umsetzungsbegleitung-bthg.de/newsletter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Wohn- und Betreuungsvertragsgesetz (WBVG)</a:t>
            </a:r>
            <a:endParaRPr lang="de-DE" b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74985" y="2027976"/>
            <a:ext cx="10760075" cy="38532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BundesSans Office" panose="020B0002030500000203" pitchFamily="34" charset="0"/>
              </a:rPr>
              <a:t>Hat als besonderes Verbraucherschutzgesetz das Heimgesetz 2009 abgelöst</a:t>
            </a:r>
            <a:endParaRPr lang="de-DE" dirty="0">
              <a:latin typeface="BundesSans Office" panose="020B0002030500000203" pitchFamily="34" charset="0"/>
            </a:endParaRPr>
          </a:p>
          <a:p>
            <a:endParaRPr lang="de-DE" dirty="0">
              <a:latin typeface="BundesSans Office" panose="020B000203050000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BundesSans Office" panose="020B0002030500000203" pitchFamily="34" charset="0"/>
              </a:rPr>
              <a:t>Zuständigkeiten seit Föderalismusreform von 2006:</a:t>
            </a:r>
            <a:endParaRPr lang="de-DE" dirty="0">
              <a:latin typeface="BundesSans Office" panose="020B0002030500000203" pitchFamily="34" charset="0"/>
            </a:endParaRPr>
          </a:p>
          <a:p>
            <a:endParaRPr lang="de-DE" dirty="0">
              <a:latin typeface="BundesSans Office" panose="020B0002030500000203" pitchFamily="34" charset="0"/>
            </a:endParaRPr>
          </a:p>
          <a:p>
            <a:pPr marL="702900" lvl="2" indent="-342900">
              <a:buFont typeface="Wingdings" panose="05000000000000000000" pitchFamily="2" charset="2"/>
              <a:buChar char="Ø"/>
            </a:pPr>
            <a:r>
              <a:rPr lang="de-DE" dirty="0">
                <a:latin typeface="BundesSans Office" panose="020B0002030500000203" pitchFamily="34" charset="0"/>
              </a:rPr>
              <a:t>Bund: </a:t>
            </a:r>
            <a:r>
              <a:rPr lang="de-DE" dirty="0" smtClean="0">
                <a:latin typeface="BundesSans Office" panose="020B0002030500000203" pitchFamily="34" charset="0"/>
              </a:rPr>
              <a:t>WBVG (Zivilrecht)</a:t>
            </a:r>
          </a:p>
          <a:p>
            <a:pPr marL="702900" lvl="2" indent="-342900">
              <a:buFont typeface="Wingdings" panose="05000000000000000000" pitchFamily="2" charset="2"/>
              <a:buChar char="Ø"/>
            </a:pPr>
            <a:r>
              <a:rPr lang="de-DE" dirty="0" smtClean="0">
                <a:latin typeface="BundesSans Office" panose="020B0002030500000203" pitchFamily="34" charset="0"/>
              </a:rPr>
              <a:t>Länder</a:t>
            </a:r>
            <a:r>
              <a:rPr lang="de-DE" dirty="0">
                <a:latin typeface="BundesSans Office" panose="020B0002030500000203" pitchFamily="34" charset="0"/>
              </a:rPr>
              <a:t>: </a:t>
            </a:r>
            <a:r>
              <a:rPr lang="de-DE" dirty="0" smtClean="0">
                <a:latin typeface="BundesSans Office" panose="020B0002030500000203" pitchFamily="34" charset="0"/>
              </a:rPr>
              <a:t>Heimaufsicht und Ordnungsrecht (Öffentliches Recht)</a:t>
            </a:r>
          </a:p>
          <a:p>
            <a:pPr marL="3771900" lvl="7" indent="-342900"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chemeClr val="tx1"/>
                </a:solidFill>
              </a:rPr>
              <a:t>Übersicht Heimgesetze </a:t>
            </a:r>
            <a:r>
              <a:rPr lang="de-DE" dirty="0"/>
              <a:t>der </a:t>
            </a:r>
            <a:r>
              <a:rPr lang="de-DE" dirty="0" smtClean="0"/>
              <a:t>Länder: </a:t>
            </a:r>
            <a:r>
              <a:rPr lang="de-DE" dirty="0">
                <a:hlinkClick r:id="rId3"/>
              </a:rPr>
              <a:t>https://www.biva.de/gesetze/laender-heimgesetze</a:t>
            </a:r>
            <a:r>
              <a:rPr lang="de-DE" dirty="0" smtClean="0">
                <a:hlinkClick r:id="rId3"/>
              </a:rPr>
              <a:t>/</a:t>
            </a:r>
            <a:endParaRPr lang="de-DE" dirty="0" smtClean="0"/>
          </a:p>
          <a:p>
            <a:pPr marL="3771900" lvl="7" indent="-342900">
              <a:buFont typeface="Wingdings" panose="05000000000000000000" pitchFamily="2" charset="2"/>
              <a:buChar char="v"/>
            </a:pPr>
            <a:endParaRPr lang="de-DE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BundesSans Office" panose="020B0002030500000203" pitchFamily="34" charset="0"/>
              </a:rPr>
              <a:t>Änderungen durch Art. 20 Abs. 5 Bundesteilhabegesetz und durch Art. 12 Gesetz v. 30. 11.2019 (</a:t>
            </a:r>
            <a:r>
              <a:rPr lang="de-DE" dirty="0" err="1">
                <a:solidFill>
                  <a:prstClr val="black"/>
                </a:solidFill>
                <a:latin typeface="BundesSans Office" panose="020B0002030500000203" pitchFamily="34" charset="0"/>
              </a:rPr>
              <a:t>BGBl</a:t>
            </a:r>
            <a:r>
              <a:rPr lang="de-DE" dirty="0">
                <a:solidFill>
                  <a:prstClr val="black"/>
                </a:solidFill>
                <a:latin typeface="BundesSans Office" panose="020B0002030500000203" pitchFamily="34" charset="0"/>
              </a:rPr>
              <a:t>. I S. 1948) </a:t>
            </a:r>
          </a:p>
          <a:p>
            <a:pPr marL="342900" lvl="6" indent="-342900">
              <a:buFont typeface="Wingdings" panose="05000000000000000000" pitchFamily="2" charset="2"/>
              <a:buChar char="v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395663" y="6259595"/>
            <a:ext cx="9993596" cy="365125"/>
          </a:xfrm>
        </p:spPr>
        <p:txBody>
          <a:bodyPr/>
          <a:lstStyle/>
          <a:p>
            <a:r>
              <a:rPr lang="de-DE" dirty="0"/>
              <a:t>Die wesentlichen Änderungen des BTHG für Betreuerinnen und Betreuer , 3. - 4. März 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2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Bundesministerium für Familie, Senioren, Frauen und Jugend (BMFSFJ):</a:t>
            </a:r>
            <a:br>
              <a:rPr lang="de-DE" dirty="0"/>
            </a:b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395663" y="6259595"/>
            <a:ext cx="9721992" cy="365125"/>
          </a:xfrm>
        </p:spPr>
        <p:txBody>
          <a:bodyPr/>
          <a:lstStyle/>
          <a:p>
            <a:r>
              <a:rPr lang="de-DE" dirty="0"/>
              <a:t>Die wesentlichen Änderungen des BTHG für Betreuerinnen und Betreuer , 3. - 4. März 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3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711200" y="2009869"/>
            <a:ext cx="10760075" cy="3979769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pPr>
              <a:lnSpc>
                <a:spcPct val="150000"/>
              </a:lnSpc>
            </a:pPr>
            <a:r>
              <a:rPr lang="de-DE" dirty="0" smtClean="0"/>
              <a:t>„</a:t>
            </a:r>
            <a:r>
              <a:rPr lang="de-DE" sz="2400" dirty="0" smtClean="0"/>
              <a:t>Das </a:t>
            </a:r>
            <a:r>
              <a:rPr lang="de-DE" sz="2400" dirty="0"/>
              <a:t>WBVG dient der Verwirklichung des Anspruchs auf Selbstbestimmung und Hilfe zur Selbsthilfe, der in der </a:t>
            </a:r>
            <a:r>
              <a:rPr lang="de-DE" sz="2400" dirty="0" smtClean="0"/>
              <a:t>Charta der Rechte hilfe- und pflegebedürftiger Menschen  </a:t>
            </a:r>
            <a:r>
              <a:rPr lang="de-DE" sz="2400" dirty="0"/>
              <a:t>dokumentiert ist</a:t>
            </a:r>
            <a:r>
              <a:rPr lang="de-DE" sz="2400" dirty="0" smtClean="0"/>
              <a:t>.“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716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im </a:t>
            </a:r>
            <a:r>
              <a:rPr lang="de-DE" dirty="0"/>
              <a:t>WBVG seit 01.01.2020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395662" y="6259595"/>
            <a:ext cx="10056971" cy="365125"/>
          </a:xfrm>
        </p:spPr>
        <p:txBody>
          <a:bodyPr/>
          <a:lstStyle/>
          <a:p>
            <a:r>
              <a:rPr lang="de-DE" dirty="0"/>
              <a:t>Die wesentlichen Änderungen des BTHG für Betreuerinnen und Betreuer , 3. - 4. März 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4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729307" y="1604963"/>
            <a:ext cx="10760075" cy="463287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chemeClr val="tx1"/>
              </a:buClr>
              <a:buSzPct val="145000"/>
              <a:buFont typeface="Arial" panose="020B0604020202020204" pitchFamily="34" charset="0"/>
              <a:buChar char="•"/>
            </a:pPr>
            <a:r>
              <a:rPr lang="de-DE" dirty="0"/>
              <a:t>§ </a:t>
            </a:r>
            <a:r>
              <a:rPr lang="de-DE" dirty="0" smtClean="0"/>
              <a:t>7 Abs. 2 WBVG:	Ergänzung um Leistungen </a:t>
            </a:r>
            <a:r>
              <a:rPr lang="de-DE" dirty="0"/>
              <a:t>der </a:t>
            </a:r>
            <a:r>
              <a:rPr lang="de-DE" dirty="0" smtClean="0"/>
              <a:t>Eingliederungshilfe</a:t>
            </a:r>
            <a:endParaRPr lang="de-DE" dirty="0"/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SzPct val="145000"/>
              <a:buFont typeface="Arial" panose="020B0604020202020204" pitchFamily="34" charset="0"/>
              <a:buChar char="•"/>
            </a:pPr>
            <a:r>
              <a:rPr lang="de-DE" dirty="0"/>
              <a:t>§ 8 </a:t>
            </a:r>
            <a:r>
              <a:rPr lang="de-DE" dirty="0" smtClean="0"/>
              <a:t>Abs. 4 WBVG:	Änderung </a:t>
            </a:r>
            <a:r>
              <a:rPr lang="de-DE" dirty="0"/>
              <a:t>überholter </a:t>
            </a:r>
            <a:r>
              <a:rPr lang="de-DE" dirty="0" smtClean="0"/>
              <a:t>Sprachregelung bei der Vertragsanpassung </a:t>
            </a:r>
            <a:r>
              <a:rPr lang="de-DE" dirty="0"/>
              <a:t>bei </a:t>
            </a:r>
            <a:r>
              <a:rPr lang="de-DE" dirty="0" smtClean="0"/>
              <a:t>				Änderung des </a:t>
            </a:r>
            <a:r>
              <a:rPr lang="de-DE" dirty="0"/>
              <a:t>Pflege- und </a:t>
            </a:r>
            <a:r>
              <a:rPr lang="de-DE" dirty="0" smtClean="0"/>
              <a:t>Betreuungsbedarfs</a:t>
            </a:r>
            <a:endParaRPr lang="de-DE" dirty="0"/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SzPct val="145000"/>
              <a:buFont typeface="Arial" panose="020B0604020202020204" pitchFamily="34" charset="0"/>
              <a:buChar char="•"/>
            </a:pPr>
            <a:r>
              <a:rPr lang="de-DE" dirty="0"/>
              <a:t>§ 9 Abs. 1 </a:t>
            </a:r>
            <a:r>
              <a:rPr lang="de-DE" dirty="0" smtClean="0"/>
              <a:t>S. 3 WBVG:	Folgeänderung </a:t>
            </a:r>
            <a:r>
              <a:rPr lang="de-DE" dirty="0"/>
              <a:t>zu </a:t>
            </a:r>
            <a:r>
              <a:rPr lang="de-DE" dirty="0" smtClean="0"/>
              <a:t>§ </a:t>
            </a:r>
            <a:r>
              <a:rPr lang="de-DE" dirty="0"/>
              <a:t>7 Abs. 2  </a:t>
            </a:r>
            <a:r>
              <a:rPr lang="de-DE" dirty="0" smtClean="0"/>
              <a:t>WBVG</a:t>
            </a:r>
            <a:endParaRPr lang="de-DE" dirty="0"/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SzPct val="145000"/>
              <a:buFont typeface="Arial" panose="020B0604020202020204" pitchFamily="34" charset="0"/>
              <a:buChar char="•"/>
            </a:pPr>
            <a:r>
              <a:rPr lang="de-DE" dirty="0"/>
              <a:t>§ 10 </a:t>
            </a:r>
            <a:r>
              <a:rPr lang="de-DE" dirty="0" smtClean="0"/>
              <a:t>Abs. 5  WBVG:	Zuordnung </a:t>
            </a:r>
            <a:r>
              <a:rPr lang="de-DE" dirty="0"/>
              <a:t>Eingliederungshilfe in </a:t>
            </a:r>
            <a:r>
              <a:rPr lang="de-DE" dirty="0" smtClean="0"/>
              <a:t>das SGB </a:t>
            </a:r>
            <a:r>
              <a:rPr lang="de-DE" dirty="0"/>
              <a:t>IX </a:t>
            </a:r>
            <a:r>
              <a:rPr lang="de-DE" dirty="0" smtClean="0"/>
              <a:t>(bis 31.12.2019 SGB XII) bei 			Nicht- oder Schlechtleistung 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SzPct val="145000"/>
              <a:buFont typeface="Arial" panose="020B0604020202020204" pitchFamily="34" charset="0"/>
              <a:buChar char="•"/>
            </a:pPr>
            <a:r>
              <a:rPr lang="de-DE" dirty="0" smtClean="0"/>
              <a:t>§ </a:t>
            </a:r>
            <a:r>
              <a:rPr lang="de-DE" dirty="0"/>
              <a:t>14 </a:t>
            </a:r>
            <a:r>
              <a:rPr lang="de-DE" dirty="0" smtClean="0"/>
              <a:t> Abs. 4 WBVG:	Keine Sicherheitsleistungen für </a:t>
            </a:r>
            <a:r>
              <a:rPr lang="de-DE" dirty="0"/>
              <a:t>Unternehmer, wenn </a:t>
            </a:r>
            <a:r>
              <a:rPr lang="de-DE" dirty="0" smtClean="0"/>
              <a:t>Verbraucherin </a:t>
            </a:r>
            <a:r>
              <a:rPr lang="de-DE" dirty="0"/>
              <a:t>in </a:t>
            </a:r>
            <a:r>
              <a:rPr lang="de-DE" dirty="0" smtClean="0"/>
              <a:t>         			besonderer </a:t>
            </a:r>
            <a:r>
              <a:rPr lang="de-DE" dirty="0"/>
              <a:t>Wohnform </a:t>
            </a:r>
            <a:r>
              <a:rPr lang="de-DE" dirty="0" smtClean="0"/>
              <a:t>lebt und </a:t>
            </a:r>
            <a:r>
              <a:rPr lang="de-DE" dirty="0"/>
              <a:t>Leistungen des Lebensunterhaltes und der </a:t>
            </a:r>
            <a:r>
              <a:rPr lang="de-DE" dirty="0" smtClean="0"/>
              <a:t>		          	Eingliederungshilfe erhält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SzPct val="145000"/>
              <a:buFont typeface="Arial" panose="020B0604020202020204" pitchFamily="34" charset="0"/>
              <a:buChar char="•"/>
            </a:pPr>
            <a:r>
              <a:rPr lang="de-DE" b="1" dirty="0" smtClean="0"/>
              <a:t>§ 15 Abs. 3 WBVG:	Vertragsinhalt muss bei Bezug von Eingliederungshilfeleistungen dem 			Vertragsrecht der Eingliederungshilfe nach §§ 123 ff. SGB IX 				entsprechen</a:t>
            </a: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72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Anwendungsbereich des WBVG (1/3)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395662" y="6259595"/>
            <a:ext cx="9812527" cy="365125"/>
          </a:xfrm>
        </p:spPr>
        <p:txBody>
          <a:bodyPr/>
          <a:lstStyle/>
          <a:p>
            <a:r>
              <a:rPr lang="de-DE" dirty="0"/>
              <a:t>Die wesentlichen Änderungen des BTHG für Betreuerinnen und Betreuer , 3. - 4. März 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5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>
              <a:spcAft>
                <a:spcPts val="2400"/>
              </a:spcAft>
              <a:buClr>
                <a:srgbClr val="C7066E"/>
              </a:buClr>
              <a:buSzPct val="145000"/>
            </a:pPr>
            <a:r>
              <a:rPr lang="de-DE" dirty="0" smtClean="0"/>
              <a:t>„Überlassen von Wohnraum und </a:t>
            </a:r>
            <a:r>
              <a:rPr lang="de-DE" b="1" dirty="0" smtClean="0"/>
              <a:t>Vorhalten</a:t>
            </a:r>
            <a:r>
              <a:rPr lang="de-DE" dirty="0" smtClean="0"/>
              <a:t> </a:t>
            </a:r>
            <a:r>
              <a:rPr lang="de-DE" dirty="0"/>
              <a:t>von Pflege- und/oder Betreuungsleistungen“ </a:t>
            </a:r>
          </a:p>
          <a:p>
            <a:pPr marL="234000" indent="-234000">
              <a:spcAft>
                <a:spcPts val="1200"/>
              </a:spcAft>
              <a:buClr>
                <a:schemeClr val="tx1"/>
              </a:buClr>
              <a:buSzPct val="145000"/>
              <a:buFont typeface="Arial"/>
              <a:buChar char="•"/>
            </a:pPr>
            <a:r>
              <a:rPr lang="de-DE" dirty="0" smtClean="0"/>
              <a:t>„Betreutes Wohnen“ </a:t>
            </a:r>
            <a:endParaRPr lang="de-DE" dirty="0"/>
          </a:p>
          <a:p>
            <a:pPr marL="234000" indent="-234000">
              <a:spcAft>
                <a:spcPts val="1200"/>
              </a:spcAft>
              <a:buClr>
                <a:schemeClr val="tx1"/>
              </a:buClr>
              <a:buSzPct val="145000"/>
              <a:buFont typeface="Arial"/>
              <a:buChar char="•"/>
            </a:pPr>
            <a:r>
              <a:rPr lang="de-DE" dirty="0" smtClean="0"/>
              <a:t>  Einrichtungen </a:t>
            </a:r>
            <a:r>
              <a:rPr lang="de-DE" dirty="0" smtClean="0"/>
              <a:t>nach </a:t>
            </a:r>
            <a:r>
              <a:rPr lang="de-DE" dirty="0" smtClean="0">
                <a:hlinkClick r:id="rId3"/>
              </a:rPr>
              <a:t>§ 71 Abs. 4 Nr. 1, 3 SGB XI</a:t>
            </a:r>
            <a:endParaRPr lang="de-DE" dirty="0"/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SzPct val="145000"/>
              <a:buFont typeface="Arial" panose="020B0604020202020204" pitchFamily="34" charset="0"/>
              <a:buChar char="•"/>
            </a:pPr>
            <a:r>
              <a:rPr lang="de-DE" dirty="0" smtClean="0"/>
              <a:t>Wohngemeinschaften </a:t>
            </a:r>
            <a:r>
              <a:rPr lang="de-DE" dirty="0"/>
              <a:t>– je nach </a:t>
            </a:r>
            <a:r>
              <a:rPr lang="de-DE" dirty="0" smtClean="0"/>
              <a:t>Vertragsgestaltung</a:t>
            </a:r>
          </a:p>
          <a:p>
            <a:pPr marL="234000" indent="-234000">
              <a:spcAft>
                <a:spcPts val="1200"/>
              </a:spcAft>
              <a:buClr>
                <a:schemeClr val="tx1"/>
              </a:buClr>
              <a:buSzPct val="145000"/>
              <a:buFont typeface="Arial"/>
              <a:buChar char="•"/>
            </a:pPr>
            <a:endParaRPr lang="de-DE" dirty="0" smtClean="0"/>
          </a:p>
          <a:p>
            <a:pPr marL="234000" indent="-234000">
              <a:spcAft>
                <a:spcPts val="1200"/>
              </a:spcAft>
              <a:buClr>
                <a:schemeClr val="tx1"/>
              </a:buClr>
              <a:buSzPct val="145000"/>
              <a:buFont typeface="Arial"/>
              <a:buChar char="•"/>
            </a:pPr>
            <a:r>
              <a:rPr lang="de-DE" dirty="0" smtClean="0"/>
              <a:t> Keine </a:t>
            </a:r>
            <a:r>
              <a:rPr lang="de-DE" dirty="0" smtClean="0"/>
              <a:t>Anwendung bei:</a:t>
            </a:r>
          </a:p>
          <a:p>
            <a:pPr marL="702900" lvl="2" indent="-342900">
              <a:spcAft>
                <a:spcPts val="1200"/>
              </a:spcAft>
              <a:buClr>
                <a:schemeClr val="tx1"/>
              </a:buClr>
              <a:buSzPct val="145000"/>
              <a:buFont typeface="Symbol" panose="05050102010706020507" pitchFamily="18" charset="2"/>
              <a:buChar char="-"/>
            </a:pPr>
            <a:r>
              <a:rPr lang="de-DE" dirty="0" smtClean="0"/>
              <a:t>Versorgung </a:t>
            </a:r>
            <a:r>
              <a:rPr lang="de-DE" dirty="0"/>
              <a:t>in der eigenen </a:t>
            </a:r>
            <a:r>
              <a:rPr lang="de-DE" dirty="0" smtClean="0"/>
              <a:t>Wohnung</a:t>
            </a:r>
          </a:p>
          <a:p>
            <a:pPr marL="702900" lvl="2" indent="-342900">
              <a:spcAft>
                <a:spcPts val="1200"/>
              </a:spcAft>
              <a:buClr>
                <a:schemeClr val="tx1"/>
              </a:buClr>
              <a:buSzPct val="145000"/>
              <a:buFont typeface="Symbol" panose="05050102010706020507" pitchFamily="18" charset="2"/>
              <a:buChar char="-"/>
            </a:pPr>
            <a:r>
              <a:rPr lang="de-DE" dirty="0" smtClean="0"/>
              <a:t>„</a:t>
            </a:r>
            <a:r>
              <a:rPr lang="de-DE" dirty="0"/>
              <a:t>Service-Wohnen“ , wenn nur allgemeine Unterstützungsleistungen erbracht </a:t>
            </a:r>
            <a:r>
              <a:rPr lang="de-DE" dirty="0" smtClean="0"/>
              <a:t>werden</a:t>
            </a:r>
          </a:p>
          <a:p>
            <a:pPr marL="702900" lvl="2" indent="-342900">
              <a:spcAft>
                <a:spcPts val="1200"/>
              </a:spcAft>
              <a:buClr>
                <a:schemeClr val="tx1"/>
              </a:buClr>
              <a:buSzPct val="145000"/>
              <a:buFont typeface="Symbol" panose="05050102010706020507" pitchFamily="18" charset="2"/>
              <a:buChar char="-"/>
            </a:pPr>
            <a:r>
              <a:rPr lang="de-DE" dirty="0" smtClean="0"/>
              <a:t>Einrichtungen </a:t>
            </a:r>
            <a:r>
              <a:rPr lang="de-DE" dirty="0"/>
              <a:t>nach </a:t>
            </a:r>
            <a:r>
              <a:rPr lang="de-DE" dirty="0">
                <a:hlinkClick r:id="rId4"/>
              </a:rPr>
              <a:t>§ 2 WBVG</a:t>
            </a:r>
            <a:endParaRPr lang="de-DE" dirty="0"/>
          </a:p>
          <a:p>
            <a:pPr marL="234000" indent="-234000">
              <a:spcAft>
                <a:spcPts val="1200"/>
              </a:spcAft>
              <a:buClr>
                <a:schemeClr val="bg2"/>
              </a:buClr>
              <a:buSzPct val="145000"/>
              <a:buFont typeface="Arial"/>
              <a:buChar char="•"/>
            </a:pPr>
            <a:endParaRPr lang="de-DE" dirty="0" smtClean="0"/>
          </a:p>
          <a:p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>
          <a:xfrm flipV="1">
            <a:off x="1050202" y="3793402"/>
            <a:ext cx="9379390" cy="18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6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Anwendungsbereich des WBVG </a:t>
            </a:r>
            <a:r>
              <a:rPr lang="de-DE" dirty="0" smtClean="0"/>
              <a:t>(2/3</a:t>
            </a:r>
            <a:r>
              <a:rPr lang="de-DE" dirty="0"/>
              <a:t>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395663" y="6259595"/>
            <a:ext cx="10029810" cy="365125"/>
          </a:xfrm>
        </p:spPr>
        <p:txBody>
          <a:bodyPr/>
          <a:lstStyle/>
          <a:p>
            <a:r>
              <a:rPr lang="de-DE" dirty="0"/>
              <a:t>Die wesentlichen Änderungen des BTHG für Betreuerinnen und Betreuer , 3. - 4. März 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6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Drei vertragliche Konstellationen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Clr>
                <a:schemeClr val="tx1"/>
              </a:buClr>
              <a:buSzPct val="145000"/>
              <a:buFont typeface="Source Sans Pro" panose="020B0604020202020204" charset="0"/>
              <a:buChar char="•"/>
            </a:pPr>
            <a:r>
              <a:rPr lang="de-DE" dirty="0"/>
              <a:t>§ 1 Abs. 1 WBVG</a:t>
            </a:r>
          </a:p>
          <a:p>
            <a:pPr>
              <a:spcAft>
                <a:spcPts val="1200"/>
              </a:spcAft>
              <a:buClr>
                <a:schemeClr val="tx1"/>
              </a:buClr>
              <a:buSzPct val="145000"/>
            </a:pPr>
            <a:r>
              <a:rPr lang="de-DE" dirty="0"/>
              <a:t>	1 </a:t>
            </a:r>
            <a:r>
              <a:rPr lang="de-DE" dirty="0" smtClean="0"/>
              <a:t>Unternehmen - 1 </a:t>
            </a:r>
            <a:r>
              <a:rPr lang="de-DE" dirty="0"/>
              <a:t>volljährige/r Verbraucher/in (Bewohner/in</a:t>
            </a:r>
            <a:r>
              <a:rPr lang="de-DE" dirty="0" smtClean="0"/>
              <a:t>) - 1 </a:t>
            </a:r>
            <a:r>
              <a:rPr lang="de-DE" dirty="0"/>
              <a:t>Vertrag </a:t>
            </a:r>
            <a:r>
              <a:rPr lang="de-DE" dirty="0" smtClean="0"/>
              <a:t>(Überlassen </a:t>
            </a:r>
            <a:r>
              <a:rPr lang="de-DE" dirty="0"/>
              <a:t>von </a:t>
            </a:r>
            <a:r>
              <a:rPr lang="de-DE" dirty="0" smtClean="0"/>
              <a:t>	Wohnraum + Pflege- </a:t>
            </a:r>
            <a:r>
              <a:rPr lang="de-DE" dirty="0"/>
              <a:t>und/oder </a:t>
            </a:r>
            <a:r>
              <a:rPr lang="de-DE" dirty="0" smtClean="0"/>
              <a:t>Betreuungsleistungen) </a:t>
            </a:r>
            <a:endParaRPr lang="de-DE" dirty="0" smtClean="0"/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SzPct val="145000"/>
              <a:buFont typeface="Source Sans Pro" panose="020B0604020202020204" charset="0"/>
              <a:buChar char="•"/>
            </a:pPr>
            <a:endParaRPr lang="de-DE" dirty="0"/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SzPct val="145000"/>
              <a:buFont typeface="Source Sans Pro" panose="020B0604020202020204" charset="0"/>
              <a:buChar char="•"/>
            </a:pPr>
            <a:r>
              <a:rPr lang="de-DE" dirty="0" smtClean="0"/>
              <a:t>§ </a:t>
            </a:r>
            <a:r>
              <a:rPr lang="de-DE" dirty="0"/>
              <a:t>1 Abs. 2 Satz 1 </a:t>
            </a:r>
            <a:r>
              <a:rPr lang="de-DE" dirty="0" smtClean="0"/>
              <a:t>WBVG</a:t>
            </a:r>
            <a:endParaRPr lang="de-DE" dirty="0"/>
          </a:p>
          <a:p>
            <a:pPr>
              <a:spcAft>
                <a:spcPts val="1200"/>
              </a:spcAft>
              <a:buClr>
                <a:schemeClr val="tx1"/>
              </a:buClr>
              <a:buSzPct val="145000"/>
            </a:pPr>
            <a:r>
              <a:rPr lang="de-DE" dirty="0"/>
              <a:t>	1 </a:t>
            </a:r>
            <a:r>
              <a:rPr lang="de-DE" dirty="0" smtClean="0"/>
              <a:t>Unternehmen -</a:t>
            </a:r>
            <a:r>
              <a:rPr lang="de-DE" dirty="0"/>
              <a:t>	1 volljährige/r </a:t>
            </a:r>
            <a:r>
              <a:rPr lang="de-DE" dirty="0" smtClean="0"/>
              <a:t>Verbraucher/in - mindestens </a:t>
            </a:r>
            <a:r>
              <a:rPr lang="de-DE" dirty="0"/>
              <a:t>2 </a:t>
            </a:r>
            <a:r>
              <a:rPr lang="de-DE" dirty="0" smtClean="0"/>
              <a:t>Verträge (Kopplung)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SzPct val="145000"/>
              <a:buFont typeface="Source Sans Pro" panose="020B0604020202020204" charset="0"/>
              <a:buChar char="•"/>
            </a:pPr>
            <a:endParaRPr lang="de-DE" dirty="0"/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SzPct val="145000"/>
              <a:buFont typeface="Source Sans Pro" panose="020B0604020202020204" charset="0"/>
              <a:buChar char="•"/>
            </a:pPr>
            <a:r>
              <a:rPr lang="de-DE" dirty="0" smtClean="0"/>
              <a:t>§ </a:t>
            </a:r>
            <a:r>
              <a:rPr lang="de-DE" dirty="0"/>
              <a:t>1 Abs. 2 Satz 2 </a:t>
            </a:r>
            <a:r>
              <a:rPr lang="de-DE" dirty="0" smtClean="0"/>
              <a:t>WBVG</a:t>
            </a:r>
            <a:endParaRPr lang="de-DE" dirty="0"/>
          </a:p>
          <a:p>
            <a:pPr>
              <a:spcAft>
                <a:spcPts val="1200"/>
              </a:spcAft>
              <a:buClr>
                <a:schemeClr val="tx1"/>
              </a:buClr>
              <a:buSzPct val="145000"/>
            </a:pPr>
            <a:r>
              <a:rPr lang="de-DE" dirty="0"/>
              <a:t>	</a:t>
            </a:r>
            <a:r>
              <a:rPr lang="de-DE" dirty="0" smtClean="0"/>
              <a:t>mindestens </a:t>
            </a:r>
            <a:r>
              <a:rPr lang="de-DE" dirty="0"/>
              <a:t>2 </a:t>
            </a:r>
            <a:r>
              <a:rPr lang="de-DE" dirty="0" smtClean="0"/>
              <a:t>Unternehmen - 1 </a:t>
            </a:r>
            <a:r>
              <a:rPr lang="de-DE" dirty="0"/>
              <a:t>volljährige/r </a:t>
            </a:r>
            <a:r>
              <a:rPr lang="de-DE" dirty="0" smtClean="0"/>
              <a:t>Verbraucher/in – mindestens  </a:t>
            </a:r>
            <a:r>
              <a:rPr lang="de-DE" dirty="0"/>
              <a:t>2 </a:t>
            </a:r>
            <a:r>
              <a:rPr lang="de-DE" dirty="0" smtClean="0"/>
              <a:t>Verträge 	(Kopplung)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83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Anwendungsbereich des WBVG </a:t>
            </a:r>
            <a:r>
              <a:rPr lang="de-DE" dirty="0" smtClean="0"/>
              <a:t>(3/3)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395662" y="6259595"/>
            <a:ext cx="9975489" cy="365125"/>
          </a:xfrm>
        </p:spPr>
        <p:txBody>
          <a:bodyPr/>
          <a:lstStyle/>
          <a:p>
            <a:r>
              <a:rPr lang="de-DE" dirty="0"/>
              <a:t>Die wesentlichen Änderungen des BTHG für Betreuerinnen und Betreuer , 3. - 4. März 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7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575398" y="1584356"/>
            <a:ext cx="10760075" cy="4572000"/>
          </a:xfrm>
        </p:spPr>
        <p:txBody>
          <a:bodyPr/>
          <a:lstStyle/>
          <a:p>
            <a:pPr algn="ctr"/>
            <a:r>
              <a:rPr lang="de-DE" dirty="0"/>
              <a:t>Maßgeblich ist der Vertragsinhalt und nicht die Wohnform!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Abhängigkeit des  Vertrages über </a:t>
            </a:r>
            <a:r>
              <a:rPr lang="de-DE" dirty="0"/>
              <a:t>die Überlassung von Wohnraum </a:t>
            </a:r>
            <a:r>
              <a:rPr lang="de-DE" dirty="0" smtClean="0"/>
              <a:t>vom Bestand </a:t>
            </a:r>
            <a:r>
              <a:rPr lang="de-DE" dirty="0"/>
              <a:t>des Vertrages über die Erbringung von Pflege- oder </a:t>
            </a:r>
            <a:r>
              <a:rPr lang="de-DE" dirty="0" smtClean="0"/>
              <a:t>Betreuungsleistungen, § 1 Abs. 2 Nr. 1 WBVG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Verbraucherin kann am Mietvertrag nach </a:t>
            </a:r>
            <a:r>
              <a:rPr lang="de-DE" dirty="0"/>
              <a:t>den vertraglichen Vereinbarungen </a:t>
            </a:r>
            <a:r>
              <a:rPr lang="de-DE" dirty="0" smtClean="0"/>
              <a:t>nicht</a:t>
            </a:r>
            <a:r>
              <a:rPr lang="de-DE" dirty="0"/>
              <a:t> unabhängig </a:t>
            </a:r>
            <a:r>
              <a:rPr lang="de-DE" dirty="0" smtClean="0"/>
              <a:t>vom Vertrag </a:t>
            </a:r>
            <a:r>
              <a:rPr lang="de-DE" dirty="0"/>
              <a:t>über Pflege- oder Betreuungsleistungen </a:t>
            </a:r>
            <a:r>
              <a:rPr lang="de-DE" dirty="0" smtClean="0"/>
              <a:t>festhalten, § 1 Abs. 2 Nr. 2 WBVG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Der </a:t>
            </a:r>
            <a:r>
              <a:rPr lang="de-DE" dirty="0" smtClean="0"/>
              <a:t>Vertragsabschluss </a:t>
            </a:r>
            <a:r>
              <a:rPr lang="de-DE" dirty="0"/>
              <a:t>über die Überlassung von Wohnraum </a:t>
            </a:r>
            <a:r>
              <a:rPr lang="de-DE" dirty="0" smtClean="0"/>
              <a:t>ist bereits abhängig vom Vertragsabschluss </a:t>
            </a:r>
            <a:r>
              <a:rPr lang="de-DE" dirty="0"/>
              <a:t>über </a:t>
            </a:r>
            <a:r>
              <a:rPr lang="de-DE" dirty="0" smtClean="0"/>
              <a:t>Pflege- </a:t>
            </a:r>
            <a:r>
              <a:rPr lang="de-DE" dirty="0"/>
              <a:t>oder </a:t>
            </a:r>
            <a:r>
              <a:rPr lang="de-DE" dirty="0" smtClean="0"/>
              <a:t>Betreuungsleistungen, § 1 Abs. 2 Nr. 3 WBVG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7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Verbraucherschutzregelungen im WBVG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395662" y="6259595"/>
            <a:ext cx="10183719" cy="365125"/>
          </a:xfrm>
        </p:spPr>
        <p:txBody>
          <a:bodyPr/>
          <a:lstStyle/>
          <a:p>
            <a:r>
              <a:rPr lang="de-DE" dirty="0"/>
              <a:t>Die wesentlichen Änderungen des BTHG für Betreuerinnen und Betreuer , 3. - 4. März 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8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665932" y="1822247"/>
            <a:ext cx="10760075" cy="3790902"/>
          </a:xfrm>
        </p:spPr>
        <p:txBody>
          <a:bodyPr/>
          <a:lstStyle/>
          <a:p>
            <a:pPr marL="342900" indent="-342900">
              <a:spcAft>
                <a:spcPts val="2400"/>
              </a:spcAft>
              <a:buClr>
                <a:schemeClr val="tx1"/>
              </a:buClr>
              <a:buSzPct val="145000"/>
              <a:buFont typeface="Arial" panose="020B0604020202020204" pitchFamily="34" charset="0"/>
              <a:buChar char="•"/>
            </a:pPr>
            <a:r>
              <a:rPr lang="de-DE" b="1" dirty="0" smtClean="0"/>
              <a:t>Vorvertragliche</a:t>
            </a:r>
            <a:r>
              <a:rPr lang="de-DE" dirty="0" smtClean="0"/>
              <a:t> schriftliche Informationspflichten des </a:t>
            </a:r>
            <a:r>
              <a:rPr lang="de-DE" dirty="0" smtClean="0"/>
              <a:t>Unternehmers</a:t>
            </a:r>
            <a:r>
              <a:rPr lang="de-DE" dirty="0" smtClean="0"/>
              <a:t>, §§ 3, 6 WBVG</a:t>
            </a:r>
            <a:endParaRPr lang="de-DE" dirty="0"/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SzPct val="145000"/>
              <a:buFont typeface="Arial" panose="020B0604020202020204" pitchFamily="34" charset="0"/>
              <a:buChar char="•"/>
            </a:pPr>
            <a:r>
              <a:rPr lang="de-DE" dirty="0" smtClean="0"/>
              <a:t>Unwirksamkeit </a:t>
            </a:r>
            <a:r>
              <a:rPr lang="de-DE" dirty="0"/>
              <a:t>von Vereinbarungen, die zum Nachteil </a:t>
            </a:r>
            <a:r>
              <a:rPr lang="de-DE" dirty="0" smtClean="0"/>
              <a:t>des Verbrauchers / der Verbraucherin von </a:t>
            </a:r>
            <a:r>
              <a:rPr lang="de-DE" dirty="0"/>
              <a:t>Vorschriften des WBVG </a:t>
            </a:r>
            <a:r>
              <a:rPr lang="de-DE" dirty="0" smtClean="0"/>
              <a:t>abweichen, §§ 15, 16 WBVG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SzPct val="145000"/>
              <a:buFont typeface="Arial" panose="020B0604020202020204" pitchFamily="34" charset="0"/>
              <a:buChar char="•"/>
            </a:pPr>
            <a:r>
              <a:rPr lang="de-DE" dirty="0" smtClean="0"/>
              <a:t>Detaillierte Regelungen zum Vertragsinhalt und bei Vertragsanpassung, </a:t>
            </a:r>
            <a:r>
              <a:rPr lang="de-DE" dirty="0" smtClean="0">
                <a:hlinkClick r:id="rId3"/>
              </a:rPr>
              <a:t>§§ 6 Abs. 3</a:t>
            </a:r>
            <a:r>
              <a:rPr lang="de-DE" dirty="0" smtClean="0"/>
              <a:t>, 8, 9 WBVG </a:t>
            </a:r>
            <a:r>
              <a:rPr lang="de-DE" sz="1600" dirty="0" smtClean="0"/>
              <a:t>(BGH, 12.05.2016 - III </a:t>
            </a:r>
            <a:r>
              <a:rPr lang="de-DE" sz="1600" dirty="0"/>
              <a:t>ZR </a:t>
            </a:r>
            <a:r>
              <a:rPr lang="de-DE" sz="1600" dirty="0" smtClean="0"/>
              <a:t>279/15)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SzPct val="145000"/>
              <a:buFont typeface="Arial" panose="020B0604020202020204" pitchFamily="34" charset="0"/>
              <a:buChar char="•"/>
            </a:pPr>
            <a:r>
              <a:rPr lang="de-DE" dirty="0" smtClean="0"/>
              <a:t>Entgeltkürzung max. 6 Monate rückwirkend bei erheblichen Mängeln, § 10 WBVG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SzPct val="145000"/>
              <a:buFont typeface="Arial" panose="020B0604020202020204" pitchFamily="34" charset="0"/>
              <a:buChar char="•"/>
            </a:pPr>
            <a:r>
              <a:rPr lang="de-DE" dirty="0" smtClean="0"/>
              <a:t>Kurze Kündigungsfristen für Verbraucher und Verbraucherinnen, § 10 WBVG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SzPct val="145000"/>
              <a:buFont typeface="Arial" panose="020B0604020202020204" pitchFamily="34" charset="0"/>
              <a:buChar char="•"/>
            </a:pPr>
            <a:r>
              <a:rPr lang="de-DE" b="1" dirty="0" smtClean="0"/>
              <a:t>Nachvertragliche</a:t>
            </a:r>
            <a:r>
              <a:rPr lang="de-DE" dirty="0" smtClean="0"/>
              <a:t> </a:t>
            </a:r>
            <a:r>
              <a:rPr lang="de-DE" dirty="0" smtClean="0"/>
              <a:t>Pflichten des Unternehmers </a:t>
            </a:r>
            <a:r>
              <a:rPr lang="de-DE" dirty="0" smtClean="0"/>
              <a:t>(Nachweis Leistungsersatz; Übernahme Umzugskosten), § 13 WBVG</a:t>
            </a:r>
          </a:p>
          <a:p>
            <a:pPr>
              <a:spcAft>
                <a:spcPts val="1200"/>
              </a:spcAft>
              <a:buClr>
                <a:schemeClr val="bg2"/>
              </a:buClr>
              <a:buSzPct val="145000"/>
            </a:pPr>
            <a:endParaRPr lang="de-DE" dirty="0"/>
          </a:p>
          <a:p>
            <a:pPr>
              <a:spcAft>
                <a:spcPts val="1200"/>
              </a:spcAft>
              <a:buClr>
                <a:schemeClr val="bg2"/>
              </a:buClr>
              <a:buSzPct val="145000"/>
            </a:pPr>
            <a:endParaRPr lang="de-DE" dirty="0"/>
          </a:p>
          <a:p>
            <a:pPr marL="234000" indent="-234000">
              <a:spcAft>
                <a:spcPts val="1200"/>
              </a:spcAft>
              <a:buClr>
                <a:schemeClr val="bg2"/>
              </a:buClr>
              <a:buSzPct val="145000"/>
              <a:buFont typeface="Arial"/>
              <a:buChar char="•"/>
            </a:pPr>
            <a:endParaRPr lang="de-DE" dirty="0"/>
          </a:p>
          <a:p>
            <a:pPr marL="234000" indent="-234000">
              <a:spcAft>
                <a:spcPts val="1200"/>
              </a:spcAft>
              <a:buClr>
                <a:schemeClr val="bg2"/>
              </a:buClr>
              <a:buSzPct val="145000"/>
              <a:buFont typeface="Arial"/>
              <a:buChar char="•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32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Vertragsschluss mit Geschäftsunfähigen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395663" y="6259595"/>
            <a:ext cx="9631458" cy="365125"/>
          </a:xfrm>
        </p:spPr>
        <p:txBody>
          <a:bodyPr/>
          <a:lstStyle/>
          <a:p>
            <a:r>
              <a:rPr lang="de-DE" dirty="0"/>
              <a:t>Die wesentlichen Änderungen des BTHG für Betreuerinnen und Betreuer , 3. - 4. März 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B837-F2D5-41F4-83E4-A81A43EA0C5D}" type="slidenum">
              <a:rPr lang="de-DE" smtClean="0"/>
              <a:t>9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729307" y="1867514"/>
            <a:ext cx="10760075" cy="43846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Bei Geschäftsunfähigkeit des Verbrauchers / der Verbraucherin beim Vertragsschluss, hängt die Wirksamkeit des Vertrages von der Genehmigung des Betreuers oder Bevollmächtigten ab, § 4 Abs. 2 Satz 1 WBVG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Die Regelung des § 105 BGB, das Willenserklärungen von Geschäftsunfähigen nichtig ist, findet keine Anwendung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Der Verbraucher / die Verbraucherin wird wie eine beschränkt geschäftsfähige Person behandelt,  § 108 Abs. 2 BGB wird entsprechend angewendet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54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undesteilhabegesetz">
  <a:themeElements>
    <a:clrScheme name="Benutzerdefiniert 1">
      <a:dk1>
        <a:sysClr val="windowText" lastClr="000000"/>
      </a:dk1>
      <a:lt1>
        <a:srgbClr val="FFFFFF"/>
      </a:lt1>
      <a:dk2>
        <a:srgbClr val="585851"/>
      </a:dk2>
      <a:lt2>
        <a:srgbClr val="DCDCCB"/>
      </a:lt2>
      <a:accent1>
        <a:srgbClr val="F29400"/>
      </a:accent1>
      <a:accent2>
        <a:srgbClr val="E2007A"/>
      </a:accent2>
      <a:accent3>
        <a:srgbClr val="585851"/>
      </a:accent3>
      <a:accent4>
        <a:srgbClr val="000000"/>
      </a:accent4>
      <a:accent5>
        <a:srgbClr val="B0B0A2"/>
      </a:accent5>
      <a:accent6>
        <a:srgbClr val="2B754F"/>
      </a:accent6>
      <a:hlink>
        <a:srgbClr val="0070C0"/>
      </a:hlink>
      <a:folHlink>
        <a:srgbClr val="E2007A"/>
      </a:folHlink>
    </a:clrScheme>
    <a:fontScheme name="DV Source Sans Pro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71114 DV PPT.pptx" id="{A01299CE-57DE-4F88-8783-81A6357D2EDD}" vid="{02D4BC3B-EBB7-4F95-899C-624AC67998F6}"/>
    </a:ext>
  </a:extLst>
</a:theme>
</file>

<file path=ppt/theme/theme2.xml><?xml version="1.0" encoding="utf-8"?>
<a:theme xmlns:a="http://schemas.openxmlformats.org/drawingml/2006/main" name="2_Bundesteilhabegesetz">
  <a:themeElements>
    <a:clrScheme name="DV Bundesteilhabe">
      <a:dk1>
        <a:sysClr val="windowText" lastClr="000000"/>
      </a:dk1>
      <a:lt1>
        <a:srgbClr val="FFFFFF"/>
      </a:lt1>
      <a:dk2>
        <a:srgbClr val="585851"/>
      </a:dk2>
      <a:lt2>
        <a:srgbClr val="DCDCCB"/>
      </a:lt2>
      <a:accent1>
        <a:srgbClr val="F29400"/>
      </a:accent1>
      <a:accent2>
        <a:srgbClr val="E2007A"/>
      </a:accent2>
      <a:accent3>
        <a:srgbClr val="585851"/>
      </a:accent3>
      <a:accent4>
        <a:srgbClr val="000000"/>
      </a:accent4>
      <a:accent5>
        <a:srgbClr val="B0B0A2"/>
      </a:accent5>
      <a:accent6>
        <a:srgbClr val="2B754F"/>
      </a:accent6>
      <a:hlink>
        <a:srgbClr val="B0B0A2"/>
      </a:hlink>
      <a:folHlink>
        <a:srgbClr val="E2007A"/>
      </a:folHlink>
    </a:clrScheme>
    <a:fontScheme name="DV Source Sans Pro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71114 DV PPT.pptx" id="{A01299CE-57DE-4F88-8783-81A6357D2EDD}" vid="{02D4BC3B-EBB7-4F95-899C-624AC67998F6}"/>
    </a:ext>
  </a:extLst>
</a:theme>
</file>

<file path=ppt/theme/theme3.xml><?xml version="1.0" encoding="utf-8"?>
<a:theme xmlns:a="http://schemas.openxmlformats.org/drawingml/2006/main" name="4_Bundesteilhabegesetz">
  <a:themeElements>
    <a:clrScheme name="Benutzerdefiniert 1">
      <a:dk1>
        <a:sysClr val="windowText" lastClr="000000"/>
      </a:dk1>
      <a:lt1>
        <a:srgbClr val="FFFFFF"/>
      </a:lt1>
      <a:dk2>
        <a:srgbClr val="585851"/>
      </a:dk2>
      <a:lt2>
        <a:srgbClr val="DCDCCB"/>
      </a:lt2>
      <a:accent1>
        <a:srgbClr val="F29400"/>
      </a:accent1>
      <a:accent2>
        <a:srgbClr val="E2007A"/>
      </a:accent2>
      <a:accent3>
        <a:srgbClr val="585851"/>
      </a:accent3>
      <a:accent4>
        <a:srgbClr val="000000"/>
      </a:accent4>
      <a:accent5>
        <a:srgbClr val="B0B0A2"/>
      </a:accent5>
      <a:accent6>
        <a:srgbClr val="2B754F"/>
      </a:accent6>
      <a:hlink>
        <a:srgbClr val="0070C0"/>
      </a:hlink>
      <a:folHlink>
        <a:srgbClr val="E2007A"/>
      </a:folHlink>
    </a:clrScheme>
    <a:fontScheme name="DV Source Sans Pro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71114 DV PPT.pptx" id="{A01299CE-57DE-4F88-8783-81A6357D2EDD}" vid="{02D4BC3B-EBB7-4F95-899C-624AC67998F6}"/>
    </a:ext>
  </a:extLst>
</a:theme>
</file>

<file path=ppt/theme/theme4.xml><?xml version="1.0" encoding="utf-8"?>
<a:theme xmlns:a="http://schemas.openxmlformats.org/drawingml/2006/main" name="5_Bundesteilhabegesetz">
  <a:themeElements>
    <a:clrScheme name="Benutzerdefiniert 1">
      <a:dk1>
        <a:sysClr val="windowText" lastClr="000000"/>
      </a:dk1>
      <a:lt1>
        <a:srgbClr val="FFFFFF"/>
      </a:lt1>
      <a:dk2>
        <a:srgbClr val="585851"/>
      </a:dk2>
      <a:lt2>
        <a:srgbClr val="DCDCCB"/>
      </a:lt2>
      <a:accent1>
        <a:srgbClr val="F29400"/>
      </a:accent1>
      <a:accent2>
        <a:srgbClr val="E2007A"/>
      </a:accent2>
      <a:accent3>
        <a:srgbClr val="585851"/>
      </a:accent3>
      <a:accent4>
        <a:srgbClr val="000000"/>
      </a:accent4>
      <a:accent5>
        <a:srgbClr val="B0B0A2"/>
      </a:accent5>
      <a:accent6>
        <a:srgbClr val="2B754F"/>
      </a:accent6>
      <a:hlink>
        <a:srgbClr val="0070C0"/>
      </a:hlink>
      <a:folHlink>
        <a:srgbClr val="E2007A"/>
      </a:folHlink>
    </a:clrScheme>
    <a:fontScheme name="DV Source Sans Pro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71114 DV PPT.pptx" id="{A01299CE-57DE-4F88-8783-81A6357D2EDD}" vid="{02D4BC3B-EBB7-4F95-899C-624AC67998F6}"/>
    </a:ext>
  </a:extLst>
</a:theme>
</file>

<file path=ppt/theme/theme5.xml><?xml version="1.0" encoding="utf-8"?>
<a:theme xmlns:a="http://schemas.openxmlformats.org/drawingml/2006/main" name="6_Bundesteilhabegesetz">
  <a:themeElements>
    <a:clrScheme name="Benutzerdefiniert 1">
      <a:dk1>
        <a:sysClr val="windowText" lastClr="000000"/>
      </a:dk1>
      <a:lt1>
        <a:srgbClr val="FFFFFF"/>
      </a:lt1>
      <a:dk2>
        <a:srgbClr val="585851"/>
      </a:dk2>
      <a:lt2>
        <a:srgbClr val="DCDCCB"/>
      </a:lt2>
      <a:accent1>
        <a:srgbClr val="F29400"/>
      </a:accent1>
      <a:accent2>
        <a:srgbClr val="E2007A"/>
      </a:accent2>
      <a:accent3>
        <a:srgbClr val="585851"/>
      </a:accent3>
      <a:accent4>
        <a:srgbClr val="000000"/>
      </a:accent4>
      <a:accent5>
        <a:srgbClr val="B0B0A2"/>
      </a:accent5>
      <a:accent6>
        <a:srgbClr val="2B754F"/>
      </a:accent6>
      <a:hlink>
        <a:srgbClr val="0070C0"/>
      </a:hlink>
      <a:folHlink>
        <a:srgbClr val="E2007A"/>
      </a:folHlink>
    </a:clrScheme>
    <a:fontScheme name="DV Source Sans Pro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71114 DV PPT.pptx" id="{A01299CE-57DE-4F88-8783-81A6357D2EDD}" vid="{02D4BC3B-EBB7-4F95-899C-624AC67998F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3D27EF1-68A6-4618-A892-A6D6FDF9A752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768</Words>
  <Application>Microsoft Office PowerPoint</Application>
  <PresentationFormat>Benutzerdefiniert</PresentationFormat>
  <Paragraphs>120</Paragraphs>
  <Slides>11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11</vt:i4>
      </vt:variant>
    </vt:vector>
  </HeadingPairs>
  <TitlesOfParts>
    <vt:vector size="24" baseType="lpstr">
      <vt:lpstr>Arial</vt:lpstr>
      <vt:lpstr>BundesSans Office</vt:lpstr>
      <vt:lpstr>Source Sans Pro Semibold</vt:lpstr>
      <vt:lpstr>Wingdings</vt:lpstr>
      <vt:lpstr>Calibri</vt:lpstr>
      <vt:lpstr>Tahoma</vt:lpstr>
      <vt:lpstr>Source Sans Pro</vt:lpstr>
      <vt:lpstr>Symbol</vt:lpstr>
      <vt:lpstr>1_Bundesteilhabegesetz</vt:lpstr>
      <vt:lpstr>2_Bundesteilhabegesetz</vt:lpstr>
      <vt:lpstr>4_Bundesteilhabegesetz</vt:lpstr>
      <vt:lpstr>5_Bundesteilhabegesetz</vt:lpstr>
      <vt:lpstr>6_Bundesteilhabegesetz</vt:lpstr>
      <vt:lpstr>Die wesentlichen Änderungen des BTHG für Betreuerinnen und Betreuer   WBVG-Verträge    Vertragsrecht und verbraucherschutzrecht</vt:lpstr>
      <vt:lpstr>Das Wohn- und Betreuungsvertragsgesetz (WBVG)</vt:lpstr>
      <vt:lpstr>Bundesministerium für Familie, Senioren, Frauen und Jugend (BMFSFJ): </vt:lpstr>
      <vt:lpstr>Änderungen im WBVG seit 01.01.2020</vt:lpstr>
      <vt:lpstr>Anwendungsbereich des WBVG (1/3)</vt:lpstr>
      <vt:lpstr>Anwendungsbereich des WBVG (2/3)</vt:lpstr>
      <vt:lpstr>Anwendungsbereich des WBVG (3/3)</vt:lpstr>
      <vt:lpstr>Verbraucherschutzregelungen im WBVG</vt:lpstr>
      <vt:lpstr>Vertragsschluss mit Geschäftsunfähigen</vt:lpstr>
      <vt:lpstr>Unterstützung / Beratung bei FRAGEN ZUM WBVG-vERTRAG</vt:lpstr>
      <vt:lpstr>Kontakt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Umsetzungsbegleitung Bundesteilhabegesetz</dc:title>
  <dc:creator>Steinmüller, Florian Dr.</dc:creator>
  <cp:lastModifiedBy>Marcus Rietz</cp:lastModifiedBy>
  <cp:revision>649</cp:revision>
  <cp:lastPrinted>2020-06-02T10:27:05Z</cp:lastPrinted>
  <dcterms:created xsi:type="dcterms:W3CDTF">2018-02-22T20:04:00Z</dcterms:created>
  <dcterms:modified xsi:type="dcterms:W3CDTF">2021-02-11T10:40:35Z</dcterms:modified>
</cp:coreProperties>
</file>