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1" r:id="rId2"/>
  </p:sldMasterIdLst>
  <p:notesMasterIdLst>
    <p:notesMasterId r:id="rId16"/>
  </p:notesMasterIdLst>
  <p:handoutMasterIdLst>
    <p:handoutMasterId r:id="rId17"/>
  </p:handoutMasterIdLst>
  <p:sldIdLst>
    <p:sldId id="256" r:id="rId3"/>
    <p:sldId id="297" r:id="rId4"/>
    <p:sldId id="307" r:id="rId5"/>
    <p:sldId id="300" r:id="rId6"/>
    <p:sldId id="311" r:id="rId7"/>
    <p:sldId id="308" r:id="rId8"/>
    <p:sldId id="309" r:id="rId9"/>
    <p:sldId id="310" r:id="rId10"/>
    <p:sldId id="302" r:id="rId11"/>
    <p:sldId id="306" r:id="rId12"/>
    <p:sldId id="304" r:id="rId13"/>
    <p:sldId id="305" r:id="rId14"/>
    <p:sldId id="295" r:id="rId15"/>
  </p:sldIdLst>
  <p:sldSz cx="12192000" cy="6858000"/>
  <p:notesSz cx="9926638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6F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77460" autoAdjust="0"/>
  </p:normalViewPr>
  <p:slideViewPr>
    <p:cSldViewPr snapToGrid="0">
      <p:cViewPr varScale="1">
        <p:scale>
          <a:sx n="90" d="100"/>
          <a:sy n="90" d="100"/>
        </p:scale>
        <p:origin x="-1146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FCB07-BB97-41BB-BFDA-9BF9F0C25E9B}" type="datetimeFigureOut">
              <a:rPr lang="de-DE" smtClean="0"/>
              <a:t>11.02.2021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3C75A-D799-415D-A795-04F0796A3D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7483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7947C-5490-47CB-B27E-B4F96417D86F}" type="datetimeFigureOut">
              <a:rPr lang="de-DE" smtClean="0"/>
              <a:t>11.02.2021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5F3C3-3D03-40C6-9A91-D47688C7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5790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5F3C3-3D03-40C6-9A91-D47688C709E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7259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5F3C3-3D03-40C6-9A91-D47688C709E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2470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dirty="0" smtClean="0"/>
              <a:t>Entscheiden</a:t>
            </a:r>
            <a:r>
              <a:rPr lang="de-DE" baseline="0" dirty="0" smtClean="0"/>
              <a:t>d ist hier der Gesamtplan bzw. die </a:t>
            </a:r>
            <a:r>
              <a:rPr lang="de-DE" dirty="0" smtClean="0"/>
              <a:t>Gesamtplankonferenz (§ 119 SGB IX), über das bzw. über</a:t>
            </a:r>
            <a:r>
              <a:rPr lang="de-DE" baseline="0" dirty="0" smtClean="0"/>
              <a:t> </a:t>
            </a:r>
            <a:r>
              <a:rPr lang="de-DE" dirty="0" smtClean="0"/>
              <a:t>die in einem gesonderten Vortrag informiert wird</a:t>
            </a:r>
          </a:p>
          <a:p>
            <a:pPr marL="171450" indent="-171450">
              <a:buFontTx/>
              <a:buChar char="-"/>
            </a:pPr>
            <a:r>
              <a:rPr lang="de-DE" dirty="0" smtClean="0"/>
              <a:t>In</a:t>
            </a:r>
            <a:r>
              <a:rPr lang="de-DE" baseline="0" dirty="0" smtClean="0"/>
              <a:t> der GP-Konferenz erfolgt eine </a:t>
            </a:r>
            <a:r>
              <a:rPr lang="de-DE" dirty="0" smtClean="0"/>
              <a:t>Beratung über den Anteil vom Regelsatz, der den Leistungsberechtigten zur eigenverantwortlichen Abdeckung von Bedarfen verbleibt: Barmittel</a:t>
            </a:r>
          </a:p>
          <a:p>
            <a:pPr marL="171450" indent="-171450">
              <a:buFontTx/>
              <a:buChar char="-"/>
            </a:pPr>
            <a:r>
              <a:rPr lang="de-DE" dirty="0" smtClean="0"/>
              <a:t>Dies wird verpflichtend</a:t>
            </a:r>
            <a:r>
              <a:rPr lang="de-DE" baseline="0" dirty="0" smtClean="0"/>
              <a:t> dokumentiert.</a:t>
            </a:r>
            <a:endParaRPr lang="de-DE" dirty="0" smtClean="0"/>
          </a:p>
          <a:p>
            <a:pPr marL="171450" indent="-171450">
              <a:buFontTx/>
              <a:buChar char="-"/>
            </a:pPr>
            <a:r>
              <a:rPr lang="de-DE" dirty="0" smtClean="0"/>
              <a:t>zu berücksichtigen ist dabei das Wunsch- und Wahlrecht der Leistungsberechtigten</a:t>
            </a:r>
          </a:p>
          <a:p>
            <a:pPr marL="171450" indent="-171450">
              <a:buFontTx/>
              <a:buChar char="-"/>
            </a:pPr>
            <a:r>
              <a:rPr lang="de-DE" dirty="0" smtClean="0"/>
              <a:t>Ein</a:t>
            </a:r>
            <a:r>
              <a:rPr lang="de-DE" baseline="0" dirty="0" smtClean="0"/>
              <a:t> </a:t>
            </a:r>
            <a:r>
              <a:rPr lang="de-DE" dirty="0" smtClean="0"/>
              <a:t>möglicher Orientierungswert für die Höhe der Barmittel nach Abwägung der Umstände des Einzelfalls: Höhe des ehemaligen Barbetrags nach § 27 b Abs. 3 SGB XII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5F3C3-3D03-40C6-9A91-D47688C709E4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2882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jpe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jpe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368489" y="1623874"/>
            <a:ext cx="11469600" cy="3550561"/>
          </a:xfrm>
          <a:prstGeom prst="rect">
            <a:avLst/>
          </a:prstGeom>
          <a:noFill/>
          <a:ln w="22225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8487" y="1623874"/>
            <a:ext cx="11448000" cy="1267174"/>
          </a:xfrm>
        </p:spPr>
        <p:txBody>
          <a:bodyPr lIns="360000" tIns="360000" rIns="360000" anchor="b"/>
          <a:lstStyle>
            <a:lvl1pPr algn="l">
              <a:lnSpc>
                <a:spcPts val="3600"/>
              </a:lnSpc>
              <a:defRPr sz="34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68488" y="3025699"/>
            <a:ext cx="11448000" cy="1655762"/>
          </a:xfrm>
        </p:spPr>
        <p:txBody>
          <a:bodyPr lIns="360000" rIns="360000" bIns="0"/>
          <a:lstStyle>
            <a:lvl1pPr marL="0" indent="0" algn="l">
              <a:lnSpc>
                <a:spcPts val="2640"/>
              </a:lnSpc>
              <a:spcAft>
                <a:spcPts val="0"/>
              </a:spcAft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0134600" y="6173870"/>
            <a:ext cx="1662838" cy="365125"/>
          </a:xfrm>
        </p:spPr>
        <p:txBody>
          <a:bodyPr/>
          <a:lstStyle>
            <a:lvl1pPr>
              <a:defRPr sz="1400" b="1"/>
            </a:lvl1pPr>
          </a:lstStyle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120222" y="6173870"/>
            <a:ext cx="7921135" cy="365125"/>
          </a:xfrm>
        </p:spPr>
        <p:txBody>
          <a:bodyPr/>
          <a:lstStyle>
            <a:lvl1pPr>
              <a:defRPr sz="1400" b="1"/>
            </a:lvl1pPr>
          </a:lstStyle>
          <a:p>
            <a:r>
              <a:rPr lang="de-DE" smtClean="0"/>
              <a:t>Regionalkonferenz Ost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605" y="356701"/>
            <a:ext cx="3030519" cy="910473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63" y="5327459"/>
            <a:ext cx="1563707" cy="123675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222" y="5655433"/>
            <a:ext cx="1300465" cy="389154"/>
          </a:xfrm>
          <a:prstGeom prst="rect">
            <a:avLst/>
          </a:prstGeom>
        </p:spPr>
      </p:pic>
      <p:sp>
        <p:nvSpPr>
          <p:cNvPr id="14" name="Textfeld 13"/>
          <p:cNvSpPr txBox="1"/>
          <p:nvPr userDrawn="1"/>
        </p:nvSpPr>
        <p:spPr>
          <a:xfrm>
            <a:off x="2028109" y="5403010"/>
            <a:ext cx="100798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0" dirty="0" smtClean="0">
                <a:latin typeface="Arial" panose="020B0604020202020204" pitchFamily="34" charset="0"/>
                <a:cs typeface="Arial" panose="020B0604020202020204" pitchFamily="34" charset="0"/>
              </a:rPr>
              <a:t>In Trägerschaft</a:t>
            </a:r>
            <a:r>
              <a:rPr lang="de-DE" sz="71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von:</a:t>
            </a:r>
            <a:endParaRPr lang="de-DE" sz="7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0079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1199" y="398371"/>
            <a:ext cx="8280000" cy="756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Regionalkonferenz Ost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8" name="Gerader Verbinder 7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  <p:sp>
        <p:nvSpPr>
          <p:cNvPr id="13" name="Tabellenplatzhalter 12"/>
          <p:cNvSpPr>
            <a:spLocks noGrp="1"/>
          </p:cNvSpPr>
          <p:nvPr>
            <p:ph type="tbl" sz="quarter" idx="14"/>
          </p:nvPr>
        </p:nvSpPr>
        <p:spPr>
          <a:xfrm>
            <a:off x="711200" y="2198104"/>
            <a:ext cx="5773822" cy="3828212"/>
          </a:xfrm>
        </p:spPr>
        <p:txBody>
          <a:bodyPr/>
          <a:lstStyle/>
          <a:p>
            <a:r>
              <a:rPr lang="de-DE" smtClean="0"/>
              <a:t>Tabelle durch Klicken auf Symbol hinzufügen</a:t>
            </a:r>
            <a:endParaRPr lang="de-DE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5"/>
          </p:nvPr>
        </p:nvSpPr>
        <p:spPr>
          <a:xfrm>
            <a:off x="711200" y="1602425"/>
            <a:ext cx="10759401" cy="362399"/>
          </a:xfrm>
        </p:spPr>
        <p:txBody>
          <a:bodyPr bIns="0"/>
          <a:lstStyle>
            <a:lvl1pPr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04142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368489" y="1623874"/>
            <a:ext cx="11469600" cy="3550561"/>
          </a:xfrm>
          <a:prstGeom prst="rect">
            <a:avLst/>
          </a:prstGeom>
          <a:noFill/>
          <a:ln w="22225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8488" y="2371255"/>
            <a:ext cx="11448000" cy="448145"/>
          </a:xfrm>
        </p:spPr>
        <p:txBody>
          <a:bodyPr lIns="360000" rIns="360000" bIns="0"/>
          <a:lstStyle>
            <a:lvl1pPr marL="0" indent="0" algn="l">
              <a:lnSpc>
                <a:spcPts val="1800"/>
              </a:lnSpc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Vorname Nachname</a:t>
            </a:r>
            <a:br>
              <a:rPr lang="de-DE" dirty="0" smtClean="0"/>
            </a:br>
            <a:r>
              <a:rPr lang="de-DE" dirty="0" smtClean="0"/>
              <a:t>Funktion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605" y="356701"/>
            <a:ext cx="3030519" cy="910473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63" y="5327459"/>
            <a:ext cx="1563707" cy="123675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222" y="5655433"/>
            <a:ext cx="1300465" cy="389154"/>
          </a:xfrm>
          <a:prstGeom prst="rect">
            <a:avLst/>
          </a:prstGeom>
        </p:spPr>
      </p:pic>
      <p:sp>
        <p:nvSpPr>
          <p:cNvPr id="14" name="Textfeld 13"/>
          <p:cNvSpPr txBox="1"/>
          <p:nvPr userDrawn="1"/>
        </p:nvSpPr>
        <p:spPr>
          <a:xfrm>
            <a:off x="2028109" y="5403010"/>
            <a:ext cx="100798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0" dirty="0" smtClean="0">
                <a:latin typeface="Arial" panose="020B0604020202020204" pitchFamily="34" charset="0"/>
                <a:cs typeface="Arial" panose="020B0604020202020204" pitchFamily="34" charset="0"/>
              </a:rPr>
              <a:t>In Trägerschaft</a:t>
            </a:r>
            <a:r>
              <a:rPr lang="de-DE" sz="71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von:</a:t>
            </a:r>
            <a:endParaRPr lang="de-DE" sz="7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 userDrawn="1"/>
        </p:nvSpPr>
        <p:spPr>
          <a:xfrm>
            <a:off x="725540" y="1942716"/>
            <a:ext cx="1385973" cy="2850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800"/>
              </a:lnSpc>
            </a:pPr>
            <a:r>
              <a:rPr lang="de-DE" sz="2400" b="1" cap="all" baseline="0" dirty="0" smtClean="0">
                <a:solidFill>
                  <a:schemeClr val="tx2"/>
                </a:solidFill>
              </a:rPr>
              <a:t>Kontakt</a:t>
            </a:r>
            <a:endParaRPr lang="de-DE" sz="2400" b="1" cap="all" baseline="0" dirty="0">
              <a:solidFill>
                <a:schemeClr val="tx2"/>
              </a:solidFill>
            </a:endParaRPr>
          </a:p>
        </p:txBody>
      </p:sp>
      <p:sp>
        <p:nvSpPr>
          <p:cNvPr id="15" name="Textfeld 14"/>
          <p:cNvSpPr txBox="1"/>
          <p:nvPr userDrawn="1"/>
        </p:nvSpPr>
        <p:spPr>
          <a:xfrm>
            <a:off x="725540" y="4691299"/>
            <a:ext cx="2904011" cy="189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800"/>
              </a:lnSpc>
            </a:pPr>
            <a:r>
              <a:rPr lang="de-DE" sz="1400" b="1" cap="none" baseline="0" dirty="0" smtClean="0">
                <a:solidFill>
                  <a:schemeClr val="tx2"/>
                </a:solidFill>
                <a:latin typeface="Source Sans Pro Semibold" panose="020B0603030403020204" pitchFamily="34" charset="0"/>
              </a:rPr>
              <a:t>www.umsetzungsbegleitung-bthg.de</a:t>
            </a:r>
            <a:endParaRPr lang="de-DE" sz="1400" b="1" cap="none" baseline="0" dirty="0">
              <a:solidFill>
                <a:schemeClr val="tx2"/>
              </a:solidFill>
              <a:latin typeface="Source Sans Pro Semibold" panose="020B0603030403020204" pitchFamily="34" charset="0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2120222" y="6312794"/>
            <a:ext cx="9717867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lvl="0" algn="r">
              <a:lnSpc>
                <a:spcPts val="1300"/>
              </a:lnSpc>
            </a:pPr>
            <a:r>
              <a:rPr lang="de-DE" sz="1100" dirty="0" smtClean="0">
                <a:solidFill>
                  <a:schemeClr val="tx2"/>
                </a:solidFill>
              </a:rPr>
              <a:t>© Deutscher Verein für öffentliche und private Fürsorge e. V. – Projekt »Umsetzungsbegleitung Bundesteilhabegesetz« 2017</a:t>
            </a:r>
            <a:endParaRPr lang="de-DE" sz="1100" dirty="0">
              <a:solidFill>
                <a:schemeClr val="tx2"/>
              </a:solidFill>
            </a:endParaRPr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68487" y="2914999"/>
            <a:ext cx="11448000" cy="1482511"/>
          </a:xfrm>
        </p:spPr>
        <p:txBody>
          <a:bodyPr lIns="360000" rIns="360000" bIns="0"/>
          <a:lstStyle>
            <a:lvl1pPr>
              <a:lnSpc>
                <a:spcPts val="1800"/>
              </a:lnSpc>
              <a:spcAft>
                <a:spcPts val="0"/>
              </a:spcAft>
              <a:defRPr sz="1400"/>
            </a:lvl1pPr>
          </a:lstStyle>
          <a:p>
            <a:r>
              <a:rPr lang="de-DE" dirty="0" smtClean="0"/>
              <a:t>Telefon</a:t>
            </a:r>
            <a:br>
              <a:rPr lang="de-DE" dirty="0" smtClean="0"/>
            </a:br>
            <a:r>
              <a:rPr lang="de-DE" dirty="0" smtClean="0"/>
              <a:t>E-Mail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44713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368489" y="1623874"/>
            <a:ext cx="11469600" cy="3550561"/>
          </a:xfrm>
          <a:prstGeom prst="rect">
            <a:avLst/>
          </a:prstGeom>
          <a:noFill/>
          <a:ln w="22225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8487" y="1623874"/>
            <a:ext cx="11448000" cy="1267174"/>
          </a:xfrm>
        </p:spPr>
        <p:txBody>
          <a:bodyPr lIns="360000" tIns="360000" rIns="360000" anchor="b"/>
          <a:lstStyle>
            <a:lvl1pPr algn="l">
              <a:lnSpc>
                <a:spcPts val="3600"/>
              </a:lnSpc>
              <a:defRPr sz="34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68488" y="3025699"/>
            <a:ext cx="11448000" cy="1655762"/>
          </a:xfrm>
        </p:spPr>
        <p:txBody>
          <a:bodyPr lIns="360000" rIns="360000" bIns="0"/>
          <a:lstStyle>
            <a:lvl1pPr marL="0" indent="0" algn="l">
              <a:lnSpc>
                <a:spcPts val="2640"/>
              </a:lnSpc>
              <a:spcAft>
                <a:spcPts val="0"/>
              </a:spcAft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0134600" y="6173870"/>
            <a:ext cx="1662838" cy="365125"/>
          </a:xfrm>
        </p:spPr>
        <p:txBody>
          <a:bodyPr/>
          <a:lstStyle>
            <a:lvl1pPr>
              <a:defRPr sz="1400" b="1"/>
            </a:lvl1pPr>
          </a:lstStyle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120222" y="6173870"/>
            <a:ext cx="7921135" cy="365125"/>
          </a:xfrm>
        </p:spPr>
        <p:txBody>
          <a:bodyPr/>
          <a:lstStyle>
            <a:lvl1pPr>
              <a:defRPr sz="1400" b="1"/>
            </a:lvl1pPr>
          </a:lstStyle>
          <a:p>
            <a:r>
              <a:rPr lang="de-DE" dirty="0" smtClean="0"/>
              <a:t>Regionalkonferenz Ost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605" y="356701"/>
            <a:ext cx="3030519" cy="910473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63" y="5327459"/>
            <a:ext cx="1563707" cy="1236750"/>
          </a:xfrm>
          <a:prstGeom prst="rect">
            <a:avLst/>
          </a:prstGeom>
        </p:spPr>
      </p:pic>
      <p:sp>
        <p:nvSpPr>
          <p:cNvPr id="14" name="Textfeld 13"/>
          <p:cNvSpPr txBox="1"/>
          <p:nvPr userDrawn="1"/>
        </p:nvSpPr>
        <p:spPr>
          <a:xfrm>
            <a:off x="2028109" y="5403010"/>
            <a:ext cx="100798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0" dirty="0" smtClean="0">
                <a:latin typeface="Arial" panose="020B0604020202020204" pitchFamily="34" charset="0"/>
                <a:cs typeface="Arial" panose="020B0604020202020204" pitchFamily="34" charset="0"/>
              </a:rPr>
              <a:t>In Trägerschaft</a:t>
            </a:r>
            <a:r>
              <a:rPr lang="de-DE" sz="71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von:</a:t>
            </a:r>
            <a:endParaRPr lang="de-DE" sz="7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222" y="5671365"/>
            <a:ext cx="938216" cy="31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905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Farbvari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90000">
                <a:schemeClr val="accent2"/>
              </a:gs>
              <a:gs pos="0">
                <a:schemeClr val="accent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368489" y="1623874"/>
            <a:ext cx="11469600" cy="3550561"/>
          </a:xfrm>
          <a:prstGeom prst="rect">
            <a:avLst/>
          </a:prstGeom>
          <a:solidFill>
            <a:schemeClr val="bg1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368487" y="1623874"/>
            <a:ext cx="9198594" cy="1267174"/>
          </a:xfrm>
        </p:spPr>
        <p:txBody>
          <a:bodyPr lIns="360000" tIns="360000" rIns="360000" anchor="b"/>
          <a:lstStyle>
            <a:lvl1pPr algn="l">
              <a:lnSpc>
                <a:spcPts val="3600"/>
              </a:lnSpc>
              <a:defRPr sz="34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0" name="Untertitel 2"/>
          <p:cNvSpPr>
            <a:spLocks noGrp="1"/>
          </p:cNvSpPr>
          <p:nvPr>
            <p:ph type="subTitle" idx="1"/>
          </p:nvPr>
        </p:nvSpPr>
        <p:spPr>
          <a:xfrm>
            <a:off x="368489" y="3025699"/>
            <a:ext cx="8077680" cy="1655762"/>
          </a:xfrm>
        </p:spPr>
        <p:txBody>
          <a:bodyPr lIns="360000" rIns="360000" bIns="0"/>
          <a:lstStyle>
            <a:lvl1pPr marL="0" indent="0" algn="l">
              <a:lnSpc>
                <a:spcPts val="2640"/>
              </a:lnSpc>
              <a:spcAft>
                <a:spcPts val="0"/>
              </a:spcAft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724" y="358192"/>
            <a:ext cx="3052890" cy="917949"/>
          </a:xfrm>
          <a:prstGeom prst="rect">
            <a:avLst/>
          </a:prstGeom>
        </p:spPr>
      </p:pic>
      <p:sp>
        <p:nvSpPr>
          <p:cNvPr id="1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120222" y="6173870"/>
            <a:ext cx="7921135" cy="365125"/>
          </a:xfrm>
        </p:spPr>
        <p:txBody>
          <a:bodyPr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Regionalkonferenz Ost</a:t>
            </a:r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8566484" y="3025699"/>
            <a:ext cx="3271605" cy="2148736"/>
          </a:xfrm>
        </p:spPr>
        <p:txBody>
          <a:bodyPr tIns="36000" rIns="252000" bIns="0" anchor="ctr" anchorCtr="0"/>
          <a:lstStyle>
            <a:lvl1pPr algn="r">
              <a:lnSpc>
                <a:spcPts val="23000"/>
              </a:lnSpc>
              <a:spcAft>
                <a:spcPts val="0"/>
              </a:spcAft>
              <a:defRPr sz="22000" b="1">
                <a:ln w="22225">
                  <a:gradFill>
                    <a:gsLst>
                      <a:gs pos="0">
                        <a:schemeClr val="accent1"/>
                      </a:gs>
                      <a:gs pos="99000">
                        <a:schemeClr val="accent2"/>
                      </a:gs>
                    </a:gsLst>
                    <a:lin ang="5400000" scaled="1"/>
                  </a:gradFill>
                </a:ln>
                <a:noFill/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8" name="Datumsplatzhalter 3"/>
          <p:cNvSpPr>
            <a:spLocks noGrp="1"/>
          </p:cNvSpPr>
          <p:nvPr>
            <p:ph type="dt" sz="half" idx="10"/>
          </p:nvPr>
        </p:nvSpPr>
        <p:spPr>
          <a:xfrm>
            <a:off x="10134600" y="6173870"/>
            <a:ext cx="1662838" cy="365125"/>
          </a:xfrm>
        </p:spPr>
        <p:txBody>
          <a:bodyPr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06. - 07. Dez. 2018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424347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Weißvari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368489" y="1623874"/>
            <a:ext cx="11469600" cy="3550561"/>
          </a:xfrm>
          <a:prstGeom prst="rect">
            <a:avLst/>
          </a:prstGeom>
          <a:noFill/>
          <a:ln w="22225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8487" y="1623874"/>
            <a:ext cx="9196618" cy="1267174"/>
          </a:xfrm>
        </p:spPr>
        <p:txBody>
          <a:bodyPr lIns="360000" tIns="360000" rIns="360000" anchor="b"/>
          <a:lstStyle>
            <a:lvl1pPr algn="l">
              <a:lnSpc>
                <a:spcPts val="3600"/>
              </a:lnSpc>
              <a:defRPr sz="34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68488" y="3025699"/>
            <a:ext cx="8078400" cy="1655762"/>
          </a:xfrm>
        </p:spPr>
        <p:txBody>
          <a:bodyPr lIns="360000" rIns="360000" bIns="0"/>
          <a:lstStyle>
            <a:lvl1pPr marL="0" indent="0" algn="l">
              <a:lnSpc>
                <a:spcPts val="2640"/>
              </a:lnSpc>
              <a:spcAft>
                <a:spcPts val="0"/>
              </a:spcAft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0134600" y="6173870"/>
            <a:ext cx="1662838" cy="365125"/>
          </a:xfrm>
        </p:spPr>
        <p:txBody>
          <a:bodyPr/>
          <a:lstStyle>
            <a:lvl1pPr>
              <a:defRPr sz="1400" b="1"/>
            </a:lvl1pPr>
          </a:lstStyle>
          <a:p>
            <a:r>
              <a:rPr lang="de-DE" smtClean="0"/>
              <a:t>06. - 07. Dez. 2018</a:t>
            </a:r>
            <a:endParaRPr lang="de-DE" dirty="0" smtClean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120222" y="6173870"/>
            <a:ext cx="7921135" cy="365125"/>
          </a:xfrm>
        </p:spPr>
        <p:txBody>
          <a:bodyPr/>
          <a:lstStyle>
            <a:lvl1pPr>
              <a:defRPr sz="1400" b="1"/>
            </a:lvl1pPr>
          </a:lstStyle>
          <a:p>
            <a:r>
              <a:rPr lang="de-DE" dirty="0" smtClean="0"/>
              <a:t>Regionalkonferenz Ost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605" y="356701"/>
            <a:ext cx="3030519" cy="910473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63" y="5327459"/>
            <a:ext cx="1563707" cy="1236750"/>
          </a:xfrm>
          <a:prstGeom prst="rect">
            <a:avLst/>
          </a:prstGeom>
        </p:spPr>
      </p:pic>
      <p:sp>
        <p:nvSpPr>
          <p:cNvPr id="14" name="Textfeld 13"/>
          <p:cNvSpPr txBox="1"/>
          <p:nvPr userDrawn="1"/>
        </p:nvSpPr>
        <p:spPr>
          <a:xfrm>
            <a:off x="2028109" y="5403010"/>
            <a:ext cx="100798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0" dirty="0" smtClean="0">
                <a:latin typeface="Arial" panose="020B0604020202020204" pitchFamily="34" charset="0"/>
                <a:cs typeface="Arial" panose="020B0604020202020204" pitchFamily="34" charset="0"/>
              </a:rPr>
              <a:t>In Trägerschaft</a:t>
            </a:r>
            <a:r>
              <a:rPr lang="de-DE" sz="71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von:</a:t>
            </a:r>
            <a:endParaRPr lang="de-DE" sz="7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platzhalt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8566484" y="3025699"/>
            <a:ext cx="3271605" cy="2148736"/>
          </a:xfrm>
        </p:spPr>
        <p:txBody>
          <a:bodyPr tIns="36000" rIns="252000" bIns="0" anchor="ctr" anchorCtr="0"/>
          <a:lstStyle>
            <a:lvl1pPr algn="r">
              <a:lnSpc>
                <a:spcPts val="23000"/>
              </a:lnSpc>
              <a:spcAft>
                <a:spcPts val="0"/>
              </a:spcAft>
              <a:defRPr sz="22000" b="1">
                <a:ln w="22225">
                  <a:noFill/>
                </a:ln>
                <a:gradFill>
                  <a:gsLst>
                    <a:gs pos="32000">
                      <a:schemeClr val="accent1"/>
                    </a:gs>
                    <a:gs pos="79000">
                      <a:schemeClr val="accent2"/>
                    </a:gs>
                  </a:gsLst>
                  <a:lin ang="5400000" scaled="1"/>
                </a:gra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6" name="Textfeld 15"/>
          <p:cNvSpPr txBox="1"/>
          <p:nvPr userDrawn="1"/>
        </p:nvSpPr>
        <p:spPr>
          <a:xfrm>
            <a:off x="3897991" y="5403600"/>
            <a:ext cx="100798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0" dirty="0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de-DE" sz="71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Kooperation mit:</a:t>
            </a:r>
            <a:endParaRPr lang="de-DE" sz="7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222" y="5671365"/>
            <a:ext cx="938216" cy="31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024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Regionalkonferenz Ost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8" name="Gerader Verbinder 7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  <p:sp>
        <p:nvSpPr>
          <p:cNvPr id="16" name="Textplatzhalter 14"/>
          <p:cNvSpPr>
            <a:spLocks noGrp="1"/>
          </p:cNvSpPr>
          <p:nvPr>
            <p:ph type="body" sz="quarter" idx="14"/>
          </p:nvPr>
        </p:nvSpPr>
        <p:spPr>
          <a:xfrm>
            <a:off x="711200" y="1604963"/>
            <a:ext cx="10760075" cy="4384675"/>
          </a:xfrm>
        </p:spPr>
        <p:txBody>
          <a:bodyPr bIns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915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Aufzählung Zah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bIns="0"/>
          <a:lstStyle>
            <a:lvl2pPr marL="216000" indent="-216000" defTabSz="216000">
              <a:spcAft>
                <a:spcPts val="400"/>
              </a:spcAft>
              <a:buFontTx/>
              <a:buNone/>
              <a:defRPr/>
            </a:lvl2pPr>
            <a:lvl3pPr marL="648000" indent="-432000" defTabSz="216000">
              <a:spcAft>
                <a:spcPts val="400"/>
              </a:spcAft>
              <a:buFontTx/>
              <a:buNone/>
              <a:defRPr/>
            </a:lvl3pPr>
            <a:lvl4pPr marL="972000" indent="-540000" defTabSz="540000">
              <a:spcAft>
                <a:spcPts val="400"/>
              </a:spcAft>
              <a:defRPr/>
            </a:lvl4pPr>
            <a:lvl5pPr marL="7029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Regionalkonferenz Ost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8" name="Gerader Verbinder 7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5752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chmal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Regionalkonferenz Ost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7" name="Gerader Verbinder 6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9138" y="1647825"/>
            <a:ext cx="3335337" cy="4151313"/>
          </a:xfrm>
        </p:spPr>
        <p:txBody>
          <a:bodyPr bIns="0"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4"/>
          </p:nvPr>
        </p:nvSpPr>
        <p:spPr>
          <a:xfrm>
            <a:off x="4415757" y="1614828"/>
            <a:ext cx="7086600" cy="4184310"/>
          </a:xfrm>
        </p:spPr>
        <p:txBody>
          <a:bodyPr bIns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492285" y="3635841"/>
            <a:ext cx="4151314" cy="175279"/>
          </a:xfrm>
        </p:spPr>
        <p:txBody>
          <a:bodyPr bIns="0" anchor="ctr" anchorCtr="0"/>
          <a:lstStyle>
            <a:lvl1pPr>
              <a:lnSpc>
                <a:spcPts val="1000"/>
              </a:lnSpc>
              <a:spcAft>
                <a:spcPts val="0"/>
              </a:spcAft>
              <a:defRPr sz="9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smtClean="0"/>
              <a:t>Bildnachweis</a:t>
            </a:r>
            <a:endParaRPr lang="de-DE" dirty="0"/>
          </a:p>
        </p:txBody>
      </p:sp>
      <p:sp>
        <p:nvSpPr>
          <p:cNvPr id="15" name="Textplatzhalt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9608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Regionalkonferenz Ost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7" name="Gerader Verbinder 6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9138" y="1647825"/>
            <a:ext cx="3335337" cy="4151313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4"/>
          </p:nvPr>
        </p:nvSpPr>
        <p:spPr>
          <a:xfrm>
            <a:off x="8109283" y="1614828"/>
            <a:ext cx="3393073" cy="4184310"/>
          </a:xfrm>
        </p:spPr>
        <p:txBody>
          <a:bodyPr bIns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492285" y="3635841"/>
            <a:ext cx="4151314" cy="175279"/>
          </a:xfrm>
        </p:spPr>
        <p:txBody>
          <a:bodyPr bIns="0" anchor="ctr" anchorCtr="0"/>
          <a:lstStyle>
            <a:lvl1pPr>
              <a:lnSpc>
                <a:spcPts val="1000"/>
              </a:lnSpc>
              <a:spcAft>
                <a:spcPts val="0"/>
              </a:spcAft>
              <a:defRPr sz="9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smtClean="0"/>
              <a:t>Bildnachweis</a:t>
            </a:r>
            <a:endParaRPr lang="de-DE" dirty="0"/>
          </a:p>
        </p:txBody>
      </p:sp>
      <p:sp>
        <p:nvSpPr>
          <p:cNvPr id="15" name="Textplatzhalt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  <p:sp>
        <p:nvSpPr>
          <p:cNvPr id="13" name="Bildplatzhalter 9"/>
          <p:cNvSpPr>
            <a:spLocks noGrp="1"/>
          </p:cNvSpPr>
          <p:nvPr>
            <p:ph type="pic" sz="quarter" idx="17"/>
          </p:nvPr>
        </p:nvSpPr>
        <p:spPr>
          <a:xfrm>
            <a:off x="4427533" y="1647825"/>
            <a:ext cx="3335337" cy="4151313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6" name="Textplatzhalter 13"/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2214767" y="3635841"/>
            <a:ext cx="4151314" cy="175279"/>
          </a:xfrm>
        </p:spPr>
        <p:txBody>
          <a:bodyPr bIns="0" anchor="ctr" anchorCtr="0"/>
          <a:lstStyle>
            <a:lvl1pPr>
              <a:lnSpc>
                <a:spcPts val="1000"/>
              </a:lnSpc>
              <a:spcAft>
                <a:spcPts val="0"/>
              </a:spcAft>
              <a:defRPr sz="9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smtClean="0"/>
              <a:t>Bildnachweis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2776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breit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Regionalkonferenz Ost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7" name="Gerader Verbinder 6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1"/>
          <p:cNvSpPr>
            <a:spLocks noGrp="1"/>
          </p:cNvSpPr>
          <p:nvPr>
            <p:ph type="body" sz="quarter" idx="14"/>
          </p:nvPr>
        </p:nvSpPr>
        <p:spPr>
          <a:xfrm>
            <a:off x="6280483" y="1614828"/>
            <a:ext cx="5221873" cy="4184310"/>
          </a:xfrm>
        </p:spPr>
        <p:txBody>
          <a:bodyPr bIns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492285" y="3635841"/>
            <a:ext cx="4151314" cy="175279"/>
          </a:xfrm>
        </p:spPr>
        <p:txBody>
          <a:bodyPr bIns="0" anchor="ctr" anchorCtr="0"/>
          <a:lstStyle>
            <a:lvl1pPr>
              <a:lnSpc>
                <a:spcPts val="1000"/>
              </a:lnSpc>
              <a:spcAft>
                <a:spcPts val="0"/>
              </a:spcAft>
              <a:defRPr sz="9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smtClean="0"/>
              <a:t>Bildnachweis</a:t>
            </a:r>
            <a:endParaRPr lang="de-DE" dirty="0"/>
          </a:p>
        </p:txBody>
      </p:sp>
      <p:sp>
        <p:nvSpPr>
          <p:cNvPr id="15" name="Textplatzhalt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  <p:sp>
        <p:nvSpPr>
          <p:cNvPr id="16" name="Inhaltsplatzhalter 10"/>
          <p:cNvSpPr>
            <a:spLocks noGrp="1"/>
          </p:cNvSpPr>
          <p:nvPr>
            <p:ph sz="quarter" idx="17"/>
          </p:nvPr>
        </p:nvSpPr>
        <p:spPr>
          <a:xfrm>
            <a:off x="719137" y="1647824"/>
            <a:ext cx="5188367" cy="415131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506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Farbvari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90000">
                <a:schemeClr val="accent2"/>
              </a:gs>
              <a:gs pos="0">
                <a:schemeClr val="accent1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 userDrawn="1"/>
        </p:nvSpPr>
        <p:spPr>
          <a:xfrm>
            <a:off x="368489" y="1623874"/>
            <a:ext cx="11469600" cy="3550561"/>
          </a:xfrm>
          <a:prstGeom prst="rect">
            <a:avLst/>
          </a:prstGeom>
          <a:solidFill>
            <a:schemeClr val="bg1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368487" y="1623874"/>
            <a:ext cx="9198594" cy="1267174"/>
          </a:xfrm>
        </p:spPr>
        <p:txBody>
          <a:bodyPr lIns="360000" tIns="360000" rIns="360000" anchor="b"/>
          <a:lstStyle>
            <a:lvl1pPr algn="l">
              <a:lnSpc>
                <a:spcPts val="3600"/>
              </a:lnSpc>
              <a:defRPr sz="34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0" name="Untertitel 2"/>
          <p:cNvSpPr>
            <a:spLocks noGrp="1"/>
          </p:cNvSpPr>
          <p:nvPr>
            <p:ph type="subTitle" idx="1"/>
          </p:nvPr>
        </p:nvSpPr>
        <p:spPr>
          <a:xfrm>
            <a:off x="368489" y="3025699"/>
            <a:ext cx="8077680" cy="1655762"/>
          </a:xfrm>
        </p:spPr>
        <p:txBody>
          <a:bodyPr lIns="360000" rIns="360000" bIns="0"/>
          <a:lstStyle>
            <a:lvl1pPr marL="0" indent="0" algn="l">
              <a:lnSpc>
                <a:spcPts val="2640"/>
              </a:lnSpc>
              <a:spcAft>
                <a:spcPts val="0"/>
              </a:spcAft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724" y="358192"/>
            <a:ext cx="3052890" cy="917949"/>
          </a:xfrm>
          <a:prstGeom prst="rect">
            <a:avLst/>
          </a:prstGeom>
        </p:spPr>
      </p:pic>
      <p:sp>
        <p:nvSpPr>
          <p:cNvPr id="1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120222" y="6173870"/>
            <a:ext cx="7921135" cy="365125"/>
          </a:xfrm>
        </p:spPr>
        <p:txBody>
          <a:bodyPr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Regionalkonferenz Ost</a:t>
            </a:r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8566484" y="3025699"/>
            <a:ext cx="3271605" cy="2148736"/>
          </a:xfrm>
        </p:spPr>
        <p:txBody>
          <a:bodyPr tIns="36000" rIns="252000" bIns="0" anchor="ctr" anchorCtr="0"/>
          <a:lstStyle>
            <a:lvl1pPr algn="r">
              <a:lnSpc>
                <a:spcPts val="23000"/>
              </a:lnSpc>
              <a:spcAft>
                <a:spcPts val="0"/>
              </a:spcAft>
              <a:defRPr sz="22000" b="1">
                <a:ln w="22225">
                  <a:gradFill>
                    <a:gsLst>
                      <a:gs pos="0">
                        <a:schemeClr val="accent1"/>
                      </a:gs>
                      <a:gs pos="99000">
                        <a:schemeClr val="accent2"/>
                      </a:gs>
                    </a:gsLst>
                    <a:lin ang="5400000" scaled="1"/>
                  </a:gradFill>
                </a:ln>
                <a:noFill/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18" name="Datumsplatzhalter 3"/>
          <p:cNvSpPr>
            <a:spLocks noGrp="1"/>
          </p:cNvSpPr>
          <p:nvPr>
            <p:ph type="dt" sz="half" idx="10"/>
          </p:nvPr>
        </p:nvSpPr>
        <p:spPr>
          <a:xfrm>
            <a:off x="10134600" y="6173870"/>
            <a:ext cx="1662838" cy="365125"/>
          </a:xfrm>
        </p:spPr>
        <p:txBody>
          <a:bodyPr/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06. - 07. Dez. 2018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5306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Regionalkonferenz Ost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7" name="Gerader Verbinder 6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platzhalter 13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587826" y="3731382"/>
            <a:ext cx="4342397" cy="175279"/>
          </a:xfrm>
        </p:spPr>
        <p:txBody>
          <a:bodyPr bIns="0" anchor="ctr" anchorCtr="0"/>
          <a:lstStyle>
            <a:lvl1pPr>
              <a:lnSpc>
                <a:spcPts val="1000"/>
              </a:lnSpc>
              <a:spcAft>
                <a:spcPts val="0"/>
              </a:spcAft>
              <a:defRPr sz="9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smtClean="0"/>
              <a:t>Bildnachweis</a:t>
            </a:r>
            <a:endParaRPr lang="de-DE" dirty="0"/>
          </a:p>
        </p:txBody>
      </p:sp>
      <p:sp>
        <p:nvSpPr>
          <p:cNvPr id="15" name="Textplatzhalt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7"/>
          </p:nvPr>
        </p:nvSpPr>
        <p:spPr>
          <a:xfrm>
            <a:off x="719138" y="1647825"/>
            <a:ext cx="10771021" cy="4341813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852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1199" y="398371"/>
            <a:ext cx="8280000" cy="756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Regionalkonferenz Ost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8" name="Gerader Verbinder 7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  <p:sp>
        <p:nvSpPr>
          <p:cNvPr id="13" name="Tabellenplatzhalter 12"/>
          <p:cNvSpPr>
            <a:spLocks noGrp="1"/>
          </p:cNvSpPr>
          <p:nvPr>
            <p:ph type="tbl" sz="quarter" idx="14"/>
          </p:nvPr>
        </p:nvSpPr>
        <p:spPr>
          <a:xfrm>
            <a:off x="711200" y="2198104"/>
            <a:ext cx="5773822" cy="3828212"/>
          </a:xfrm>
        </p:spPr>
        <p:txBody>
          <a:bodyPr/>
          <a:lstStyle/>
          <a:p>
            <a:r>
              <a:rPr lang="de-DE" smtClean="0"/>
              <a:t>Tabelle durch Klicken auf Symbol hinzufügen</a:t>
            </a:r>
            <a:endParaRPr lang="de-DE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5"/>
          </p:nvPr>
        </p:nvSpPr>
        <p:spPr>
          <a:xfrm>
            <a:off x="711200" y="1602425"/>
            <a:ext cx="10759401" cy="362399"/>
          </a:xfrm>
        </p:spPr>
        <p:txBody>
          <a:bodyPr bIns="0"/>
          <a:lstStyle>
            <a:lvl1pPr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03344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368489" y="1623874"/>
            <a:ext cx="11469600" cy="3550561"/>
          </a:xfrm>
          <a:prstGeom prst="rect">
            <a:avLst/>
          </a:prstGeom>
          <a:noFill/>
          <a:ln w="22225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8488" y="2371255"/>
            <a:ext cx="11448000" cy="448145"/>
          </a:xfrm>
        </p:spPr>
        <p:txBody>
          <a:bodyPr lIns="360000" rIns="360000" bIns="0"/>
          <a:lstStyle>
            <a:lvl1pPr marL="0" indent="0" algn="l">
              <a:lnSpc>
                <a:spcPts val="1800"/>
              </a:lnSpc>
              <a:spcAft>
                <a:spcPts val="0"/>
              </a:spcAft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Vorname Nachname</a:t>
            </a:r>
            <a:br>
              <a:rPr lang="de-DE" dirty="0" smtClean="0"/>
            </a:br>
            <a:r>
              <a:rPr lang="de-DE" dirty="0" smtClean="0"/>
              <a:t>Funktion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605" y="356701"/>
            <a:ext cx="3030519" cy="910473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63" y="5327459"/>
            <a:ext cx="1563707" cy="1236750"/>
          </a:xfrm>
          <a:prstGeom prst="rect">
            <a:avLst/>
          </a:prstGeom>
        </p:spPr>
      </p:pic>
      <p:sp>
        <p:nvSpPr>
          <p:cNvPr id="14" name="Textfeld 13"/>
          <p:cNvSpPr txBox="1"/>
          <p:nvPr userDrawn="1"/>
        </p:nvSpPr>
        <p:spPr>
          <a:xfrm>
            <a:off x="2028109" y="5403010"/>
            <a:ext cx="100798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0" dirty="0" smtClean="0">
                <a:latin typeface="Arial" panose="020B0604020202020204" pitchFamily="34" charset="0"/>
                <a:cs typeface="Arial" panose="020B0604020202020204" pitchFamily="34" charset="0"/>
              </a:rPr>
              <a:t>In Trägerschaft</a:t>
            </a:r>
            <a:r>
              <a:rPr lang="de-DE" sz="71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von:</a:t>
            </a:r>
            <a:endParaRPr lang="de-DE" sz="7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 userDrawn="1"/>
        </p:nvSpPr>
        <p:spPr>
          <a:xfrm>
            <a:off x="725540" y="1942716"/>
            <a:ext cx="1385973" cy="2850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800"/>
              </a:lnSpc>
            </a:pPr>
            <a:r>
              <a:rPr lang="de-DE" sz="2400" b="1" cap="all" baseline="0" dirty="0" smtClean="0">
                <a:solidFill>
                  <a:schemeClr val="tx2"/>
                </a:solidFill>
              </a:rPr>
              <a:t>Kontakt</a:t>
            </a:r>
            <a:endParaRPr lang="de-DE" sz="2400" b="1" cap="all" baseline="0" dirty="0">
              <a:solidFill>
                <a:schemeClr val="tx2"/>
              </a:solidFill>
            </a:endParaRPr>
          </a:p>
        </p:txBody>
      </p:sp>
      <p:sp>
        <p:nvSpPr>
          <p:cNvPr id="15" name="Textfeld 14"/>
          <p:cNvSpPr txBox="1"/>
          <p:nvPr userDrawn="1"/>
        </p:nvSpPr>
        <p:spPr>
          <a:xfrm>
            <a:off x="725540" y="4691299"/>
            <a:ext cx="2904011" cy="189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1800"/>
              </a:lnSpc>
            </a:pPr>
            <a:r>
              <a:rPr lang="de-DE" sz="1400" b="1" cap="none" baseline="0" dirty="0" smtClean="0">
                <a:solidFill>
                  <a:schemeClr val="tx2"/>
                </a:solidFill>
                <a:latin typeface="Source Sans Pro Semibold" panose="020B0603030403020204" pitchFamily="34" charset="0"/>
              </a:rPr>
              <a:t>www.umsetzungsbegleitung-bthg.de</a:t>
            </a:r>
            <a:endParaRPr lang="de-DE" sz="1400" b="1" cap="none" baseline="0" dirty="0">
              <a:solidFill>
                <a:schemeClr val="tx2"/>
              </a:solidFill>
              <a:latin typeface="Source Sans Pro Semibold" panose="020B0603030403020204" pitchFamily="34" charset="0"/>
            </a:endParaRPr>
          </a:p>
        </p:txBody>
      </p:sp>
      <p:sp>
        <p:nvSpPr>
          <p:cNvPr id="8" name="Textfeld 7"/>
          <p:cNvSpPr txBox="1"/>
          <p:nvPr userDrawn="1"/>
        </p:nvSpPr>
        <p:spPr>
          <a:xfrm>
            <a:off x="2120222" y="6312794"/>
            <a:ext cx="9717867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lvl="0" algn="r">
              <a:lnSpc>
                <a:spcPts val="1300"/>
              </a:lnSpc>
            </a:pPr>
            <a:r>
              <a:rPr lang="de-DE" sz="1100" dirty="0" smtClean="0">
                <a:solidFill>
                  <a:schemeClr val="tx2"/>
                </a:solidFill>
              </a:rPr>
              <a:t>© Deutscher Verein für öffentliche und private Fürsorge e. V. – Projekt »Umsetzungsbegleitung Bundesteilhabegesetz« 2018</a:t>
            </a:r>
            <a:endParaRPr lang="de-DE" sz="1100" dirty="0">
              <a:solidFill>
                <a:schemeClr val="tx2"/>
              </a:solidFill>
            </a:endParaRPr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68487" y="2914999"/>
            <a:ext cx="11448000" cy="1482511"/>
          </a:xfrm>
        </p:spPr>
        <p:txBody>
          <a:bodyPr lIns="360000" rIns="360000" bIns="0"/>
          <a:lstStyle>
            <a:lvl1pPr>
              <a:lnSpc>
                <a:spcPts val="1800"/>
              </a:lnSpc>
              <a:spcAft>
                <a:spcPts val="0"/>
              </a:spcAft>
              <a:defRPr sz="1400"/>
            </a:lvl1pPr>
          </a:lstStyle>
          <a:p>
            <a:r>
              <a:rPr lang="de-DE" dirty="0" smtClean="0"/>
              <a:t>Telefon</a:t>
            </a:r>
            <a:br>
              <a:rPr lang="de-DE" dirty="0" smtClean="0"/>
            </a:br>
            <a:r>
              <a:rPr lang="de-DE" dirty="0" smtClean="0"/>
              <a:t>E-Mail</a:t>
            </a:r>
            <a:endParaRPr lang="de-DE" dirty="0"/>
          </a:p>
        </p:txBody>
      </p: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251" y="5646810"/>
            <a:ext cx="938216" cy="31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400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 Weißvari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 userDrawn="1"/>
        </p:nvSpPr>
        <p:spPr>
          <a:xfrm>
            <a:off x="368489" y="1623874"/>
            <a:ext cx="11469600" cy="3550561"/>
          </a:xfrm>
          <a:prstGeom prst="rect">
            <a:avLst/>
          </a:prstGeom>
          <a:noFill/>
          <a:ln w="22225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68487" y="1623874"/>
            <a:ext cx="9196618" cy="1267174"/>
          </a:xfrm>
        </p:spPr>
        <p:txBody>
          <a:bodyPr lIns="360000" tIns="360000" rIns="360000" anchor="b"/>
          <a:lstStyle>
            <a:lvl1pPr algn="l">
              <a:lnSpc>
                <a:spcPts val="3600"/>
              </a:lnSpc>
              <a:defRPr sz="34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68488" y="3025699"/>
            <a:ext cx="8078400" cy="1655762"/>
          </a:xfrm>
        </p:spPr>
        <p:txBody>
          <a:bodyPr lIns="360000" rIns="360000" bIns="0"/>
          <a:lstStyle>
            <a:lvl1pPr marL="0" indent="0" algn="l">
              <a:lnSpc>
                <a:spcPts val="2640"/>
              </a:lnSpc>
              <a:spcAft>
                <a:spcPts val="0"/>
              </a:spcAft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10134600" y="6173870"/>
            <a:ext cx="1662838" cy="365125"/>
          </a:xfrm>
        </p:spPr>
        <p:txBody>
          <a:bodyPr/>
          <a:lstStyle>
            <a:lvl1pPr>
              <a:defRPr sz="1400" b="1"/>
            </a:lvl1pPr>
          </a:lstStyle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120222" y="6173870"/>
            <a:ext cx="7921135" cy="365125"/>
          </a:xfrm>
        </p:spPr>
        <p:txBody>
          <a:bodyPr/>
          <a:lstStyle>
            <a:lvl1pPr>
              <a:defRPr sz="1400" b="1"/>
            </a:lvl1pPr>
          </a:lstStyle>
          <a:p>
            <a:r>
              <a:rPr lang="de-DE" smtClean="0"/>
              <a:t>Regionalkonferenz Ost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605" y="356701"/>
            <a:ext cx="3030519" cy="910473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63" y="5327459"/>
            <a:ext cx="1563707" cy="123675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222" y="5655433"/>
            <a:ext cx="1300465" cy="389154"/>
          </a:xfrm>
          <a:prstGeom prst="rect">
            <a:avLst/>
          </a:prstGeom>
        </p:spPr>
      </p:pic>
      <p:sp>
        <p:nvSpPr>
          <p:cNvPr id="14" name="Textfeld 13"/>
          <p:cNvSpPr txBox="1"/>
          <p:nvPr userDrawn="1"/>
        </p:nvSpPr>
        <p:spPr>
          <a:xfrm>
            <a:off x="2028109" y="5403010"/>
            <a:ext cx="100798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10" dirty="0" smtClean="0">
                <a:latin typeface="Arial" panose="020B0604020202020204" pitchFamily="34" charset="0"/>
                <a:cs typeface="Arial" panose="020B0604020202020204" pitchFamily="34" charset="0"/>
              </a:rPr>
              <a:t>In Trägerschaft</a:t>
            </a:r>
            <a:r>
              <a:rPr lang="de-DE" sz="71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von:</a:t>
            </a:r>
            <a:endParaRPr lang="de-DE" sz="7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platzhalter 15"/>
          <p:cNvSpPr>
            <a:spLocks noGrp="1"/>
          </p:cNvSpPr>
          <p:nvPr>
            <p:ph type="body" sz="quarter" idx="12" hasCustomPrompt="1"/>
          </p:nvPr>
        </p:nvSpPr>
        <p:spPr>
          <a:xfrm>
            <a:off x="8566484" y="3025699"/>
            <a:ext cx="3271605" cy="2148736"/>
          </a:xfrm>
        </p:spPr>
        <p:txBody>
          <a:bodyPr tIns="36000" rIns="252000" bIns="0" anchor="ctr" anchorCtr="0"/>
          <a:lstStyle>
            <a:lvl1pPr algn="r">
              <a:lnSpc>
                <a:spcPts val="23000"/>
              </a:lnSpc>
              <a:spcAft>
                <a:spcPts val="0"/>
              </a:spcAft>
              <a:defRPr sz="22000" b="1">
                <a:ln w="22225">
                  <a:noFill/>
                </a:ln>
                <a:gradFill>
                  <a:gsLst>
                    <a:gs pos="32000">
                      <a:schemeClr val="accent1"/>
                    </a:gs>
                    <a:gs pos="79000">
                      <a:schemeClr val="accent2"/>
                    </a:gs>
                  </a:gsLst>
                  <a:lin ang="5400000" scaled="1"/>
                </a:gra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de-DE" dirty="0" smtClean="0"/>
              <a:t>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4483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Regionalkonferenz Ost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8" name="Gerader Verbinder 7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  <p:sp>
        <p:nvSpPr>
          <p:cNvPr id="16" name="Textplatzhalter 14"/>
          <p:cNvSpPr>
            <a:spLocks noGrp="1"/>
          </p:cNvSpPr>
          <p:nvPr>
            <p:ph type="body" sz="quarter" idx="14"/>
          </p:nvPr>
        </p:nvSpPr>
        <p:spPr>
          <a:xfrm>
            <a:off x="711200" y="1604963"/>
            <a:ext cx="10760075" cy="4384675"/>
          </a:xfrm>
        </p:spPr>
        <p:txBody>
          <a:bodyPr bIns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6006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Aufzählung Zah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bIns="0"/>
          <a:lstStyle>
            <a:lvl2pPr marL="216000" indent="-216000" defTabSz="216000">
              <a:spcAft>
                <a:spcPts val="400"/>
              </a:spcAft>
              <a:buFontTx/>
              <a:buNone/>
              <a:defRPr/>
            </a:lvl2pPr>
            <a:lvl3pPr marL="648000" indent="-432000" defTabSz="216000">
              <a:spcAft>
                <a:spcPts val="400"/>
              </a:spcAft>
              <a:buFontTx/>
              <a:buNone/>
              <a:defRPr/>
            </a:lvl3pPr>
            <a:lvl4pPr marL="972000" indent="-540000" defTabSz="540000">
              <a:spcAft>
                <a:spcPts val="400"/>
              </a:spcAft>
              <a:defRPr/>
            </a:lvl4pPr>
            <a:lvl5pPr marL="7029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Regionalkonferenz Ost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8" name="Gerader Verbinder 7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1225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chmal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Regionalkonferenz Ost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7" name="Gerader Verbinder 6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9138" y="1647825"/>
            <a:ext cx="3335337" cy="4151313"/>
          </a:xfrm>
        </p:spPr>
        <p:txBody>
          <a:bodyPr bIns="0"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4"/>
          </p:nvPr>
        </p:nvSpPr>
        <p:spPr>
          <a:xfrm>
            <a:off x="4415757" y="1614828"/>
            <a:ext cx="7086600" cy="4184310"/>
          </a:xfrm>
        </p:spPr>
        <p:txBody>
          <a:bodyPr bIns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492285" y="3635841"/>
            <a:ext cx="4151314" cy="175279"/>
          </a:xfrm>
        </p:spPr>
        <p:txBody>
          <a:bodyPr bIns="0" anchor="ctr" anchorCtr="0"/>
          <a:lstStyle>
            <a:lvl1pPr>
              <a:lnSpc>
                <a:spcPts val="1000"/>
              </a:lnSpc>
              <a:spcAft>
                <a:spcPts val="0"/>
              </a:spcAft>
              <a:defRPr sz="9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smtClean="0"/>
              <a:t>Bildnachweis</a:t>
            </a:r>
            <a:endParaRPr lang="de-DE" dirty="0"/>
          </a:p>
        </p:txBody>
      </p:sp>
      <p:sp>
        <p:nvSpPr>
          <p:cNvPr id="15" name="Textplatzhalt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8463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Regionalkonferenz Ost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7" name="Gerader Verbinder 6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9138" y="1647825"/>
            <a:ext cx="3335337" cy="4151313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4"/>
          </p:nvPr>
        </p:nvSpPr>
        <p:spPr>
          <a:xfrm>
            <a:off x="8109283" y="1614828"/>
            <a:ext cx="3393073" cy="4184310"/>
          </a:xfrm>
        </p:spPr>
        <p:txBody>
          <a:bodyPr bIns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492285" y="3635841"/>
            <a:ext cx="4151314" cy="175279"/>
          </a:xfrm>
        </p:spPr>
        <p:txBody>
          <a:bodyPr bIns="0" anchor="ctr" anchorCtr="0"/>
          <a:lstStyle>
            <a:lvl1pPr>
              <a:lnSpc>
                <a:spcPts val="1000"/>
              </a:lnSpc>
              <a:spcAft>
                <a:spcPts val="0"/>
              </a:spcAft>
              <a:defRPr sz="9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smtClean="0"/>
              <a:t>Bildnachweis</a:t>
            </a:r>
            <a:endParaRPr lang="de-DE" dirty="0"/>
          </a:p>
        </p:txBody>
      </p:sp>
      <p:sp>
        <p:nvSpPr>
          <p:cNvPr id="15" name="Textplatzhalt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  <p:sp>
        <p:nvSpPr>
          <p:cNvPr id="13" name="Bildplatzhalter 9"/>
          <p:cNvSpPr>
            <a:spLocks noGrp="1"/>
          </p:cNvSpPr>
          <p:nvPr>
            <p:ph type="pic" sz="quarter" idx="17"/>
          </p:nvPr>
        </p:nvSpPr>
        <p:spPr>
          <a:xfrm>
            <a:off x="4427533" y="1647825"/>
            <a:ext cx="3335337" cy="4151313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6" name="Textplatzhalter 13"/>
          <p:cNvSpPr>
            <a:spLocks noGrp="1"/>
          </p:cNvSpPr>
          <p:nvPr>
            <p:ph type="body" sz="quarter" idx="18" hasCustomPrompt="1"/>
          </p:nvPr>
        </p:nvSpPr>
        <p:spPr>
          <a:xfrm rot="16200000">
            <a:off x="2214767" y="3635841"/>
            <a:ext cx="4151314" cy="175279"/>
          </a:xfrm>
        </p:spPr>
        <p:txBody>
          <a:bodyPr bIns="0" anchor="ctr" anchorCtr="0"/>
          <a:lstStyle>
            <a:lvl1pPr>
              <a:lnSpc>
                <a:spcPts val="1000"/>
              </a:lnSpc>
              <a:spcAft>
                <a:spcPts val="0"/>
              </a:spcAft>
              <a:defRPr sz="9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smtClean="0"/>
              <a:t>Bildnachweis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6414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breit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Regionalkonferenz Ost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7" name="Gerader Verbinder 6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1"/>
          <p:cNvSpPr>
            <a:spLocks noGrp="1"/>
          </p:cNvSpPr>
          <p:nvPr>
            <p:ph type="body" sz="quarter" idx="14"/>
          </p:nvPr>
        </p:nvSpPr>
        <p:spPr>
          <a:xfrm>
            <a:off x="6280483" y="1614828"/>
            <a:ext cx="5221873" cy="4184310"/>
          </a:xfrm>
        </p:spPr>
        <p:txBody>
          <a:bodyPr bIns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492285" y="3635841"/>
            <a:ext cx="4151314" cy="175279"/>
          </a:xfrm>
        </p:spPr>
        <p:txBody>
          <a:bodyPr bIns="0" anchor="ctr" anchorCtr="0"/>
          <a:lstStyle>
            <a:lvl1pPr>
              <a:lnSpc>
                <a:spcPts val="1000"/>
              </a:lnSpc>
              <a:spcAft>
                <a:spcPts val="0"/>
              </a:spcAft>
              <a:defRPr sz="9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smtClean="0"/>
              <a:t>Bildnachweis</a:t>
            </a:r>
            <a:endParaRPr lang="de-DE" dirty="0"/>
          </a:p>
        </p:txBody>
      </p:sp>
      <p:sp>
        <p:nvSpPr>
          <p:cNvPr id="15" name="Textplatzhalt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  <p:sp>
        <p:nvSpPr>
          <p:cNvPr id="16" name="Inhaltsplatzhalter 10"/>
          <p:cNvSpPr>
            <a:spLocks noGrp="1"/>
          </p:cNvSpPr>
          <p:nvPr>
            <p:ph sz="quarter" idx="17"/>
          </p:nvPr>
        </p:nvSpPr>
        <p:spPr>
          <a:xfrm>
            <a:off x="719137" y="1647824"/>
            <a:ext cx="5188367" cy="415131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35479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 - 07. Dez. 2018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Regionalkonferenz Ost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‹Nr.›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6342" y="328636"/>
            <a:ext cx="2209652" cy="663856"/>
          </a:xfrm>
          <a:prstGeom prst="rect">
            <a:avLst/>
          </a:prstGeom>
        </p:spPr>
      </p:pic>
      <p:cxnSp>
        <p:nvCxnSpPr>
          <p:cNvPr id="7" name="Gerader Verbinder 6"/>
          <p:cNvCxnSpPr/>
          <p:nvPr userDrawn="1"/>
        </p:nvCxnSpPr>
        <p:spPr>
          <a:xfrm>
            <a:off x="719804" y="1160137"/>
            <a:ext cx="10750797" cy="0"/>
          </a:xfrm>
          <a:prstGeom prst="line">
            <a:avLst/>
          </a:prstGeom>
          <a:ln w="1905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platzhalter 13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587826" y="3731382"/>
            <a:ext cx="4342397" cy="175279"/>
          </a:xfrm>
        </p:spPr>
        <p:txBody>
          <a:bodyPr bIns="0" anchor="ctr" anchorCtr="0"/>
          <a:lstStyle>
            <a:lvl1pPr>
              <a:lnSpc>
                <a:spcPts val="1000"/>
              </a:lnSpc>
              <a:spcAft>
                <a:spcPts val="0"/>
              </a:spcAft>
              <a:defRPr sz="900" cap="all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 smtClean="0"/>
              <a:t>Bildnachweis</a:t>
            </a:r>
            <a:endParaRPr lang="de-DE" dirty="0"/>
          </a:p>
        </p:txBody>
      </p:sp>
      <p:sp>
        <p:nvSpPr>
          <p:cNvPr id="15" name="Textplatzhalt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711200" y="709702"/>
            <a:ext cx="8280000" cy="444669"/>
          </a:xfrm>
        </p:spPr>
        <p:txBody>
          <a:bodyPr bIns="0"/>
          <a:lstStyle>
            <a:lvl1pPr>
              <a:lnSpc>
                <a:spcPts val="2400"/>
              </a:lnSpc>
              <a:spcAft>
                <a:spcPts val="0"/>
              </a:spcAft>
              <a:defRPr baseline="0"/>
            </a:lvl1pPr>
          </a:lstStyle>
          <a:p>
            <a:pPr lvl="0"/>
            <a:r>
              <a:rPr lang="de-DE" dirty="0" smtClean="0"/>
              <a:t>Subheadline durch Klicken bearbeiten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7"/>
          </p:nvPr>
        </p:nvSpPr>
        <p:spPr>
          <a:xfrm>
            <a:off x="719138" y="1647825"/>
            <a:ext cx="10771021" cy="434181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3134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11199" y="398371"/>
            <a:ext cx="8280000" cy="75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11199" y="1604423"/>
            <a:ext cx="10742864" cy="4351338"/>
          </a:xfrm>
          <a:prstGeom prst="rect">
            <a:avLst/>
          </a:prstGeom>
        </p:spPr>
        <p:txBody>
          <a:bodyPr vert="horz" lIns="0" tIns="0" rIns="0" bIns="108000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  <a:p>
            <a:pPr lvl="5"/>
            <a:r>
              <a:rPr lang="de-DE" dirty="0" smtClean="0"/>
              <a:t>Sechste Ebene</a:t>
            </a:r>
          </a:p>
          <a:p>
            <a:pPr lvl="6"/>
            <a:r>
              <a:rPr lang="de-DE" dirty="0" smtClean="0"/>
              <a:t>Siebte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0202779" y="6259595"/>
            <a:ext cx="12873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395663" y="6259595"/>
            <a:ext cx="867076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Regionalkonferenz Ost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11199" y="6259595"/>
            <a:ext cx="54008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079B837-F2D5-41F4-83E4-A81A43EA0C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0432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3" r:id="rId3"/>
    <p:sldLayoutId id="2147483650" r:id="rId4"/>
    <p:sldLayoutId id="2147483664" r:id="rId5"/>
    <p:sldLayoutId id="2147483654" r:id="rId6"/>
    <p:sldLayoutId id="2147483666" r:id="rId7"/>
    <p:sldLayoutId id="2147483667" r:id="rId8"/>
    <p:sldLayoutId id="2147483668" r:id="rId9"/>
    <p:sldLayoutId id="2147483670" r:id="rId10"/>
    <p:sldLayoutId id="214748366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2640"/>
        </a:lnSpc>
        <a:spcBef>
          <a:spcPct val="0"/>
        </a:spcBef>
        <a:buNone/>
        <a:defRPr sz="2200" b="1" kern="1200" cap="all" baseline="0">
          <a:solidFill>
            <a:schemeClr val="tx2"/>
          </a:solidFill>
          <a:latin typeface="Source Sans Pro" panose="020B0503030403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500"/>
        </a:lnSpc>
        <a:spcBef>
          <a:spcPts val="0"/>
        </a:spcBef>
        <a:spcAft>
          <a:spcPts val="1417"/>
        </a:spcAft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ts val="2500"/>
        </a:lnSpc>
        <a:spcBef>
          <a:spcPts val="0"/>
        </a:spcBef>
        <a:spcAft>
          <a:spcPts val="1417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360000" indent="-180000" algn="l" defTabSz="914400" rtl="0" eaLnBrk="1" latinLnBrk="0" hangingPunct="1">
        <a:lnSpc>
          <a:spcPts val="2500"/>
        </a:lnSpc>
        <a:spcBef>
          <a:spcPts val="0"/>
        </a:spcBef>
        <a:spcAft>
          <a:spcPts val="1417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ts val="2200"/>
        </a:lnSpc>
        <a:spcBef>
          <a:spcPts val="0"/>
        </a:spcBef>
        <a:spcAft>
          <a:spcPts val="1134"/>
        </a:spcAft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540000" indent="-180000" algn="l" defTabSz="914400" rtl="0" eaLnBrk="1" latinLnBrk="0" hangingPunct="1">
        <a:lnSpc>
          <a:spcPts val="2200"/>
        </a:lnSpc>
        <a:spcBef>
          <a:spcPts val="0"/>
        </a:spcBef>
        <a:spcAft>
          <a:spcPts val="1134"/>
        </a:spcAft>
        <a:buSzPct val="9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720000" indent="-180000" algn="l" defTabSz="914400" rtl="0" eaLnBrk="1" latinLnBrk="0" hangingPunct="1">
        <a:lnSpc>
          <a:spcPts val="2200"/>
        </a:lnSpc>
        <a:spcBef>
          <a:spcPts val="0"/>
        </a:spcBef>
        <a:spcAft>
          <a:spcPts val="1134"/>
        </a:spcAft>
        <a:buSzPct val="90000"/>
        <a:buFont typeface="Arial" panose="020B0604020202020204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ts val="1700"/>
        </a:lnSpc>
        <a:spcBef>
          <a:spcPts val="0"/>
        </a:spcBef>
        <a:spcAft>
          <a:spcPts val="850"/>
        </a:spcAft>
        <a:buFontTx/>
        <a:buNone/>
        <a:defRPr sz="13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11199" y="398371"/>
            <a:ext cx="8280000" cy="75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11199" y="1604423"/>
            <a:ext cx="10742864" cy="4351338"/>
          </a:xfrm>
          <a:prstGeom prst="rect">
            <a:avLst/>
          </a:prstGeom>
        </p:spPr>
        <p:txBody>
          <a:bodyPr vert="horz" lIns="0" tIns="0" rIns="0" bIns="108000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  <a:p>
            <a:pPr lvl="5"/>
            <a:r>
              <a:rPr lang="de-DE" dirty="0" smtClean="0"/>
              <a:t>Sechste Ebene</a:t>
            </a:r>
          </a:p>
          <a:p>
            <a:pPr lvl="6"/>
            <a:r>
              <a:rPr lang="de-DE" dirty="0" smtClean="0"/>
              <a:t>Siebte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0202779" y="6259595"/>
            <a:ext cx="128738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06. - 07. Dez. 2018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395663" y="6259595"/>
            <a:ext cx="867076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Regionalkonferenz Ost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11199" y="6259595"/>
            <a:ext cx="54008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079B837-F2D5-41F4-83E4-A81A43EA0C5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6874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2640"/>
        </a:lnSpc>
        <a:spcBef>
          <a:spcPct val="0"/>
        </a:spcBef>
        <a:buNone/>
        <a:defRPr sz="2200" b="1" kern="1200" cap="all" baseline="0">
          <a:solidFill>
            <a:schemeClr val="tx2"/>
          </a:solidFill>
          <a:latin typeface="Source Sans Pro" panose="020B0503030403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500"/>
        </a:lnSpc>
        <a:spcBef>
          <a:spcPts val="0"/>
        </a:spcBef>
        <a:spcAft>
          <a:spcPts val="1417"/>
        </a:spcAft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ts val="2500"/>
        </a:lnSpc>
        <a:spcBef>
          <a:spcPts val="0"/>
        </a:spcBef>
        <a:spcAft>
          <a:spcPts val="1417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360000" indent="-180000" algn="l" defTabSz="914400" rtl="0" eaLnBrk="1" latinLnBrk="0" hangingPunct="1">
        <a:lnSpc>
          <a:spcPts val="2500"/>
        </a:lnSpc>
        <a:spcBef>
          <a:spcPts val="0"/>
        </a:spcBef>
        <a:spcAft>
          <a:spcPts val="1417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ts val="2200"/>
        </a:lnSpc>
        <a:spcBef>
          <a:spcPts val="0"/>
        </a:spcBef>
        <a:spcAft>
          <a:spcPts val="1134"/>
        </a:spcAft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540000" indent="-180000" algn="l" defTabSz="914400" rtl="0" eaLnBrk="1" latinLnBrk="0" hangingPunct="1">
        <a:lnSpc>
          <a:spcPts val="2200"/>
        </a:lnSpc>
        <a:spcBef>
          <a:spcPts val="0"/>
        </a:spcBef>
        <a:spcAft>
          <a:spcPts val="1134"/>
        </a:spcAft>
        <a:buSzPct val="9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720000" indent="-180000" algn="l" defTabSz="914400" rtl="0" eaLnBrk="1" latinLnBrk="0" hangingPunct="1">
        <a:lnSpc>
          <a:spcPts val="2200"/>
        </a:lnSpc>
        <a:spcBef>
          <a:spcPts val="0"/>
        </a:spcBef>
        <a:spcAft>
          <a:spcPts val="1134"/>
        </a:spcAft>
        <a:buSzPct val="90000"/>
        <a:buFont typeface="Arial" panose="020B0604020202020204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ts val="1700"/>
        </a:lnSpc>
        <a:spcBef>
          <a:spcPts val="0"/>
        </a:spcBef>
        <a:spcAft>
          <a:spcPts val="850"/>
        </a:spcAft>
        <a:buFontTx/>
        <a:buNone/>
        <a:defRPr sz="13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umsetzungsbegleitung-bthg.de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7062" y="1719124"/>
            <a:ext cx="11448000" cy="1267174"/>
          </a:xfrm>
        </p:spPr>
        <p:txBody>
          <a:bodyPr/>
          <a:lstStyle/>
          <a:p>
            <a:r>
              <a:rPr lang="de-DE" dirty="0" smtClean="0"/>
              <a:t>Trennung von Fach- und existenzsichernden Leistungen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 smtClean="0"/>
              <a:t>Matthias Dehmel &amp; Tristan Fischer</a:t>
            </a:r>
            <a:endParaRPr lang="de-DE" dirty="0"/>
          </a:p>
          <a:p>
            <a:pPr lvl="0"/>
            <a:r>
              <a:rPr lang="de-DE" sz="1800" dirty="0">
                <a:solidFill>
                  <a:srgbClr val="585851"/>
                </a:solidFill>
              </a:rPr>
              <a:t>Projekt „Umsetzungsbegleitung Bundesteilhabegesetz“</a:t>
            </a:r>
          </a:p>
          <a:p>
            <a:pPr lvl="0"/>
            <a:r>
              <a:rPr lang="de-DE" sz="1800" dirty="0">
                <a:solidFill>
                  <a:srgbClr val="585851"/>
                </a:solidFill>
              </a:rPr>
              <a:t>Deutscher Verein für öffentliche und private Fürsorge e. V.</a:t>
            </a:r>
          </a:p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294967295"/>
          </p:nvPr>
        </p:nvSpPr>
        <p:spPr>
          <a:xfrm>
            <a:off x="711199" y="6259595"/>
            <a:ext cx="540085" cy="365125"/>
          </a:xfrm>
        </p:spPr>
        <p:txBody>
          <a:bodyPr/>
          <a:lstStyle/>
          <a:p>
            <a:fld id="{3079B837-F2D5-41F4-83E4-A81A43EA0C5D}" type="slidenum">
              <a:rPr lang="de-DE" smtClean="0"/>
              <a:t>1</a:t>
            </a:fld>
            <a:endParaRPr lang="de-DE" dirty="0"/>
          </a:p>
        </p:txBody>
      </p:sp>
      <p:pic>
        <p:nvPicPr>
          <p:cNvPr id="1026" name="Picture 2" descr="D:\EigeneDateien\j.ritter\Desktop\dv_logo_print_CMYK_NEU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299" y="5613048"/>
            <a:ext cx="1514475" cy="505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56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de-DE" dirty="0"/>
              <a:t>Rechenbeispiel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10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Zusammensetzung der existenzsichernden Leistungen 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Regelbedarf			401 Euro </a:t>
            </a:r>
            <a:r>
              <a:rPr lang="de-DE" dirty="0" smtClean="0"/>
              <a:t>(im Jahr 2021</a:t>
            </a:r>
            <a:r>
              <a:rPr lang="de-DE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Miete			400 Euro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Mehrbedarf</a:t>
            </a:r>
            <a:br>
              <a:rPr lang="de-DE" dirty="0" smtClean="0"/>
            </a:br>
            <a:r>
              <a:rPr lang="de-DE" dirty="0" smtClean="0"/>
              <a:t>wegen Merkzeichen G		68 Euro (</a:t>
            </a:r>
            <a:r>
              <a:rPr lang="de-DE" dirty="0"/>
              <a:t>17 % von </a:t>
            </a:r>
            <a:r>
              <a:rPr lang="de-DE" dirty="0" smtClean="0"/>
              <a:t>Regelbedarfsstufe 2)</a:t>
            </a: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= Bedarf			869 Euro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abzgl. Einkommen/</a:t>
            </a:r>
            <a:br>
              <a:rPr lang="de-DE" dirty="0" smtClean="0"/>
            </a:br>
            <a:r>
              <a:rPr lang="de-DE" dirty="0" smtClean="0"/>
              <a:t>Rente 			250 Euro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 smtClean="0"/>
              <a:t>= Anspruch von 		619,- Euro</a:t>
            </a:r>
          </a:p>
        </p:txBody>
      </p:sp>
    </p:spTree>
    <p:extLst>
      <p:ext uri="{BB962C8B-B14F-4D97-AF65-F5344CB8AC3E}">
        <p14:creationId xmlns:p14="http://schemas.microsoft.com/office/powerpoint/2010/main" val="1220688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muss getan werden, damit die Leistungen gezahlt werden?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11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/>
              <a:t>Kontoverbindung angeben (Formular</a:t>
            </a:r>
            <a:r>
              <a:rPr lang="de-DE" b="1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/>
              <a:t>Einverständniserklärung</a:t>
            </a:r>
            <a:r>
              <a:rPr lang="de-DE" dirty="0"/>
              <a:t>, wenn die Miete und </a:t>
            </a:r>
            <a:r>
              <a:rPr lang="de-DE" dirty="0" smtClean="0"/>
              <a:t>ggf. </a:t>
            </a:r>
            <a:r>
              <a:rPr lang="de-DE" dirty="0"/>
              <a:t>auch </a:t>
            </a:r>
            <a:r>
              <a:rPr lang="de-DE" dirty="0" smtClean="0"/>
              <a:t>Lebensunterhaltskosten direkt </a:t>
            </a:r>
            <a:r>
              <a:rPr lang="de-DE" dirty="0"/>
              <a:t>an </a:t>
            </a:r>
            <a:r>
              <a:rPr lang="de-DE" dirty="0" smtClean="0"/>
              <a:t>den Leistungserbringer </a:t>
            </a:r>
            <a:r>
              <a:rPr lang="de-DE" dirty="0"/>
              <a:t>ausgezahlt werden sollen (Formular</a:t>
            </a:r>
            <a:r>
              <a:rPr lang="de-DE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 smtClean="0"/>
              <a:t>Vertrag </a:t>
            </a:r>
            <a:r>
              <a:rPr lang="de-DE" b="1" dirty="0"/>
              <a:t>vorlegen</a:t>
            </a:r>
            <a:r>
              <a:rPr lang="de-DE" dirty="0"/>
              <a:t>, sobald er unterzeichnet ist, damit </a:t>
            </a:r>
            <a:r>
              <a:rPr lang="de-DE" dirty="0" smtClean="0"/>
              <a:t>der Sozialhilfeträger </a:t>
            </a:r>
            <a:r>
              <a:rPr lang="de-DE" dirty="0"/>
              <a:t>prüfen und bewilligen </a:t>
            </a:r>
            <a:r>
              <a:rPr lang="de-DE" dirty="0" smtClean="0"/>
              <a:t>kann.</a:t>
            </a: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 smtClean="0"/>
              <a:t>Ggf. </a:t>
            </a:r>
            <a:r>
              <a:rPr lang="de-DE" b="1" dirty="0"/>
              <a:t>Rentenversicherer informieren</a:t>
            </a:r>
            <a:r>
              <a:rPr lang="de-DE" dirty="0"/>
              <a:t>, auf welches Konto die Rente künftig überwiesen </a:t>
            </a:r>
            <a:r>
              <a:rPr lang="de-DE" dirty="0" smtClean="0"/>
              <a:t>werden soll</a:t>
            </a: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 smtClean="0"/>
              <a:t>Mehrbedarfe </a:t>
            </a:r>
            <a:r>
              <a:rPr lang="de-DE" b="1" dirty="0"/>
              <a:t>beantragen</a:t>
            </a:r>
            <a:r>
              <a:rPr lang="de-DE" dirty="0"/>
              <a:t>, falls ein Anspruch bestehen könnte, bisher aber noch nicht </a:t>
            </a:r>
            <a:r>
              <a:rPr lang="de-DE" dirty="0" smtClean="0"/>
              <a:t>beantragt worden 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Der </a:t>
            </a:r>
            <a:r>
              <a:rPr lang="de-DE" b="1" dirty="0"/>
              <a:t>Regelbedarf</a:t>
            </a:r>
            <a:r>
              <a:rPr lang="de-DE" dirty="0"/>
              <a:t> muss nicht gesondert beantragt werden, wenn bisher Barbetrag gezahlt wurde.</a:t>
            </a:r>
          </a:p>
        </p:txBody>
      </p:sp>
    </p:spTree>
    <p:extLst>
      <p:ext uri="{BB962C8B-B14F-4D97-AF65-F5344CB8AC3E}">
        <p14:creationId xmlns:p14="http://schemas.microsoft.com/office/powerpoint/2010/main" val="725990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Vereinbarungen zwischen Leistungsberechtigten und Leistungserbringern – Worauf ist zu achten?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12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Leistungsberechtigte </a:t>
            </a:r>
            <a:r>
              <a:rPr lang="de-DE" dirty="0"/>
              <a:t>schließen ggf. privatrechtliche Vereinbarung mit Leistungserbringern (Trägern der Einrichtung) über zu erbringende Leistungen, die von den Bedarfen für den sonstigen Lebensunterhalt umfasst sind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Ergebnis </a:t>
            </a:r>
            <a:r>
              <a:rPr lang="de-DE" dirty="0"/>
              <a:t>der Vereinbarung bestimmt umgekehrt, welche regelbedarfsrelevanten Bedarfe die Leistungsberechtigten eigenverantwortlich decken müssen und ein wie hoher Anteil vom Regelsatz ihnen dafür zur Verfügung steht (Barmittel</a:t>
            </a:r>
            <a:r>
              <a:rPr lang="de-DE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Vereinbarung </a:t>
            </a:r>
            <a:r>
              <a:rPr lang="de-DE" dirty="0"/>
              <a:t>nur über die Leistungen, die die Leistungsberechtigten nicht eigenverantwortlich abdecken wollen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nur </a:t>
            </a:r>
            <a:r>
              <a:rPr lang="de-DE" dirty="0"/>
              <a:t>die Leistungen sollten ihnen in Rechnung gestellt werden, die ihnen persönlich auch tatsächlich erbracht werden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die </a:t>
            </a:r>
            <a:r>
              <a:rPr lang="de-DE" dirty="0"/>
              <a:t>Kosten für die Leistungen sollten angemessen sein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Leistungen</a:t>
            </a:r>
            <a:r>
              <a:rPr lang="de-DE" dirty="0"/>
              <a:t>, deren Kosten von den Leistungserbringern im Rahmen der Mietzahlung abgerechnet werden (Zuschläge), </a:t>
            </a:r>
            <a:r>
              <a:rPr lang="de-DE" dirty="0" smtClean="0"/>
              <a:t>sollen </a:t>
            </a:r>
            <a:r>
              <a:rPr lang="de-DE" dirty="0"/>
              <a:t>nicht nochmal zusätzlich in Rechnung gestellt werden</a:t>
            </a:r>
          </a:p>
        </p:txBody>
      </p:sp>
    </p:spTree>
    <p:extLst>
      <p:ext uri="{BB962C8B-B14F-4D97-AF65-F5344CB8AC3E}">
        <p14:creationId xmlns:p14="http://schemas.microsoft.com/office/powerpoint/2010/main" val="3258752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32976" y="363244"/>
            <a:ext cx="11448000" cy="986162"/>
          </a:xfrm>
        </p:spPr>
        <p:txBody>
          <a:bodyPr/>
          <a:lstStyle/>
          <a:p>
            <a:r>
              <a:rPr lang="de-DE" dirty="0" smtClean="0">
                <a:solidFill>
                  <a:schemeClr val="tx1"/>
                </a:solidFill>
              </a:rPr>
              <a:t>Kontakt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68488" y="1704513"/>
            <a:ext cx="5872514" cy="2976947"/>
          </a:xfrm>
        </p:spPr>
        <p:txBody>
          <a:bodyPr/>
          <a:lstStyle/>
          <a:p>
            <a:endParaRPr lang="de-DE" sz="1800" dirty="0" smtClean="0">
              <a:solidFill>
                <a:schemeClr val="tx1"/>
              </a:solidFill>
            </a:endParaRPr>
          </a:p>
          <a:p>
            <a:r>
              <a:rPr lang="de-DE" sz="1800" dirty="0" smtClean="0">
                <a:solidFill>
                  <a:schemeClr val="tx1"/>
                </a:solidFill>
              </a:rPr>
              <a:t>Projekt Umsetzungsbegleitung Bundesteilhabegesetz</a:t>
            </a:r>
            <a:endParaRPr lang="de-DE" sz="1800" dirty="0">
              <a:solidFill>
                <a:schemeClr val="tx1"/>
              </a:solidFill>
            </a:endParaRPr>
          </a:p>
          <a:p>
            <a:endParaRPr lang="de-DE" sz="1800" dirty="0" smtClean="0">
              <a:solidFill>
                <a:schemeClr val="tx1"/>
              </a:solidFill>
            </a:endParaRPr>
          </a:p>
          <a:p>
            <a:r>
              <a:rPr lang="de-DE" sz="1800" dirty="0" smtClean="0">
                <a:solidFill>
                  <a:schemeClr val="tx1"/>
                </a:solidFill>
              </a:rPr>
              <a:t>Telefon: 030-62980-508</a:t>
            </a:r>
            <a:endParaRPr lang="de-DE" sz="1800" dirty="0">
              <a:solidFill>
                <a:schemeClr val="tx1"/>
              </a:solidFill>
            </a:endParaRPr>
          </a:p>
          <a:p>
            <a:r>
              <a:rPr lang="de-DE" sz="1800" dirty="0">
                <a:solidFill>
                  <a:schemeClr val="tx1"/>
                </a:solidFill>
                <a:hlinkClick r:id="rId2"/>
              </a:rPr>
              <a:t>info@umsetzungsbegleitung-bthg.de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endParaRPr lang="de-DE" sz="1800" dirty="0" smtClean="0">
              <a:solidFill>
                <a:schemeClr val="tx1"/>
              </a:solidFill>
            </a:endParaRPr>
          </a:p>
          <a:p>
            <a:endParaRPr lang="de-DE" sz="1800" dirty="0">
              <a:solidFill>
                <a:schemeClr val="tx1"/>
              </a:solidFill>
            </a:endParaRPr>
          </a:p>
          <a:p>
            <a:r>
              <a:rPr lang="de-DE" sz="1800" dirty="0" smtClean="0">
                <a:solidFill>
                  <a:schemeClr val="tx1"/>
                </a:solidFill>
              </a:rPr>
              <a:t>www.umsetzungsbegleitung-bthg.de</a:t>
            </a:r>
            <a:endParaRPr lang="de-DE" sz="1800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682879" y="2374204"/>
            <a:ext cx="4835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Bleiben Sie auf dem Laufenden: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t>www.umsetzungsbegleitung-bthg.de/newsletter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825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de-DE" dirty="0"/>
              <a:t>Wegfall der Unterscheidung zwischen ambulanter und stationärer Leistungserbringung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2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Bis 31. Dezember 2019 (Eingliederungshilfe im SGB XII):</a:t>
            </a:r>
          </a:p>
          <a:p>
            <a:pPr marL="522900" lvl="1" indent="-342900"/>
            <a:r>
              <a:rPr lang="de-DE" b="1" dirty="0" smtClean="0"/>
              <a:t>Leistungsberechtigte </a:t>
            </a:r>
            <a:r>
              <a:rPr lang="de-DE" dirty="0" smtClean="0"/>
              <a:t>erhielten </a:t>
            </a:r>
            <a:r>
              <a:rPr lang="de-DE" dirty="0"/>
              <a:t>Barbetrag und </a:t>
            </a:r>
            <a:r>
              <a:rPr lang="de-DE" dirty="0" smtClean="0"/>
              <a:t>Bekleidungshilfen</a:t>
            </a:r>
            <a:endParaRPr lang="de-DE" dirty="0"/>
          </a:p>
          <a:p>
            <a:pPr marL="522900" lvl="1" indent="-342900"/>
            <a:r>
              <a:rPr lang="de-DE" b="1" dirty="0" smtClean="0"/>
              <a:t>Leistungsanbieter/Einrichtungen </a:t>
            </a:r>
            <a:r>
              <a:rPr lang="de-DE" dirty="0" smtClean="0"/>
              <a:t>erhielten eine Gesamtvergütung für Komplexleistung (Fachleistung- und </a:t>
            </a:r>
            <a:r>
              <a:rPr lang="de-DE" dirty="0"/>
              <a:t>Bedarfe für </a:t>
            </a:r>
            <a:r>
              <a:rPr lang="de-DE" dirty="0" smtClean="0"/>
              <a:t>Lebensunterhalt und Miete)</a:t>
            </a:r>
          </a:p>
          <a:p>
            <a:pPr lvl="1" indent="0">
              <a:buNone/>
            </a:pPr>
            <a:endParaRPr lang="de-D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Seit 1. Januar 2020 (Eingliederungshilfe im SGB IX):</a:t>
            </a:r>
          </a:p>
          <a:p>
            <a:pPr marL="522900" lvl="1" indent="-342900"/>
            <a:r>
              <a:rPr lang="de-DE" b="1" dirty="0" smtClean="0"/>
              <a:t>Leistungsberechtigte </a:t>
            </a:r>
            <a:r>
              <a:rPr lang="de-DE" dirty="0" smtClean="0"/>
              <a:t>erhalten Existenzsicherung </a:t>
            </a:r>
            <a:r>
              <a:rPr lang="de-DE" dirty="0"/>
              <a:t>nach dem SGB XII </a:t>
            </a:r>
            <a:r>
              <a:rPr lang="de-DE" dirty="0" smtClean="0"/>
              <a:t>(</a:t>
            </a:r>
            <a:r>
              <a:rPr lang="de-DE" dirty="0"/>
              <a:t>Regelbedarf, Mehrbedarf, Bedarfe für Unterkunft und </a:t>
            </a:r>
            <a:r>
              <a:rPr lang="de-DE" dirty="0" smtClean="0"/>
              <a:t>Heizung </a:t>
            </a:r>
            <a:r>
              <a:rPr lang="de-DE" dirty="0"/>
              <a:t>u.a</a:t>
            </a:r>
            <a:r>
              <a:rPr lang="de-DE" dirty="0" smtClean="0"/>
              <a:t>.)</a:t>
            </a:r>
          </a:p>
          <a:p>
            <a:pPr marL="522900" lvl="1" indent="-342900"/>
            <a:r>
              <a:rPr lang="de-DE" b="1" dirty="0" smtClean="0"/>
              <a:t>Leistungsanbieter </a:t>
            </a:r>
            <a:r>
              <a:rPr lang="de-DE" dirty="0" smtClean="0"/>
              <a:t>erbringen Fachleistung Eingliederungshilfe </a:t>
            </a:r>
            <a:r>
              <a:rPr lang="de-DE" dirty="0"/>
              <a:t>nach dem SGB </a:t>
            </a:r>
            <a:r>
              <a:rPr lang="de-DE" dirty="0" smtClean="0"/>
              <a:t>IX und werden dafür vergütet</a:t>
            </a:r>
            <a:endParaRPr lang="de-DE" dirty="0"/>
          </a:p>
          <a:p>
            <a:pPr algn="ctr"/>
            <a:r>
              <a:rPr lang="de-DE" b="1" dirty="0">
                <a:solidFill>
                  <a:srgbClr val="FF0000"/>
                </a:solidFill>
              </a:rPr>
              <a:t>Ziel des BTHG ist </a:t>
            </a:r>
            <a:r>
              <a:rPr lang="de-DE" b="1" dirty="0" smtClean="0">
                <a:solidFill>
                  <a:srgbClr val="FF0000"/>
                </a:solidFill>
              </a:rPr>
              <a:t>es, Leistungen </a:t>
            </a:r>
            <a:r>
              <a:rPr lang="de-DE" b="1" dirty="0">
                <a:solidFill>
                  <a:srgbClr val="FF0000"/>
                </a:solidFill>
              </a:rPr>
              <a:t>nach dem individuellen Bedarf auszurichten.</a:t>
            </a:r>
          </a:p>
        </p:txBody>
      </p:sp>
    </p:spTree>
    <p:extLst>
      <p:ext uri="{BB962C8B-B14F-4D97-AF65-F5344CB8AC3E}">
        <p14:creationId xmlns:p14="http://schemas.microsoft.com/office/powerpoint/2010/main" val="1677351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Trennung von Fach- und existenzsichernden Leistungen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3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711199" y="1349986"/>
            <a:ext cx="10760075" cy="5508014"/>
          </a:xfrm>
        </p:spPr>
        <p:txBody>
          <a:bodyPr/>
          <a:lstStyle/>
          <a:p>
            <a:r>
              <a:rPr lang="de-DE" b="1" dirty="0" smtClean="0"/>
              <a:t>Existenzsichernde Leistungen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notwendiger Lebensunterhalt kann nicht </a:t>
            </a:r>
            <a:r>
              <a:rPr lang="de-DE" dirty="0"/>
              <a:t>aus eigenen Mitteln (Vermögen und Einkommen) und Kräften (Einsatz der </a:t>
            </a:r>
            <a:r>
              <a:rPr lang="de-DE" dirty="0" smtClean="0"/>
              <a:t>Arbeitskraft</a:t>
            </a:r>
            <a:r>
              <a:rPr lang="de-DE" dirty="0"/>
              <a:t>) </a:t>
            </a:r>
            <a:r>
              <a:rPr lang="de-DE" dirty="0" smtClean="0"/>
              <a:t>sichergestellt </a:t>
            </a:r>
            <a:r>
              <a:rPr lang="de-DE" dirty="0"/>
              <a:t>werden </a:t>
            </a:r>
            <a:endParaRPr lang="de-DE" dirty="0" smtClean="0"/>
          </a:p>
          <a:p>
            <a:pPr marL="702900" lvl="2" indent="-342900">
              <a:buFont typeface="Wingdings" panose="05000000000000000000" pitchFamily="2" charset="2"/>
              <a:buChar char="Ø"/>
            </a:pPr>
            <a:r>
              <a:rPr lang="de-DE" dirty="0" smtClean="0"/>
              <a:t>Gewährleistung </a:t>
            </a:r>
            <a:r>
              <a:rPr lang="de-DE" dirty="0"/>
              <a:t>des menschenwürdigen Existenzminimums   </a:t>
            </a:r>
          </a:p>
          <a:p>
            <a:r>
              <a:rPr lang="de-DE" dirty="0" smtClean="0"/>
              <a:t>Der existenzsichernde Bedarf in </a:t>
            </a:r>
            <a:r>
              <a:rPr lang="de-DE" dirty="0"/>
              <a:t>der besonderen </a:t>
            </a:r>
            <a:r>
              <a:rPr lang="de-DE" dirty="0" smtClean="0"/>
              <a:t>Wohnform wird ermittelt aus: </a:t>
            </a:r>
            <a:endParaRPr lang="de-DE" dirty="0"/>
          </a:p>
          <a:p>
            <a:pPr marL="522900" lvl="1" indent="-342900">
              <a:spcAft>
                <a:spcPts val="0"/>
              </a:spcAft>
            </a:pPr>
            <a:r>
              <a:rPr lang="de-DE" dirty="0"/>
              <a:t>Regelbedarf (Regelbedarfsstufe 2) </a:t>
            </a:r>
          </a:p>
          <a:p>
            <a:pPr marL="522900" lvl="1" indent="-342900">
              <a:spcAft>
                <a:spcPts val="0"/>
              </a:spcAft>
            </a:pPr>
            <a:r>
              <a:rPr lang="de-DE" dirty="0"/>
              <a:t>Bedarfe für Unterkunft und Heizung </a:t>
            </a:r>
          </a:p>
          <a:p>
            <a:pPr marL="522900" lvl="1" indent="-342900">
              <a:spcAft>
                <a:spcPts val="0"/>
              </a:spcAft>
            </a:pPr>
            <a:r>
              <a:rPr lang="de-DE" dirty="0"/>
              <a:t>Mehrbedarfe </a:t>
            </a:r>
          </a:p>
          <a:p>
            <a:pPr marL="522900" lvl="1" indent="-342900"/>
            <a:r>
              <a:rPr lang="de-DE" dirty="0"/>
              <a:t>Weitere Leistungen im Einzelfall </a:t>
            </a:r>
            <a:endParaRPr lang="de-DE" dirty="0" smtClean="0"/>
          </a:p>
          <a:p>
            <a:pPr marL="0" lvl="1" indent="0">
              <a:buNone/>
            </a:pPr>
            <a:r>
              <a:rPr lang="de-DE" b="1" dirty="0" smtClean="0"/>
              <a:t>Fachleistungen (Leistungen nach dem SGB IX)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 Medizinische </a:t>
            </a:r>
            <a:r>
              <a:rPr lang="de-DE" dirty="0"/>
              <a:t>Reha, Teilhabe am Arbeitsleben, Teilhabe an Bildung, </a:t>
            </a:r>
            <a:r>
              <a:rPr lang="de-DE" dirty="0" smtClean="0"/>
              <a:t>Soziale Teilhabe</a:t>
            </a:r>
            <a:endParaRPr lang="de-DE" dirty="0"/>
          </a:p>
          <a:p>
            <a:pPr marL="702900" lvl="2" indent="-342900">
              <a:buFont typeface="Wingdings" panose="05000000000000000000" pitchFamily="2" charset="2"/>
              <a:buChar char="Ø"/>
            </a:pPr>
            <a:r>
              <a:rPr lang="de-DE" dirty="0" smtClean="0"/>
              <a:t> individuelle Lebensführung ermöglichen und gleichberechtigte </a:t>
            </a:r>
            <a:r>
              <a:rPr lang="de-DE" dirty="0"/>
              <a:t>Teilhabe </a:t>
            </a:r>
            <a:r>
              <a:rPr lang="de-DE" dirty="0" smtClean="0"/>
              <a:t>fördern</a:t>
            </a:r>
          </a:p>
          <a:p>
            <a:pPr lvl="4">
              <a:buFont typeface="Wingdings" panose="05000000000000000000" pitchFamily="2" charset="2"/>
              <a:buChar char="Ø"/>
            </a:pPr>
            <a:endParaRPr lang="de-DE" dirty="0"/>
          </a:p>
          <a:p>
            <a:endParaRPr lang="de-DE" dirty="0"/>
          </a:p>
        </p:txBody>
      </p:sp>
    </p:spTree>
    <p:extLst/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eine besondere Wohnform?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4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 smtClean="0"/>
              <a:t>allein </a:t>
            </a:r>
            <a:r>
              <a:rPr lang="de-DE" b="1" dirty="0"/>
              <a:t>oder zu zweit genutzter persönlicher Wohnraum und zusätzliche Räumlichkeiten zur gemeinschaftlichen Nutzung </a:t>
            </a:r>
            <a:r>
              <a:rPr lang="pt-BR" b="1" dirty="0" smtClean="0"/>
              <a:t>(§</a:t>
            </a:r>
            <a:r>
              <a:rPr lang="pt-BR" b="1" dirty="0"/>
              <a:t>42a Abs.2 S.1 Nr.2 </a:t>
            </a:r>
            <a:r>
              <a:rPr lang="pt-BR" b="1" dirty="0" smtClean="0"/>
              <a:t>SGBXII)</a:t>
            </a: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Eigenes Zimmer + gemeinschaftliche </a:t>
            </a:r>
            <a:r>
              <a:rPr lang="de-DE" dirty="0"/>
              <a:t>Küche und </a:t>
            </a:r>
            <a:r>
              <a:rPr lang="de-DE" dirty="0" smtClean="0"/>
              <a:t>Aufenthaltsräume</a:t>
            </a:r>
          </a:p>
          <a:p>
            <a:r>
              <a:rPr lang="de-DE" dirty="0" smtClean="0"/>
              <a:t>= i. d. R die bisherigen stationären Wohnformen </a:t>
            </a:r>
          </a:p>
          <a:p>
            <a:endParaRPr lang="de-DE" dirty="0"/>
          </a:p>
          <a:p>
            <a:endParaRPr lang="de-DE" dirty="0" smtClean="0"/>
          </a:p>
          <a:p>
            <a:r>
              <a:rPr lang="de-DE" dirty="0" smtClean="0"/>
              <a:t>Eine </a:t>
            </a:r>
            <a:r>
              <a:rPr lang="de-DE" b="1" dirty="0" smtClean="0"/>
              <a:t>Wohnung </a:t>
            </a:r>
            <a:r>
              <a:rPr lang="de-DE" dirty="0" smtClean="0"/>
              <a:t>ist dagegen </a:t>
            </a:r>
            <a:endParaRPr lang="de-DE" dirty="0"/>
          </a:p>
          <a:p>
            <a:r>
              <a:rPr lang="de-DE" dirty="0" smtClean="0"/>
              <a:t>„die </a:t>
            </a:r>
            <a:r>
              <a:rPr lang="de-DE" dirty="0"/>
              <a:t>Zusammenfassung mehrerer </a:t>
            </a:r>
            <a:r>
              <a:rPr lang="de-DE" dirty="0" smtClean="0"/>
              <a:t>Räume, … </a:t>
            </a:r>
            <a:r>
              <a:rPr lang="de-DE" dirty="0"/>
              <a:t>die in ihrer Gesamtheit alle für die Führung eines Haushalts notwendigen Einrichtungen, Ausstattungen und Räumlichkeiten umfassen</a:t>
            </a:r>
            <a:r>
              <a:rPr lang="de-DE" dirty="0" smtClean="0"/>
              <a:t>.“ </a:t>
            </a:r>
            <a:br>
              <a:rPr lang="de-DE" dirty="0" smtClean="0"/>
            </a:br>
            <a:r>
              <a:rPr lang="de-DE" b="1" dirty="0" smtClean="0"/>
              <a:t>(§</a:t>
            </a:r>
            <a:r>
              <a:rPr lang="de-DE" b="1" dirty="0"/>
              <a:t>42a Abs.2 </a:t>
            </a:r>
            <a:r>
              <a:rPr lang="de-DE" b="1" dirty="0" smtClean="0"/>
              <a:t>S.2 SGB XII)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3230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Regelbedarfsstufe 2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5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401 Euro im Jahr 2021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Wesentliche Beispiele für Ausgaben, die davon zu bezahlen sind:</a:t>
            </a:r>
          </a:p>
          <a:p>
            <a:r>
              <a:rPr lang="de-DE" dirty="0">
                <a:solidFill>
                  <a:schemeClr val="tx1"/>
                </a:solidFill>
              </a:rPr>
              <a:t>• Nahrungsmittel und Getränke</a:t>
            </a:r>
          </a:p>
          <a:p>
            <a:r>
              <a:rPr lang="de-DE" dirty="0">
                <a:solidFill>
                  <a:schemeClr val="tx1"/>
                </a:solidFill>
              </a:rPr>
              <a:t>• Bekleidung und Schuhe</a:t>
            </a:r>
          </a:p>
          <a:p>
            <a:r>
              <a:rPr lang="de-DE" dirty="0">
                <a:solidFill>
                  <a:schemeClr val="tx1"/>
                </a:solidFill>
              </a:rPr>
              <a:t>• Haushaltsenergie und Wohnungsinstandhaltung</a:t>
            </a:r>
          </a:p>
          <a:p>
            <a:r>
              <a:rPr lang="de-DE" dirty="0">
                <a:solidFill>
                  <a:schemeClr val="tx1"/>
                </a:solidFill>
              </a:rPr>
              <a:t>• Möbel, Elektrogroßgeräte, Ausstattung</a:t>
            </a:r>
          </a:p>
          <a:p>
            <a:r>
              <a:rPr lang="de-DE" dirty="0">
                <a:solidFill>
                  <a:schemeClr val="tx1"/>
                </a:solidFill>
              </a:rPr>
              <a:t>• Hygieneartikel, Zuzahlungen, nicht verschreibungspflichtige Medikamente</a:t>
            </a:r>
          </a:p>
          <a:p>
            <a:r>
              <a:rPr lang="de-DE" dirty="0">
                <a:solidFill>
                  <a:schemeClr val="tx1"/>
                </a:solidFill>
              </a:rPr>
              <a:t>• Telefon, Internet</a:t>
            </a:r>
          </a:p>
          <a:p>
            <a:r>
              <a:rPr lang="de-DE" dirty="0">
                <a:solidFill>
                  <a:schemeClr val="tx1"/>
                </a:solidFill>
              </a:rPr>
              <a:t>• Mobilität, Freizeit, Kultur</a:t>
            </a:r>
          </a:p>
        </p:txBody>
      </p:sp>
    </p:spTree>
    <p:extLst>
      <p:ext uri="{BB962C8B-B14F-4D97-AF65-F5344CB8AC3E}">
        <p14:creationId xmlns:p14="http://schemas.microsoft.com/office/powerpoint/2010/main" val="2534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Bedarfe für Unterkunft und Heizung in besonderen </a:t>
            </a:r>
            <a:r>
              <a:rPr lang="de-DE" dirty="0" smtClean="0"/>
              <a:t>Wohnformen (1/2)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6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2400" dirty="0" smtClean="0">
                <a:sym typeface="Wingdings" panose="05000000000000000000" pitchFamily="2" charset="2"/>
              </a:rPr>
              <a:t>Um welche Leistungen handelt es sich?</a:t>
            </a:r>
          </a:p>
          <a:p>
            <a:r>
              <a:rPr lang="de-DE" sz="2400" dirty="0" smtClean="0">
                <a:sym typeface="Wingdings" panose="05000000000000000000" pitchFamily="2" charset="2"/>
              </a:rPr>
              <a:t>Angemessene </a:t>
            </a:r>
            <a:r>
              <a:rPr lang="de-DE" sz="2400" dirty="0">
                <a:sym typeface="Wingdings" panose="05000000000000000000" pitchFamily="2" charset="2"/>
              </a:rPr>
              <a:t>Warmmiete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>
                <a:sym typeface="Wingdings" panose="05000000000000000000" pitchFamily="2" charset="2"/>
              </a:rPr>
              <a:t>Die Warmmiete für das </a:t>
            </a:r>
            <a:r>
              <a:rPr lang="de-DE" b="1" dirty="0">
                <a:sym typeface="Wingdings" panose="05000000000000000000" pitchFamily="2" charset="2"/>
              </a:rPr>
              <a:t>eigene Zimmer </a:t>
            </a:r>
            <a:r>
              <a:rPr lang="de-DE" dirty="0">
                <a:sym typeface="Wingdings" panose="05000000000000000000" pitchFamily="2" charset="2"/>
              </a:rPr>
              <a:t>und den </a:t>
            </a:r>
            <a:r>
              <a:rPr lang="de-DE" b="1" dirty="0">
                <a:sym typeface="Wingdings" panose="05000000000000000000" pitchFamily="2" charset="2"/>
              </a:rPr>
              <a:t>Anteil am Gemeinschaftsraum </a:t>
            </a:r>
            <a:r>
              <a:rPr lang="de-DE" dirty="0">
                <a:sym typeface="Wingdings" panose="05000000000000000000" pitchFamily="2" charset="2"/>
              </a:rPr>
              <a:t>bis zur Angemessenheitsgrenze.</a:t>
            </a:r>
          </a:p>
          <a:p>
            <a:r>
              <a:rPr lang="de-DE" sz="2400" dirty="0"/>
              <a:t>Grundlage für die Ermittlung der Angemessenheitsgrenze sind die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/>
              <a:t>durchschnittlichen angemessenen tatsächlichen Aufwendungen </a:t>
            </a:r>
            <a:r>
              <a:rPr lang="de-DE" dirty="0"/>
              <a:t>für die Warmmiete eines Ein-Personenhaushalts des örtlichen Sozialhilfeträgers.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Angemessenheitsgrenze kann je nach Kommune oder Stadt stark variieren!</a:t>
            </a:r>
          </a:p>
          <a:p>
            <a:r>
              <a:rPr lang="de-DE" dirty="0" smtClean="0"/>
              <a:t> </a:t>
            </a:r>
            <a:endParaRPr lang="de-DE" dirty="0"/>
          </a:p>
        </p:txBody>
      </p:sp>
    </p:spTree>
    <p:extLst/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Bedarfe für Unterkunft und Heizung in besonderen </a:t>
            </a:r>
            <a:r>
              <a:rPr lang="de-DE" dirty="0" smtClean="0"/>
              <a:t>Wohnformen (2/2)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7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711200" y="1420331"/>
            <a:ext cx="10760075" cy="438467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b="1" dirty="0" smtClean="0">
                <a:sym typeface="Wingdings" panose="05000000000000000000" pitchFamily="2" charset="2"/>
              </a:rPr>
              <a:t>Zuschläge </a:t>
            </a:r>
            <a:r>
              <a:rPr lang="de-DE" b="1" dirty="0">
                <a:sym typeface="Wingdings" panose="05000000000000000000" pitchFamily="2" charset="2"/>
              </a:rPr>
              <a:t>von bis zu </a:t>
            </a:r>
            <a:r>
              <a:rPr lang="de-DE" b="1" dirty="0" smtClean="0">
                <a:sym typeface="Wingdings" panose="05000000000000000000" pitchFamily="2" charset="2"/>
              </a:rPr>
              <a:t>25 Prozent </a:t>
            </a:r>
            <a:r>
              <a:rPr lang="de-DE" dirty="0">
                <a:sym typeface="Wingdings" panose="05000000000000000000" pitchFamily="2" charset="2"/>
              </a:rPr>
              <a:t>auf die Angemessenheitsgrenze möglich, die nach 42 a </a:t>
            </a:r>
            <a:r>
              <a:rPr lang="de-DE" dirty="0" smtClean="0">
                <a:sym typeface="Wingdings" panose="05000000000000000000" pitchFamily="2" charset="2"/>
              </a:rPr>
              <a:t>Abs</a:t>
            </a:r>
            <a:r>
              <a:rPr lang="de-DE" dirty="0">
                <a:sym typeface="Wingdings" panose="05000000000000000000" pitchFamily="2" charset="2"/>
              </a:rPr>
              <a:t>. 5 Nr. 1-4 SGB XII </a:t>
            </a:r>
            <a:r>
              <a:rPr lang="de-DE" dirty="0" smtClean="0">
                <a:sym typeface="Wingdings" panose="05000000000000000000" pitchFamily="2" charset="2"/>
              </a:rPr>
              <a:t>anerkannt werden:</a:t>
            </a:r>
          </a:p>
          <a:p>
            <a:pPr marL="522900" lvl="1" indent="-342900"/>
            <a:r>
              <a:rPr lang="de-DE" dirty="0" smtClean="0">
                <a:sym typeface="Wingdings" panose="05000000000000000000" pitchFamily="2" charset="2"/>
              </a:rPr>
              <a:t>Möblierungszuschläge </a:t>
            </a:r>
            <a:r>
              <a:rPr lang="pt-BR" dirty="0" smtClean="0">
                <a:sym typeface="Wingdings" panose="05000000000000000000" pitchFamily="2" charset="2"/>
              </a:rPr>
              <a:t>(§ </a:t>
            </a:r>
            <a:r>
              <a:rPr lang="pt-BR" dirty="0">
                <a:sym typeface="Wingdings" panose="05000000000000000000" pitchFamily="2" charset="2"/>
              </a:rPr>
              <a:t>42a Abs. 5 S. 4 Nr. </a:t>
            </a:r>
            <a:r>
              <a:rPr lang="pt-BR" dirty="0" smtClean="0">
                <a:sym typeface="Wingdings" panose="05000000000000000000" pitchFamily="2" charset="2"/>
              </a:rPr>
              <a:t>1 SGB XII)</a:t>
            </a:r>
          </a:p>
          <a:p>
            <a:pPr marL="522900" lvl="1" indent="-342900"/>
            <a:r>
              <a:rPr lang="de-DE" dirty="0">
                <a:sym typeface="Wingdings" panose="05000000000000000000" pitchFamily="2" charset="2"/>
              </a:rPr>
              <a:t>Wohn- und Wohnnebenkosten und Angemessenheit dieser Kosten im Verhältnis zu vergleichbaren Wohnformen (§ 42a Abs. 5 S. 4 Nr. </a:t>
            </a:r>
            <a:r>
              <a:rPr lang="de-DE" dirty="0" smtClean="0">
                <a:sym typeface="Wingdings" panose="05000000000000000000" pitchFamily="2" charset="2"/>
              </a:rPr>
              <a:t>2 SGB XII) </a:t>
            </a:r>
          </a:p>
          <a:p>
            <a:pPr marL="522900" lvl="1" indent="-342900"/>
            <a:r>
              <a:rPr lang="de-DE" b="1" dirty="0">
                <a:sym typeface="Wingdings" panose="05000000000000000000" pitchFamily="2" charset="2"/>
              </a:rPr>
              <a:t>Haushaltsstrom</a:t>
            </a:r>
            <a:r>
              <a:rPr lang="de-DE" dirty="0">
                <a:sym typeface="Wingdings" panose="05000000000000000000" pitchFamily="2" charset="2"/>
              </a:rPr>
              <a:t>, </a:t>
            </a:r>
            <a:r>
              <a:rPr lang="de-DE" b="1" dirty="0">
                <a:sym typeface="Wingdings" panose="05000000000000000000" pitchFamily="2" charset="2"/>
              </a:rPr>
              <a:t>Instandhaltung</a:t>
            </a:r>
            <a:r>
              <a:rPr lang="de-DE" dirty="0">
                <a:sym typeface="Wingdings" panose="05000000000000000000" pitchFamily="2" charset="2"/>
              </a:rPr>
              <a:t> von persönlichen Räumlichkeiten und den Räumlichkeiten zur gemeinschaftlichen Nutzung sowie der </a:t>
            </a:r>
            <a:r>
              <a:rPr lang="de-DE" b="1" dirty="0">
                <a:sym typeface="Wingdings" panose="05000000000000000000" pitchFamily="2" charset="2"/>
              </a:rPr>
              <a:t>Ausstattung mit Haushaltsgroßgeräten </a:t>
            </a:r>
            <a:r>
              <a:rPr lang="de-DE" dirty="0" smtClean="0">
                <a:sym typeface="Wingdings" panose="05000000000000000000" pitchFamily="2" charset="2"/>
              </a:rPr>
              <a:t>(§ </a:t>
            </a:r>
            <a:r>
              <a:rPr lang="de-DE" dirty="0">
                <a:sym typeface="Wingdings" panose="05000000000000000000" pitchFamily="2" charset="2"/>
              </a:rPr>
              <a:t>42a Abs. 5 S. 4 Nr. </a:t>
            </a:r>
            <a:r>
              <a:rPr lang="de-DE" dirty="0" smtClean="0">
                <a:sym typeface="Wingdings" panose="05000000000000000000" pitchFamily="2" charset="2"/>
              </a:rPr>
              <a:t>3 SGB XII) </a:t>
            </a:r>
          </a:p>
          <a:p>
            <a:pPr marL="522900" lvl="1" indent="-342900"/>
            <a:r>
              <a:rPr lang="de-DE" b="1" dirty="0"/>
              <a:t>Gebühren für Telekommunikation </a:t>
            </a:r>
            <a:r>
              <a:rPr lang="de-DE" dirty="0"/>
              <a:t>sowie Gebühren für den Zugang zu </a:t>
            </a:r>
            <a:r>
              <a:rPr lang="de-DE" b="1" dirty="0"/>
              <a:t>Rundfunk, </a:t>
            </a:r>
            <a:r>
              <a:rPr lang="de-DE" b="1" dirty="0" smtClean="0"/>
              <a:t>Fernsehen und Internet </a:t>
            </a:r>
            <a:r>
              <a:rPr lang="de-DE" dirty="0"/>
              <a:t>(§ 42a Abs. 5 S. 4 Nr. 4) </a:t>
            </a:r>
            <a:endParaRPr lang="de-DE" dirty="0">
              <a:sym typeface="Wingdings" panose="05000000000000000000" pitchFamily="2" charset="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de-DE" dirty="0"/>
              <a:t>Die Kosten müssen in den Verträgen immer gesondert danach ausgewiesen sein, in welcher Höhe und für welche Leistung sie erhoben </a:t>
            </a:r>
            <a:r>
              <a:rPr lang="de-DE" dirty="0" smtClean="0"/>
              <a:t>werden!</a:t>
            </a: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>
              <a:sym typeface="Wingdings" panose="05000000000000000000" pitchFamily="2" charset="2"/>
            </a:endParaRPr>
          </a:p>
          <a:p>
            <a:pPr marL="522900" lvl="1" indent="-342900"/>
            <a:endParaRPr lang="pt-BR" dirty="0" smtClean="0">
              <a:sym typeface="Wingdings" panose="05000000000000000000" pitchFamily="2" charset="2"/>
            </a:endParaRPr>
          </a:p>
          <a:p>
            <a:pPr marL="522900" lvl="1" indent="-342900"/>
            <a:endParaRPr lang="de-DE" dirty="0" smtClean="0">
              <a:sym typeface="Wingdings" panose="05000000000000000000" pitchFamily="2" charset="2"/>
            </a:endParaRPr>
          </a:p>
          <a:p>
            <a:pPr marL="522900" lvl="1" indent="-342900"/>
            <a:endParaRPr lang="de-DE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/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Mehrbedarfe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8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§ 30 </a:t>
            </a:r>
            <a:r>
              <a:rPr lang="de-DE" dirty="0" err="1" smtClean="0"/>
              <a:t>i.V.m</a:t>
            </a:r>
            <a:r>
              <a:rPr lang="de-DE" dirty="0" smtClean="0"/>
              <a:t>. § 42b Abs. 3 SGB XII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Tx/>
              <a:buChar char="-"/>
            </a:pPr>
            <a:r>
              <a:rPr lang="de-DE" dirty="0"/>
              <a:t>Mehrbedarfe wegen </a:t>
            </a:r>
            <a:r>
              <a:rPr lang="de-DE" dirty="0" smtClean="0"/>
              <a:t>Alters </a:t>
            </a:r>
            <a:r>
              <a:rPr lang="de-DE" dirty="0"/>
              <a:t>oder Erwerbsminderung und Merkzeichen „G“ </a:t>
            </a:r>
            <a:r>
              <a:rPr lang="de-DE" dirty="0" smtClean="0"/>
              <a:t>im Schwerbehindertenausweis</a:t>
            </a:r>
          </a:p>
          <a:p>
            <a:pPr marL="342900" indent="-342900">
              <a:buFontTx/>
              <a:buChar char="-"/>
            </a:pPr>
            <a:r>
              <a:rPr lang="de-DE" dirty="0"/>
              <a:t>Mehrbedarf bei kostenaufwändiger Ernährung</a:t>
            </a:r>
          </a:p>
          <a:p>
            <a:pPr marL="342900" indent="-342900">
              <a:buFontTx/>
              <a:buChar char="-"/>
            </a:pPr>
            <a:r>
              <a:rPr lang="de-DE" dirty="0"/>
              <a:t>Mehrbedarf bei gemeinschaftlicher Mittagsverpflegung </a:t>
            </a:r>
            <a:endParaRPr lang="de-DE" dirty="0" smtClean="0"/>
          </a:p>
          <a:p>
            <a:pPr marL="342900" indent="-342900">
              <a:buFontTx/>
              <a:buChar char="-"/>
            </a:pPr>
            <a:r>
              <a:rPr lang="de-DE" dirty="0"/>
              <a:t>Mehrbedarf für werdende Mütter und </a:t>
            </a:r>
            <a:r>
              <a:rPr lang="de-DE" dirty="0" smtClean="0"/>
              <a:t>Alleinerziehende</a:t>
            </a:r>
          </a:p>
        </p:txBody>
      </p:sp>
    </p:spTree>
    <p:extLst>
      <p:ext uri="{BB962C8B-B14F-4D97-AF65-F5344CB8AC3E}">
        <p14:creationId xmlns:p14="http://schemas.microsoft.com/office/powerpoint/2010/main" val="1006233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Existenzsichernde Leistungen</a:t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B837-F2D5-41F4-83E4-A81A43EA0C5D}" type="slidenum">
              <a:rPr lang="de-DE" smtClean="0"/>
              <a:t>9</a:t>
            </a:fld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Was erhalten die Leistungsberechtigten? 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Regelbedarfsstufe 2 (401 Euro im Jahr 2021)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Weitere Bedarfe </a:t>
            </a:r>
          </a:p>
          <a:p>
            <a:pPr marL="522900" lvl="1" indent="-342900"/>
            <a:r>
              <a:rPr lang="de-DE" dirty="0"/>
              <a:t>Erstausstattung für die </a:t>
            </a:r>
            <a:r>
              <a:rPr lang="de-DE" dirty="0" smtClean="0"/>
              <a:t>Wohnung</a:t>
            </a:r>
          </a:p>
          <a:p>
            <a:pPr marL="522900" lvl="1" indent="-342900"/>
            <a:r>
              <a:rPr lang="de-DE" dirty="0" smtClean="0"/>
              <a:t>Anschaffung </a:t>
            </a:r>
            <a:r>
              <a:rPr lang="de-DE" dirty="0"/>
              <a:t>und Reparatur u.a. von orthopädischen Schuhen</a:t>
            </a:r>
            <a:endParaRPr lang="de-D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 smtClean="0"/>
              <a:t>Mehrbedarfe, u.a.:</a:t>
            </a:r>
            <a:endParaRPr lang="de-DE" dirty="0" smtClean="0"/>
          </a:p>
          <a:p>
            <a:pPr marL="522900" lvl="1" indent="-342900"/>
            <a:r>
              <a:rPr lang="de-DE" dirty="0"/>
              <a:t>für Mobilität bei Gehbehinderung (Schwerbehindertenausweis mit Merkzeichen </a:t>
            </a:r>
            <a:r>
              <a:rPr lang="de-DE" dirty="0" smtClean="0"/>
              <a:t>G)</a:t>
            </a:r>
          </a:p>
          <a:p>
            <a:pPr marL="522900" lvl="1" indent="-342900"/>
            <a:r>
              <a:rPr lang="de-DE" dirty="0" smtClean="0"/>
              <a:t>für </a:t>
            </a:r>
            <a:r>
              <a:rPr lang="de-DE" dirty="0"/>
              <a:t>medizinisch notwendige kostenaufwändige </a:t>
            </a:r>
            <a:r>
              <a:rPr lang="de-DE" dirty="0" smtClean="0"/>
              <a:t>Ernährung</a:t>
            </a:r>
          </a:p>
          <a:p>
            <a:pPr marL="522900" lvl="1" indent="-342900"/>
            <a:r>
              <a:rPr lang="de-DE" dirty="0"/>
              <a:t>Mehrbedarf für gemeinschaftliche Mittagsverpflegung </a:t>
            </a:r>
            <a:r>
              <a:rPr lang="de-DE" dirty="0" smtClean="0"/>
              <a:t>in </a:t>
            </a:r>
            <a:r>
              <a:rPr lang="de-DE" dirty="0" err="1" smtClean="0"/>
              <a:t>WfbM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24293391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_BTHG_Alteslogo">
  <a:themeElements>
    <a:clrScheme name="DV Bundesteilhabe">
      <a:dk1>
        <a:sysClr val="windowText" lastClr="000000"/>
      </a:dk1>
      <a:lt1>
        <a:srgbClr val="FFFFFF"/>
      </a:lt1>
      <a:dk2>
        <a:srgbClr val="585851"/>
      </a:dk2>
      <a:lt2>
        <a:srgbClr val="DCDCCB"/>
      </a:lt2>
      <a:accent1>
        <a:srgbClr val="F29400"/>
      </a:accent1>
      <a:accent2>
        <a:srgbClr val="E2007A"/>
      </a:accent2>
      <a:accent3>
        <a:srgbClr val="585851"/>
      </a:accent3>
      <a:accent4>
        <a:srgbClr val="000000"/>
      </a:accent4>
      <a:accent5>
        <a:srgbClr val="B0B0A2"/>
      </a:accent5>
      <a:accent6>
        <a:srgbClr val="2B754F"/>
      </a:accent6>
      <a:hlink>
        <a:srgbClr val="B0B0A2"/>
      </a:hlink>
      <a:folHlink>
        <a:srgbClr val="E2007A"/>
      </a:folHlink>
    </a:clrScheme>
    <a:fontScheme name="DV Source Sans Pro">
      <a:majorFont>
        <a:latin typeface="Source Sans Pro Semibol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171114 DV PPT.pptx" id="{A01299CE-57DE-4F88-8783-81A6357D2EDD}" vid="{02D4BC3B-EBB7-4F95-899C-624AC67998F6}"/>
    </a:ext>
  </a:extLst>
</a:theme>
</file>

<file path=ppt/theme/theme2.xml><?xml version="1.0" encoding="utf-8"?>
<a:theme xmlns:a="http://schemas.openxmlformats.org/drawingml/2006/main" name="1_Bundesteilhabegesetz">
  <a:themeElements>
    <a:clrScheme name="DV Bundesteilhabe">
      <a:dk1>
        <a:sysClr val="windowText" lastClr="000000"/>
      </a:dk1>
      <a:lt1>
        <a:srgbClr val="FFFFFF"/>
      </a:lt1>
      <a:dk2>
        <a:srgbClr val="585851"/>
      </a:dk2>
      <a:lt2>
        <a:srgbClr val="DCDCCB"/>
      </a:lt2>
      <a:accent1>
        <a:srgbClr val="F29400"/>
      </a:accent1>
      <a:accent2>
        <a:srgbClr val="E2007A"/>
      </a:accent2>
      <a:accent3>
        <a:srgbClr val="585851"/>
      </a:accent3>
      <a:accent4>
        <a:srgbClr val="000000"/>
      </a:accent4>
      <a:accent5>
        <a:srgbClr val="B0B0A2"/>
      </a:accent5>
      <a:accent6>
        <a:srgbClr val="2B754F"/>
      </a:accent6>
      <a:hlink>
        <a:srgbClr val="B0B0A2"/>
      </a:hlink>
      <a:folHlink>
        <a:srgbClr val="E2007A"/>
      </a:folHlink>
    </a:clrScheme>
    <a:fontScheme name="DV Source Sans Pro">
      <a:majorFont>
        <a:latin typeface="Source Sans Pro Semibol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171114 DV PPT.pptx" id="{A01299CE-57DE-4F88-8783-81A6357D2EDD}" vid="{02D4BC3B-EBB7-4F95-899C-624AC67998F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Powerpoint_BTHG_Alteslogo</Template>
  <TotalTime>0</TotalTime>
  <Words>916</Words>
  <Application>Microsoft Office PowerPoint</Application>
  <PresentationFormat>Benutzerdefiniert</PresentationFormat>
  <Paragraphs>130</Paragraphs>
  <Slides>13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15" baseType="lpstr">
      <vt:lpstr>Powerpoint_BTHG_Alteslogo</vt:lpstr>
      <vt:lpstr>1_Bundesteilhabegesetz</vt:lpstr>
      <vt:lpstr>Trennung von Fach- und existenzsichernden Leistungen</vt:lpstr>
      <vt:lpstr>Wegfall der Unterscheidung zwischen ambulanter und stationärer Leistungserbringung</vt:lpstr>
      <vt:lpstr>Trennung von Fach- und existenzsichernden Leistungen</vt:lpstr>
      <vt:lpstr>Was ist eine besondere Wohnform?</vt:lpstr>
      <vt:lpstr>Regelbedarfsstufe 2</vt:lpstr>
      <vt:lpstr>Bedarfe für Unterkunft und Heizung in besonderen Wohnformen (1/2)</vt:lpstr>
      <vt:lpstr>Bedarfe für Unterkunft und Heizung in besonderen Wohnformen (2/2)</vt:lpstr>
      <vt:lpstr>Mehrbedarfe</vt:lpstr>
      <vt:lpstr>Existenzsichernde Leistungen  </vt:lpstr>
      <vt:lpstr>Rechenbeispiel</vt:lpstr>
      <vt:lpstr>Was muss getan werden, damit die Leistungen gezahlt werden?</vt:lpstr>
      <vt:lpstr>Vereinbarungen zwischen Leistungsberechtigten und Leistungserbringern – Worauf ist zu achten?</vt:lpstr>
      <vt:lpstr>Kontakt</vt:lpstr>
    </vt:vector>
  </TitlesOfParts>
  <Company>Deutscher Verein e.V.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Ritter, Julia</dc:creator>
  <cp:lastModifiedBy>Dehmel, Matthias</cp:lastModifiedBy>
  <cp:revision>397</cp:revision>
  <cp:lastPrinted>2020-02-14T12:53:32Z</cp:lastPrinted>
  <dcterms:created xsi:type="dcterms:W3CDTF">2018-09-05T10:12:24Z</dcterms:created>
  <dcterms:modified xsi:type="dcterms:W3CDTF">2021-02-11T12:56:15Z</dcterms:modified>
</cp:coreProperties>
</file>