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2"/>
  </p:notesMasterIdLst>
  <p:handoutMasterIdLst>
    <p:handoutMasterId r:id="rId23"/>
  </p:handoutMasterIdLst>
  <p:sldIdLst>
    <p:sldId id="260" r:id="rId2"/>
    <p:sldId id="272" r:id="rId3"/>
    <p:sldId id="280" r:id="rId4"/>
    <p:sldId id="288" r:id="rId5"/>
    <p:sldId id="273" r:id="rId6"/>
    <p:sldId id="289" r:id="rId7"/>
    <p:sldId id="287" r:id="rId8"/>
    <p:sldId id="290" r:id="rId9"/>
    <p:sldId id="291" r:id="rId10"/>
    <p:sldId id="292" r:id="rId11"/>
    <p:sldId id="274" r:id="rId12"/>
    <p:sldId id="297" r:id="rId13"/>
    <p:sldId id="293" r:id="rId14"/>
    <p:sldId id="298" r:id="rId15"/>
    <p:sldId id="299" r:id="rId16"/>
    <p:sldId id="294" r:id="rId17"/>
    <p:sldId id="300" r:id="rId18"/>
    <p:sldId id="301" r:id="rId19"/>
    <p:sldId id="296" r:id="rId20"/>
    <p:sldId id="261" r:id="rId21"/>
  </p:sldIdLst>
  <p:sldSz cx="12193588" cy="6858000"/>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5" pos="983" userDrawn="1">
          <p15:clr>
            <a:srgbClr val="A4A3A4"/>
          </p15:clr>
        </p15:guide>
        <p15:guide id="6" pos="6698" userDrawn="1">
          <p15:clr>
            <a:srgbClr val="A4A3A4"/>
          </p15:clr>
        </p15:guide>
        <p15:guide id="7" pos="3840" userDrawn="1">
          <p15:clr>
            <a:srgbClr val="A4A3A4"/>
          </p15:clr>
        </p15:guide>
        <p15:guide id="8" orient="horz" pos="315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F"/>
    <a:srgbClr val="D85406"/>
    <a:srgbClr val="B61026"/>
    <a:srgbClr val="005493"/>
    <a:srgbClr val="B50F26"/>
    <a:srgbClr val="00475C"/>
    <a:srgbClr val="FF00FF"/>
    <a:srgbClr val="C9C4BD"/>
    <a:srgbClr val="731425"/>
    <a:srgbClr val="5F8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1" autoAdjust="0"/>
    <p:restoredTop sz="95153" autoAdjust="0"/>
  </p:normalViewPr>
  <p:slideViewPr>
    <p:cSldViewPr snapToObjects="1">
      <p:cViewPr varScale="1">
        <p:scale>
          <a:sx n="65" d="100"/>
          <a:sy n="65" d="100"/>
        </p:scale>
        <p:origin x="-500" y="-72"/>
      </p:cViewPr>
      <p:guideLst>
        <p:guide orient="horz" pos="2160"/>
        <p:guide orient="horz" pos="3158"/>
        <p:guide pos="983"/>
        <p:guide pos="669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57" d="100"/>
          <a:sy n="57" d="100"/>
        </p:scale>
        <p:origin x="2717"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C039B7E-12BB-1C49-AAD5-85F9101F190D}" type="datetimeFigureOut">
              <a:rPr lang="de-DE" smtClean="0"/>
              <a:pPr/>
              <a:t>23.02.2021</a:t>
            </a:fld>
            <a:endParaRPr lang="de-DE"/>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025F3B9D-A4B1-754F-801C-E7ABCFDCD2F3}" type="slidenum">
              <a:rPr lang="de-DE" smtClean="0"/>
              <a:pPr/>
              <a:t>‹Nr.›</a:t>
            </a:fld>
            <a:endParaRPr lang="de-DE"/>
          </a:p>
        </p:txBody>
      </p:sp>
    </p:spTree>
    <p:extLst>
      <p:ext uri="{BB962C8B-B14F-4D97-AF65-F5344CB8AC3E}">
        <p14:creationId xmlns:p14="http://schemas.microsoft.com/office/powerpoint/2010/main" val="2919164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368E9C1-255A-2A4B-B0F4-AADD356B0144}" type="datetimeFigureOut">
              <a:rPr lang="de-DE" smtClean="0"/>
              <a:pPr/>
              <a:t>23.02.2021</a:t>
            </a:fld>
            <a:endParaRPr lang="de-DE"/>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BD9D919-A04C-454A-A232-30865D4F8E72}" type="slidenum">
              <a:rPr lang="de-DE" smtClean="0"/>
              <a:pPr/>
              <a:t>‹Nr.›</a:t>
            </a:fld>
            <a:endParaRPr lang="de-DE"/>
          </a:p>
        </p:txBody>
      </p:sp>
    </p:spTree>
    <p:extLst>
      <p:ext uri="{BB962C8B-B14F-4D97-AF65-F5344CB8AC3E}">
        <p14:creationId xmlns:p14="http://schemas.microsoft.com/office/powerpoint/2010/main" val="2789971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uris.de/r3/document/jpk-SGBI-3SR0012/format/xsl/part/C/anchor/rd_18?oi=8BpgdwUbMx&amp;sourceP=%7b%22source%22:%22Link%22%7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BD9D919-A04C-454A-A232-30865D4F8E72}" type="slidenum">
              <a:rPr lang="de-DE" smtClean="0"/>
              <a:pPr/>
              <a:t>2</a:t>
            </a:fld>
            <a:endParaRPr lang="de-DE"/>
          </a:p>
        </p:txBody>
      </p:sp>
    </p:spTree>
    <p:extLst>
      <p:ext uri="{BB962C8B-B14F-4D97-AF65-F5344CB8AC3E}">
        <p14:creationId xmlns:p14="http://schemas.microsoft.com/office/powerpoint/2010/main" val="91024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BT-Ds. 18/09522, S. 231 zu § 12 (Maßnahmen zur Unterstützung der frühzeitigen Bedarfserkennung): besonders wichtig: geeignete Antragsformulare. NRW</a:t>
            </a:r>
            <a:r>
              <a:rPr lang="de-DE" baseline="0" dirty="0" smtClean="0"/>
              <a:t> Antrag volljährige Personen EGH https://www.lwl.org/spur-download/240/Antrag-EGH.pdf und für </a:t>
            </a:r>
            <a:r>
              <a:rPr lang="de-DE" baseline="0" dirty="0" err="1" smtClean="0"/>
              <a:t>KiJu</a:t>
            </a:r>
            <a:r>
              <a:rPr lang="de-DE" baseline="0" dirty="0" smtClean="0"/>
              <a:t> https://www.soziale-teilhabe-kiju.lwl.org/media/filer_public/84/1f/841f17f2-b634-48d6-834a-9ef2ffe90a3b/201022-soziale-teilhabe-kinder-und-jugendliche-grundantrag.pdf </a:t>
            </a:r>
            <a:endParaRPr lang="de-DE" dirty="0" smtClean="0"/>
          </a:p>
          <a:p>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17</a:t>
            </a:fld>
            <a:endParaRPr lang="de-DE"/>
          </a:p>
        </p:txBody>
      </p:sp>
    </p:spTree>
    <p:extLst>
      <p:ext uri="{BB962C8B-B14F-4D97-AF65-F5344CB8AC3E}">
        <p14:creationId xmlns:p14="http://schemas.microsoft.com/office/powerpoint/2010/main" val="280908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BT-Ds. 18/09522, S. 231 zu § 12 (Maßnahmen zur Unterstützung der frühzeitigen Bedarfserkennung): besonders wichtig: geeignete Antragsformulare. NRW</a:t>
            </a:r>
            <a:r>
              <a:rPr lang="de-DE" baseline="0" dirty="0" smtClean="0"/>
              <a:t> Antrag volljährige Personen EGH https://www.lwl.org/spur-download/240/Antrag-EGH.pdf und für </a:t>
            </a:r>
            <a:r>
              <a:rPr lang="de-DE" baseline="0" dirty="0" err="1" smtClean="0"/>
              <a:t>KiJu</a:t>
            </a:r>
            <a:r>
              <a:rPr lang="de-DE" baseline="0" dirty="0" smtClean="0"/>
              <a:t> https://www.soziale-teilhabe-kiju.lwl.org/media/filer_public/84/1f/841f17f2-b634-48d6-834a-9ef2ffe90a3b/201022-soziale-teilhabe-kinder-und-jugendliche-grundantrag.pdf </a:t>
            </a:r>
            <a:endParaRPr lang="de-DE" dirty="0" smtClean="0"/>
          </a:p>
          <a:p>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18</a:t>
            </a:fld>
            <a:endParaRPr lang="de-DE"/>
          </a:p>
        </p:txBody>
      </p:sp>
    </p:spTree>
    <p:extLst>
      <p:ext uri="{BB962C8B-B14F-4D97-AF65-F5344CB8AC3E}">
        <p14:creationId xmlns:p14="http://schemas.microsoft.com/office/powerpoint/2010/main" val="411292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12 Abs. 2: gilt</a:t>
            </a:r>
            <a:r>
              <a:rPr lang="de-DE" baseline="0" dirty="0" smtClean="0"/>
              <a:t> auch für Jobcenter, Integrationsämter und Pflegekassen</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3</a:t>
            </a:fld>
            <a:endParaRPr lang="de-DE"/>
          </a:p>
        </p:txBody>
      </p:sp>
    </p:spTree>
    <p:extLst>
      <p:ext uri="{BB962C8B-B14F-4D97-AF65-F5344CB8AC3E}">
        <p14:creationId xmlns:p14="http://schemas.microsoft.com/office/powerpoint/2010/main" val="395544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Einrichtung von Auskunftsstellen, Beratungsteams oder internetbasierte Informationsangebote liegen hiernach „im Ermessen“ der Rehabilitationsträger und sollen auf die Bedürfnisse der Leistungsberechtigten ausgerichtet werden (BT-Drucks. 18/9522 S. 231 Zu § 12; kritisch zur Gesetzesbegründung </a:t>
            </a:r>
            <a:r>
              <a:rPr lang="de-DE" dirty="0" err="1" smtClean="0"/>
              <a:t>Luthe</a:t>
            </a:r>
            <a:r>
              <a:rPr lang="de-DE" dirty="0" smtClean="0"/>
              <a:t> in Schlegel/</a:t>
            </a:r>
            <a:r>
              <a:rPr lang="de-DE" dirty="0" err="1" smtClean="0"/>
              <a:t>Voelzke</a:t>
            </a:r>
            <a:r>
              <a:rPr lang="de-DE" dirty="0" smtClean="0"/>
              <a:t>, </a:t>
            </a:r>
            <a:r>
              <a:rPr lang="de-DE" dirty="0" err="1" smtClean="0">
                <a:hlinkClick r:id="rId3" tooltip="§ 12 SGB IX, Kommentierung, § 12 SGB IX Maßnahmen zur Unterstützung der frühzeitigen Bedarfserkennung, Luthe, jurisPK-SGB IX (3. Aufl 2018)"/>
              </a:rPr>
              <a:t>jurisPK</a:t>
            </a:r>
            <a:r>
              <a:rPr lang="de-DE" dirty="0" smtClean="0">
                <a:hlinkClick r:id="rId3" tooltip="§ 12 SGB IX, Kommentierung, § 12 SGB IX Maßnahmen zur Unterstützung der frühzeitigen Bedarfserkennung, Luthe, jurisPK-SGB IX (3. Aufl 2018)"/>
              </a:rPr>
              <a:t>-SGB IX, 3. Aufl. 2018, § 12 SGB IX </a:t>
            </a:r>
            <a:r>
              <a:rPr lang="de-DE" dirty="0" err="1" smtClean="0">
                <a:hlinkClick r:id="rId3" tooltip="§ 12 SGB IX, Kommentierung, § 12 SGB IX Maßnahmen zur Unterstützung der frühzeitigen Bedarfserkennung, Luthe, jurisPK-SGB IX (3. Aufl 2018)"/>
              </a:rPr>
              <a:t>Rz</a:t>
            </a:r>
            <a:r>
              <a:rPr lang="de-DE" dirty="0" smtClean="0">
                <a:hlinkClick r:id="rId3" tooltip="§ 12 SGB IX, Kommentierung, § 12 SGB IX Maßnahmen zur Unterstützung der frühzeitigen Bedarfserkennung, Luthe, jurisPK-SGB IX (3. Aufl 2018)"/>
              </a:rPr>
              <a:t> 18</a:t>
            </a:r>
            <a:r>
              <a:rPr lang="de-DE" dirty="0" smtClean="0"/>
              <a:t>).</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6</a:t>
            </a:fld>
            <a:endParaRPr lang="de-DE"/>
          </a:p>
        </p:txBody>
      </p:sp>
    </p:spTree>
    <p:extLst>
      <p:ext uri="{BB962C8B-B14F-4D97-AF65-F5344CB8AC3E}">
        <p14:creationId xmlns:p14="http://schemas.microsoft.com/office/powerpoint/2010/main" val="203259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Träger sollen</a:t>
            </a:r>
            <a:r>
              <a:rPr lang="de-DE" baseline="0" dirty="0" smtClean="0"/>
              <a:t> ihre Leistungen </a:t>
            </a:r>
            <a:r>
              <a:rPr lang="de-DE" dirty="0" smtClean="0"/>
              <a:t>untereinander abstimmen und den Menschen mit Behinderungen eine möglichst umfassende Auskunft ebenfalls „wie aus einer Hand“ geben. EGH-Träger tritt mit anderen Ansprechstellen</a:t>
            </a:r>
            <a:r>
              <a:rPr lang="de-DE" baseline="0" dirty="0" smtClean="0"/>
              <a:t> in Kontakt. D</a:t>
            </a:r>
            <a:r>
              <a:rPr lang="de-DE" dirty="0" smtClean="0"/>
              <a:t>ie Ansprechstellen der Rehabilitationsträger sind somit verpflichtet, wirksam zusammenzuarbeiten, um eine umfassende Information durch eine Stelle und die gegenseitige Information sicherzustellen (BT-Drucks. 18/9522 S. 232 Zu § 12).</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7</a:t>
            </a:fld>
            <a:endParaRPr lang="de-DE"/>
          </a:p>
        </p:txBody>
      </p:sp>
    </p:spTree>
    <p:extLst>
      <p:ext uri="{BB962C8B-B14F-4D97-AF65-F5344CB8AC3E}">
        <p14:creationId xmlns:p14="http://schemas.microsoft.com/office/powerpoint/2010/main" val="112493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BT-Ds. 18/09522, S. 231 zu § 12 (Maßnahmen zur Unterstützung der frühzeitigen Bedarfserkennung): besonders wichtig: geeignete Antragsformulare. NRW</a:t>
            </a:r>
            <a:r>
              <a:rPr lang="de-DE" baseline="0" dirty="0" smtClean="0"/>
              <a:t> Antrag volljährige Personen EGH https://www.lwl.org/spur-download/240/Antrag-EGH.pdf und für </a:t>
            </a:r>
            <a:r>
              <a:rPr lang="de-DE" baseline="0" dirty="0" err="1" smtClean="0"/>
              <a:t>KiJu</a:t>
            </a:r>
            <a:r>
              <a:rPr lang="de-DE" baseline="0" dirty="0" smtClean="0"/>
              <a:t> https://www.soziale-teilhabe-kiju.lwl.org/media/filer_public/84/1f/841f17f2-b634-48d6-834a-9ef2ffe90a3b/201022-soziale-teilhabe-kinder-und-jugendliche-grundantrag.pdf </a:t>
            </a:r>
            <a:endParaRPr lang="de-DE" dirty="0" smtClean="0"/>
          </a:p>
          <a:p>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9</a:t>
            </a:fld>
            <a:endParaRPr lang="de-DE"/>
          </a:p>
        </p:txBody>
      </p:sp>
    </p:spTree>
    <p:extLst>
      <p:ext uri="{BB962C8B-B14F-4D97-AF65-F5344CB8AC3E}">
        <p14:creationId xmlns:p14="http://schemas.microsoft.com/office/powerpoint/2010/main" val="165536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Lübeck </a:t>
            </a:r>
            <a:r>
              <a:rPr lang="de-DE" baseline="0" dirty="0" err="1" smtClean="0"/>
              <a:t>Schlutup</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13</a:t>
            </a:fld>
            <a:endParaRPr lang="de-DE"/>
          </a:p>
        </p:txBody>
      </p:sp>
    </p:spTree>
    <p:extLst>
      <p:ext uri="{BB962C8B-B14F-4D97-AF65-F5344CB8AC3E}">
        <p14:creationId xmlns:p14="http://schemas.microsoft.com/office/powerpoint/2010/main" val="52037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14</a:t>
            </a:fld>
            <a:endParaRPr lang="de-DE"/>
          </a:p>
        </p:txBody>
      </p:sp>
    </p:spTree>
    <p:extLst>
      <p:ext uri="{BB962C8B-B14F-4D97-AF65-F5344CB8AC3E}">
        <p14:creationId xmlns:p14="http://schemas.microsoft.com/office/powerpoint/2010/main" val="54680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Träger sollen</a:t>
            </a:r>
            <a:r>
              <a:rPr lang="de-DE" baseline="0" dirty="0" smtClean="0"/>
              <a:t> ihre Leistungen </a:t>
            </a:r>
            <a:r>
              <a:rPr lang="de-DE" dirty="0" smtClean="0"/>
              <a:t>untereinander abstimmen und den Menschen mit Behinderungen eine möglichst umfassende Auskunft ebenfalls „wie aus einer Hand“ geben. EGH-Träger tritt mit anderen Ansprechstellen</a:t>
            </a:r>
            <a:r>
              <a:rPr lang="de-DE" baseline="0" dirty="0" smtClean="0"/>
              <a:t> in Kontakt. D</a:t>
            </a:r>
            <a:r>
              <a:rPr lang="de-DE" dirty="0" smtClean="0"/>
              <a:t>ie Ansprechstellen der Rehabilitationsträger sind somit verpflichtet, wirksam zusammenzuarbeiten, um eine umfassende Information durch eine Stelle und die gegenseitige Information sicherzustellen (BT-Drucks. 18/9522 S. 232 Zu § 12).</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15</a:t>
            </a:fld>
            <a:endParaRPr lang="de-DE"/>
          </a:p>
        </p:txBody>
      </p:sp>
    </p:spTree>
    <p:extLst>
      <p:ext uri="{BB962C8B-B14F-4D97-AF65-F5344CB8AC3E}">
        <p14:creationId xmlns:p14="http://schemas.microsoft.com/office/powerpoint/2010/main" val="19701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Träger sollen</a:t>
            </a:r>
            <a:r>
              <a:rPr lang="de-DE" baseline="0" dirty="0" smtClean="0"/>
              <a:t> ihre Leistungen </a:t>
            </a:r>
            <a:r>
              <a:rPr lang="de-DE" dirty="0" smtClean="0"/>
              <a:t>untereinander abstimmen und den Menschen mit Behinderungen eine möglichst umfassende Auskunft ebenfalls „wie aus einer Hand“ geben. EGH-Träger tritt mit anderen Ansprechstellen</a:t>
            </a:r>
            <a:r>
              <a:rPr lang="de-DE" baseline="0" dirty="0" smtClean="0"/>
              <a:t> in Kontakt. D</a:t>
            </a:r>
            <a:r>
              <a:rPr lang="de-DE" dirty="0" smtClean="0"/>
              <a:t>ie Ansprechstellen der Rehabilitationsträger sind somit verpflichtet, wirksam zusammenzuarbeiten, um eine umfassende Information durch eine Stelle und die gegenseitige Information sicherzustellen (BT-Drucks. 18/9522 S. 232 Zu § 12).</a:t>
            </a:r>
            <a:endParaRPr lang="de-DE" dirty="0"/>
          </a:p>
        </p:txBody>
      </p:sp>
      <p:sp>
        <p:nvSpPr>
          <p:cNvPr id="4" name="Foliennummernplatzhalter 3"/>
          <p:cNvSpPr>
            <a:spLocks noGrp="1"/>
          </p:cNvSpPr>
          <p:nvPr>
            <p:ph type="sldNum" sz="quarter" idx="10"/>
          </p:nvPr>
        </p:nvSpPr>
        <p:spPr/>
        <p:txBody>
          <a:bodyPr/>
          <a:lstStyle/>
          <a:p>
            <a:fld id="{2BD9D919-A04C-454A-A232-30865D4F8E72}" type="slidenum">
              <a:rPr lang="de-DE" smtClean="0"/>
              <a:pPr/>
              <a:t>16</a:t>
            </a:fld>
            <a:endParaRPr lang="de-DE"/>
          </a:p>
        </p:txBody>
      </p:sp>
    </p:spTree>
    <p:extLst>
      <p:ext uri="{BB962C8B-B14F-4D97-AF65-F5344CB8AC3E}">
        <p14:creationId xmlns:p14="http://schemas.microsoft.com/office/powerpoint/2010/main" val="102463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325395"/>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946116"/>
            <a:ext cx="11521500" cy="766773"/>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324000" y="1836000"/>
            <a:ext cx="11521500" cy="4464000"/>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8" name="Datumsplatzhalter 7">
            <a:extLst>
              <a:ext uri="{FF2B5EF4-FFF2-40B4-BE49-F238E27FC236}">
                <a16:creationId xmlns:a16="http://schemas.microsoft.com/office/drawing/2014/main" xmlns="" id="{6AB2ADDD-2E5F-4642-8565-70FAEC56F630}"/>
              </a:ext>
            </a:extLst>
          </p:cNvPr>
          <p:cNvSpPr>
            <a:spLocks noGrp="1"/>
          </p:cNvSpPr>
          <p:nvPr>
            <p:ph type="dt" sz="half" idx="12"/>
          </p:nvPr>
        </p:nvSpPr>
        <p:spPr/>
        <p:txBody>
          <a:bodyPr/>
          <a:lstStyle/>
          <a:p>
            <a:r>
              <a:rPr lang="de-DE" smtClean="0"/>
              <a:t>03.03.2021</a:t>
            </a:r>
            <a:endParaRPr lang="de-DE"/>
          </a:p>
        </p:txBody>
      </p:sp>
      <p:sp>
        <p:nvSpPr>
          <p:cNvPr id="16" name="Fußzeilenplatzhalter 15">
            <a:extLst>
              <a:ext uri="{FF2B5EF4-FFF2-40B4-BE49-F238E27FC236}">
                <a16:creationId xmlns:a16="http://schemas.microsoft.com/office/drawing/2014/main" xmlns="" id="{031762CF-6584-44E1-86FF-415EA31281B0}"/>
              </a:ext>
            </a:extLst>
          </p:cNvPr>
          <p:cNvSpPr>
            <a:spLocks noGrp="1"/>
          </p:cNvSpPr>
          <p:nvPr>
            <p:ph type="ftr" sz="quarter" idx="13"/>
          </p:nvPr>
        </p:nvSpPr>
        <p:spPr/>
        <p:txBody>
          <a:bodyPr/>
          <a:lstStyle/>
          <a:p>
            <a:r>
              <a:rPr lang="de-DE" smtClean="0"/>
              <a:t>Anja Primus, LWL-Inklusionsamt Soziale Teilhabe – Der Reha-Prozess von Beratung zur Zuständigkeitsklärung</a:t>
            </a:r>
            <a:endParaRPr lang="de-DE" dirty="0"/>
          </a:p>
        </p:txBody>
      </p:sp>
      <p:sp>
        <p:nvSpPr>
          <p:cNvPr id="17" name="Foliennummernplatzhalter 16">
            <a:extLst>
              <a:ext uri="{FF2B5EF4-FFF2-40B4-BE49-F238E27FC236}">
                <a16:creationId xmlns:a16="http://schemas.microsoft.com/office/drawing/2014/main" xmlns="" id="{BBC8F3C5-3AA4-4BEA-BB2B-197D3C638661}"/>
              </a:ext>
            </a:extLst>
          </p:cNvPr>
          <p:cNvSpPr>
            <a:spLocks noGrp="1"/>
          </p:cNvSpPr>
          <p:nvPr>
            <p:ph type="sldNum" sz="quarter" idx="14"/>
          </p:nvPr>
        </p:nvSpPr>
        <p:spPr>
          <a:xfrm>
            <a:off x="324000" y="6408000"/>
            <a:ext cx="252000" cy="144000"/>
          </a:xfrm>
          <a:prstGeom prst="rect">
            <a:avLst/>
          </a:prstGeom>
        </p:spPr>
        <p:txBody>
          <a:bodyPr/>
          <a:lstStyle/>
          <a:p>
            <a:fld id="{BF344DED-EFD9-43CF-B03F-63CB95A15DF8}"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ie leer">
    <p:bg>
      <p:bgPr>
        <a:solidFill>
          <a:schemeClr val="bg1"/>
        </a:solid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84EB152F-5A9D-47D9-8224-9484ACE248E9}"/>
              </a:ext>
            </a:extLst>
          </p:cNvPr>
          <p:cNvSpPr>
            <a:spLocks noGrp="1"/>
          </p:cNvSpPr>
          <p:nvPr>
            <p:ph type="dt" sz="half" idx="10"/>
          </p:nvPr>
        </p:nvSpPr>
        <p:spPr/>
        <p:txBody>
          <a:bodyPr/>
          <a:lstStyle/>
          <a:p>
            <a:r>
              <a:rPr lang="de-DE" smtClean="0"/>
              <a:t>03.03.2021</a:t>
            </a:r>
            <a:endParaRPr lang="de-DE"/>
          </a:p>
        </p:txBody>
      </p:sp>
      <p:sp>
        <p:nvSpPr>
          <p:cNvPr id="3" name="Fußzeilenplatzhalter 2">
            <a:extLst>
              <a:ext uri="{FF2B5EF4-FFF2-40B4-BE49-F238E27FC236}">
                <a16:creationId xmlns:a16="http://schemas.microsoft.com/office/drawing/2014/main" xmlns="" id="{86254924-C4BB-43BE-96DB-9795D93B783D}"/>
              </a:ext>
            </a:extLst>
          </p:cNvPr>
          <p:cNvSpPr>
            <a:spLocks noGrp="1"/>
          </p:cNvSpPr>
          <p:nvPr>
            <p:ph type="ftr" sz="quarter" idx="11"/>
          </p:nvPr>
        </p:nvSpPr>
        <p:spPr/>
        <p:txBody>
          <a:bodyPr/>
          <a:lstStyle/>
          <a:p>
            <a:r>
              <a:rPr lang="de-DE" smtClean="0"/>
              <a:t>Anja Primus, LWL-Inklusionsamt Soziale Teilhabe – Der Reha-Prozess von Beratung zur Zuständigkeitsklärung</a:t>
            </a:r>
            <a:endParaRPr lang="de-DE"/>
          </a:p>
        </p:txBody>
      </p:sp>
      <p:sp>
        <p:nvSpPr>
          <p:cNvPr id="4" name="Foliennummernplatzhalter 3">
            <a:extLst>
              <a:ext uri="{FF2B5EF4-FFF2-40B4-BE49-F238E27FC236}">
                <a16:creationId xmlns:a16="http://schemas.microsoft.com/office/drawing/2014/main" xmlns="" id="{22CC1F68-8C51-483B-BDAD-39DC49F6242F}"/>
              </a:ext>
            </a:extLst>
          </p:cNvPr>
          <p:cNvSpPr>
            <a:spLocks noGrp="1"/>
          </p:cNvSpPr>
          <p:nvPr>
            <p:ph type="sldNum" sz="quarter" idx="12"/>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2735254"/>
            <a:ext cx="9000000" cy="3468735"/>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n-lt"/>
                <a:cs typeface="Arial"/>
              </a:defRPr>
            </a:lvl1pPr>
            <a:lvl2pPr marL="216000" indent="-216000">
              <a:lnSpc>
                <a:spcPts val="2600"/>
              </a:lnSpc>
              <a:buClr>
                <a:srgbClr val="00325F"/>
              </a:buClr>
              <a:buSzPct val="120000"/>
              <a:buFont typeface="Symbol" pitchFamily="18" charset="2"/>
              <a:buChar char="-"/>
              <a:defRPr sz="20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a:t>Fließtext Segoe erste </a:t>
            </a:r>
            <a:r>
              <a:rPr lang="de-DE" dirty="0"/>
              <a:t>Ebene, durch Klicken bearbeiten</a:t>
            </a:r>
          </a:p>
          <a:p>
            <a:pPr lvl="1"/>
            <a:r>
              <a:rPr lang="de-DE" dirty="0"/>
              <a:t>2. Textebene (Listendarstellung) durch Verwenden der ‚Einrücken-Taste‘</a:t>
            </a:r>
          </a:p>
        </p:txBody>
      </p:sp>
      <p:sp>
        <p:nvSpPr>
          <p:cNvPr id="2" name="Titel 1">
            <a:extLst>
              <a:ext uri="{FF2B5EF4-FFF2-40B4-BE49-F238E27FC236}">
                <a16:creationId xmlns:a16="http://schemas.microsoft.com/office/drawing/2014/main" xmlns="" id="{6AB10777-CCC7-4788-8DDB-56FBA5C7D03F}"/>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xmlns="" id="{5941E55F-CE70-4F46-8A98-BCF5012A83B1}"/>
              </a:ext>
            </a:extLst>
          </p:cNvPr>
          <p:cNvSpPr>
            <a:spLocks noGrp="1"/>
          </p:cNvSpPr>
          <p:nvPr>
            <p:ph type="dt" sz="half" idx="12"/>
          </p:nvPr>
        </p:nvSpPr>
        <p:spPr/>
        <p:txBody>
          <a:bodyPr/>
          <a:lstStyle/>
          <a:p>
            <a:r>
              <a:rPr lang="de-DE" smtClean="0"/>
              <a:t>03.03.2021</a:t>
            </a:r>
            <a:endParaRPr lang="de-DE"/>
          </a:p>
        </p:txBody>
      </p:sp>
      <p:sp>
        <p:nvSpPr>
          <p:cNvPr id="5" name="Fußzeilenplatzhalter 4">
            <a:extLst>
              <a:ext uri="{FF2B5EF4-FFF2-40B4-BE49-F238E27FC236}">
                <a16:creationId xmlns:a16="http://schemas.microsoft.com/office/drawing/2014/main" xmlns="" id="{89EDB599-E769-4487-AA7B-01E341F9F2BF}"/>
              </a:ext>
            </a:extLst>
          </p:cNvPr>
          <p:cNvSpPr>
            <a:spLocks noGrp="1"/>
          </p:cNvSpPr>
          <p:nvPr>
            <p:ph type="ftr" sz="quarter" idx="13"/>
          </p:nvPr>
        </p:nvSpPr>
        <p:spPr/>
        <p:txBody>
          <a:bodyPr/>
          <a:lstStyle/>
          <a:p>
            <a:r>
              <a:rPr lang="de-DE" smtClean="0"/>
              <a:t>Anja Primus, LWL-Inklusionsamt Soziale Teilhabe – Der Reha-Prozess von Beratung zur Zuständigkeitsklärung</a:t>
            </a:r>
            <a:endParaRPr lang="de-DE"/>
          </a:p>
        </p:txBody>
      </p:sp>
      <p:sp>
        <p:nvSpPr>
          <p:cNvPr id="7" name="Foliennummernplatzhalter 6">
            <a:extLst>
              <a:ext uri="{FF2B5EF4-FFF2-40B4-BE49-F238E27FC236}">
                <a16:creationId xmlns:a16="http://schemas.microsoft.com/office/drawing/2014/main" xmlns="" id="{154EB5BC-032F-4E56-AFA0-B77B0F0F81FF}"/>
              </a:ext>
            </a:extLst>
          </p:cNvPr>
          <p:cNvSpPr>
            <a:spLocks noGrp="1"/>
          </p:cNvSpPr>
          <p:nvPr>
            <p:ph type="sldNum" sz="quarter" idx="14"/>
          </p:nvPr>
        </p:nvSpPr>
        <p:spPr>
          <a:xfrm>
            <a:off x="324000" y="6408000"/>
            <a:ext cx="252000" cy="144000"/>
          </a:xfrm>
          <a:prstGeom prst="rect">
            <a:avLst/>
          </a:prstGeom>
        </p:spPr>
        <p:txBody>
          <a:bodyPr/>
          <a:lstStyle/>
          <a:p>
            <a:fld id="{BF344DED-EFD9-43CF-B03F-63CB95A15DF8}"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folie Alternativ">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24000" y="5364608"/>
            <a:ext cx="11521500"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dirty="0"/>
              <a:t>Titel bearbeiten</a:t>
            </a:r>
          </a:p>
        </p:txBody>
      </p:sp>
      <p:sp>
        <p:nvSpPr>
          <p:cNvPr id="10" name="Text Placeholder 10"/>
          <p:cNvSpPr>
            <a:spLocks noGrp="1"/>
          </p:cNvSpPr>
          <p:nvPr>
            <p:ph type="body" sz="quarter" idx="10" hasCustomPrompt="1"/>
          </p:nvPr>
        </p:nvSpPr>
        <p:spPr>
          <a:xfrm>
            <a:off x="324000" y="5985328"/>
            <a:ext cx="11521500" cy="396000"/>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dirty="0"/>
              <a:t>Untertitel bearbeiten</a:t>
            </a:r>
          </a:p>
        </p:txBody>
      </p:sp>
      <p:sp>
        <p:nvSpPr>
          <p:cNvPr id="15" name="Picture Placeholder 13"/>
          <p:cNvSpPr>
            <a:spLocks noGrp="1"/>
          </p:cNvSpPr>
          <p:nvPr>
            <p:ph type="pic" sz="quarter" idx="11" hasCustomPrompt="1"/>
          </p:nvPr>
        </p:nvSpPr>
        <p:spPr>
          <a:xfrm>
            <a:off x="0" y="0"/>
            <a:ext cx="12193588" cy="4797152"/>
          </a:xfrm>
          <a:prstGeom prst="rect">
            <a:avLst/>
          </a:prstGeom>
          <a:solidFill>
            <a:schemeClr val="bg1">
              <a:lumMod val="95000"/>
            </a:schemeClr>
          </a:solidFill>
        </p:spPr>
        <p:txBody>
          <a:bodyPr vert="horz" anchor="ctr"/>
          <a:lstStyle>
            <a:lvl1pPr algn="ctr">
              <a:buNone/>
              <a:defRPr sz="1600" i="0" baseline="0">
                <a:latin typeface="+mn-lt"/>
                <a:cs typeface="Arial"/>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durch Klicken auf das Symbol hinzufügen.</a:t>
            </a:r>
          </a:p>
        </p:txBody>
      </p:sp>
      <p:sp>
        <p:nvSpPr>
          <p:cNvPr id="2" name="Datumsplatzhalter 1">
            <a:extLst>
              <a:ext uri="{FF2B5EF4-FFF2-40B4-BE49-F238E27FC236}">
                <a16:creationId xmlns:a16="http://schemas.microsoft.com/office/drawing/2014/main" xmlns="" id="{6B221D37-3C7F-4F54-A7B6-3F0D2458DEA3}"/>
              </a:ext>
            </a:extLst>
          </p:cNvPr>
          <p:cNvSpPr>
            <a:spLocks noGrp="1"/>
          </p:cNvSpPr>
          <p:nvPr>
            <p:ph type="dt" sz="half" idx="12"/>
          </p:nvPr>
        </p:nvSpPr>
        <p:spPr/>
        <p:txBody>
          <a:bodyPr/>
          <a:lstStyle/>
          <a:p>
            <a:r>
              <a:rPr lang="de-DE" smtClean="0"/>
              <a:t>03.03.2021</a:t>
            </a:r>
            <a:endParaRPr lang="de-DE"/>
          </a:p>
        </p:txBody>
      </p:sp>
      <p:sp>
        <p:nvSpPr>
          <p:cNvPr id="3" name="Fußzeilenplatzhalter 2">
            <a:extLst>
              <a:ext uri="{FF2B5EF4-FFF2-40B4-BE49-F238E27FC236}">
                <a16:creationId xmlns:a16="http://schemas.microsoft.com/office/drawing/2014/main" xmlns="" id="{FE8CE9B4-8E7A-40DC-9044-65CFFDA97C32}"/>
              </a:ext>
            </a:extLst>
          </p:cNvPr>
          <p:cNvSpPr>
            <a:spLocks noGrp="1"/>
          </p:cNvSpPr>
          <p:nvPr>
            <p:ph type="ftr" sz="quarter" idx="13"/>
          </p:nvPr>
        </p:nvSpPr>
        <p:spPr/>
        <p:txBody>
          <a:bodyPr/>
          <a:lstStyle/>
          <a:p>
            <a:r>
              <a:rPr lang="de-DE" smtClean="0"/>
              <a:t>Anja Primus, LWL-Inklusionsamt Soziale Teilhabe – Der Reha-Prozess von Beratung zur Zuständigkeitsklärung</a:t>
            </a:r>
            <a:endParaRPr lang="de-DE"/>
          </a:p>
        </p:txBody>
      </p:sp>
      <p:sp>
        <p:nvSpPr>
          <p:cNvPr id="4" name="Foliennummernplatzhalter 3">
            <a:extLst>
              <a:ext uri="{FF2B5EF4-FFF2-40B4-BE49-F238E27FC236}">
                <a16:creationId xmlns:a16="http://schemas.microsoft.com/office/drawing/2014/main" xmlns="" id="{88225E27-6D80-406F-8700-FD384698ACDC}"/>
              </a:ext>
            </a:extLst>
          </p:cNvPr>
          <p:cNvSpPr>
            <a:spLocks noGrp="1"/>
          </p:cNvSpPr>
          <p:nvPr>
            <p:ph type="sldNum" sz="quarter" idx="14"/>
          </p:nvPr>
        </p:nvSpPr>
        <p:spPr>
          <a:xfrm>
            <a:off x="324000" y="6408000"/>
            <a:ext cx="252000" cy="144000"/>
          </a:xfrm>
          <a:prstGeom prst="rect">
            <a:avLst/>
          </a:prstGeom>
        </p:spPr>
        <p:txBody>
          <a:bodyPr/>
          <a:lstStyle/>
          <a:p>
            <a:fld id="{BF344DED-EFD9-43CF-B03F-63CB95A15DF8}" type="slidenum">
              <a:rPr lang="de-DE" smtClean="0"/>
              <a:pPr/>
              <a:t>‹Nr.›</a:t>
            </a:fld>
            <a:endParaRPr lang="de-DE" dirty="0"/>
          </a:p>
        </p:txBody>
      </p:sp>
    </p:spTree>
    <p:extLst>
      <p:ext uri="{BB962C8B-B14F-4D97-AF65-F5344CB8AC3E}">
        <p14:creationId xmlns:p14="http://schemas.microsoft.com/office/powerpoint/2010/main" val="376649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folie">
    <p:bg>
      <p:bgPr>
        <a:solidFill>
          <a:schemeClr val="bg1"/>
        </a:solidFill>
        <a:effectLst/>
      </p:bgPr>
    </p:bg>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1584000" y="1968481"/>
            <a:ext cx="9000000" cy="1350981"/>
          </a:xfrm>
          <a:prstGeom prst="rect">
            <a:avLst/>
          </a:prstGeom>
        </p:spPr>
        <p:txBody>
          <a:bodyPr vert="horz" lIns="0" tIns="0" rIns="0" bIns="0"/>
          <a:lstStyle>
            <a:lvl1pPr algn="l">
              <a:lnSpc>
                <a:spcPts val="4600"/>
              </a:lnSpc>
              <a:defRPr sz="3800" b="0" i="0" baseline="0">
                <a:solidFill>
                  <a:srgbClr val="005493"/>
                </a:solidFill>
                <a:latin typeface="+mj-lt"/>
                <a:cs typeface="Arial"/>
              </a:defRPr>
            </a:lvl1pPr>
          </a:lstStyle>
          <a:p>
            <a:r>
              <a:rPr lang="de-DE" dirty="0"/>
              <a:t>Headline bearbeiten</a:t>
            </a:r>
            <a:br>
              <a:rPr lang="de-DE" dirty="0"/>
            </a:br>
            <a:r>
              <a:rPr lang="de-DE" dirty="0"/>
              <a:t>2. Zeile Headline</a:t>
            </a:r>
          </a:p>
        </p:txBody>
      </p:sp>
      <p:sp>
        <p:nvSpPr>
          <p:cNvPr id="4" name="Text Placeholder 10"/>
          <p:cNvSpPr>
            <a:spLocks noGrp="1"/>
          </p:cNvSpPr>
          <p:nvPr>
            <p:ph type="body" sz="quarter" idx="10" hasCustomPrompt="1"/>
          </p:nvPr>
        </p:nvSpPr>
        <p:spPr>
          <a:xfrm>
            <a:off x="1584000" y="3319461"/>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7" name="Datumsplatzhalter 6">
            <a:extLst>
              <a:ext uri="{FF2B5EF4-FFF2-40B4-BE49-F238E27FC236}">
                <a16:creationId xmlns:a16="http://schemas.microsoft.com/office/drawing/2014/main" xmlns="" id="{715838B6-11D6-4414-9C5F-2D6FB283CD3D}"/>
              </a:ext>
            </a:extLst>
          </p:cNvPr>
          <p:cNvSpPr>
            <a:spLocks noGrp="1"/>
          </p:cNvSpPr>
          <p:nvPr>
            <p:ph type="dt" sz="half" idx="11"/>
          </p:nvPr>
        </p:nvSpPr>
        <p:spPr/>
        <p:txBody>
          <a:bodyPr/>
          <a:lstStyle/>
          <a:p>
            <a:r>
              <a:rPr lang="de-DE" smtClean="0"/>
              <a:t>03.03.2021</a:t>
            </a:r>
            <a:endParaRPr lang="de-DE"/>
          </a:p>
        </p:txBody>
      </p:sp>
      <p:sp>
        <p:nvSpPr>
          <p:cNvPr id="8" name="Fußzeilenplatzhalter 7">
            <a:extLst>
              <a:ext uri="{FF2B5EF4-FFF2-40B4-BE49-F238E27FC236}">
                <a16:creationId xmlns:a16="http://schemas.microsoft.com/office/drawing/2014/main" xmlns="" id="{54CC03E4-6986-45F2-9B5F-B7D140BEEC38}"/>
              </a:ext>
            </a:extLst>
          </p:cNvPr>
          <p:cNvSpPr>
            <a:spLocks noGrp="1"/>
          </p:cNvSpPr>
          <p:nvPr>
            <p:ph type="ftr" sz="quarter" idx="12"/>
          </p:nvPr>
        </p:nvSpPr>
        <p:spPr/>
        <p:txBody>
          <a:bodyPr/>
          <a:lstStyle/>
          <a:p>
            <a:r>
              <a:rPr lang="de-DE" smtClean="0"/>
              <a:t>Anja Primus, LWL-Inklusionsamt Soziale Teilhabe – Der Reha-Prozess von Beratung zur Zuständigkeitsklärung</a:t>
            </a:r>
            <a:endParaRPr lang="de-DE"/>
          </a:p>
        </p:txBody>
      </p:sp>
      <p:sp>
        <p:nvSpPr>
          <p:cNvPr id="9" name="Foliennummernplatzhalter 8">
            <a:extLst>
              <a:ext uri="{FF2B5EF4-FFF2-40B4-BE49-F238E27FC236}">
                <a16:creationId xmlns:a16="http://schemas.microsoft.com/office/drawing/2014/main" xmlns="" id="{2825A665-3048-4197-A739-649B1AC50483}"/>
              </a:ext>
            </a:extLst>
          </p:cNvPr>
          <p:cNvSpPr>
            <a:spLocks noGrp="1"/>
          </p:cNvSpPr>
          <p:nvPr>
            <p:ph type="sldNum" sz="quarter" idx="13"/>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Text">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9000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2" name="Titel 1">
            <a:extLst>
              <a:ext uri="{FF2B5EF4-FFF2-40B4-BE49-F238E27FC236}">
                <a16:creationId xmlns:a16="http://schemas.microsoft.com/office/drawing/2014/main" xmlns="" id="{A3605A9C-DA61-424E-9E79-D5B0D0AF6696}"/>
              </a:ext>
            </a:extLst>
          </p:cNvPr>
          <p:cNvSpPr>
            <a:spLocks noGrp="1"/>
          </p:cNvSpPr>
          <p:nvPr>
            <p:ph type="title"/>
          </p:nvPr>
        </p:nvSpPr>
        <p:spPr/>
        <p:txBody>
          <a:bodyPr/>
          <a:lstStyle/>
          <a:p>
            <a:r>
              <a:rPr lang="de-DE"/>
              <a:t>Mastertitelformat bearbeiten</a:t>
            </a:r>
          </a:p>
        </p:txBody>
      </p:sp>
      <p:sp>
        <p:nvSpPr>
          <p:cNvPr id="7" name="Inhaltsplatzhalter 6">
            <a:extLst>
              <a:ext uri="{FF2B5EF4-FFF2-40B4-BE49-F238E27FC236}">
                <a16:creationId xmlns:a16="http://schemas.microsoft.com/office/drawing/2014/main" xmlns="" id="{8DD89D19-93DF-407D-94D6-A10AA320A0F5}"/>
              </a:ext>
            </a:extLst>
          </p:cNvPr>
          <p:cNvSpPr>
            <a:spLocks noGrp="1"/>
          </p:cNvSpPr>
          <p:nvPr>
            <p:ph sz="quarter" idx="15"/>
          </p:nvPr>
        </p:nvSpPr>
        <p:spPr>
          <a:xfrm>
            <a:off x="1584000" y="2462400"/>
            <a:ext cx="9000000" cy="3816000"/>
          </a:xfrm>
        </p:spPr>
        <p:txBody>
          <a:bodyPr/>
          <a:lstStyle/>
          <a:p>
            <a:pPr lvl="0"/>
            <a:r>
              <a:rPr lang="de-DE"/>
              <a:t>Mastertextformat bearbeiten</a:t>
            </a:r>
          </a:p>
          <a:p>
            <a:pPr lvl="1"/>
            <a:r>
              <a:rPr lang="de-DE"/>
              <a:t>Zweite Ebene</a:t>
            </a:r>
          </a:p>
        </p:txBody>
      </p:sp>
      <p:sp>
        <p:nvSpPr>
          <p:cNvPr id="8" name="Datumsplatzhalter 7">
            <a:extLst>
              <a:ext uri="{FF2B5EF4-FFF2-40B4-BE49-F238E27FC236}">
                <a16:creationId xmlns:a16="http://schemas.microsoft.com/office/drawing/2014/main" xmlns="" id="{C76649C3-9B3C-46AF-BA5D-678F5DDD7199}"/>
              </a:ext>
            </a:extLst>
          </p:cNvPr>
          <p:cNvSpPr>
            <a:spLocks noGrp="1"/>
          </p:cNvSpPr>
          <p:nvPr>
            <p:ph type="dt" sz="half" idx="16"/>
          </p:nvPr>
        </p:nvSpPr>
        <p:spPr/>
        <p:txBody>
          <a:bodyPr/>
          <a:lstStyle/>
          <a:p>
            <a:r>
              <a:rPr lang="de-DE" smtClean="0"/>
              <a:t>03.03.2021</a:t>
            </a:r>
            <a:endParaRPr lang="de-DE"/>
          </a:p>
        </p:txBody>
      </p:sp>
      <p:sp>
        <p:nvSpPr>
          <p:cNvPr id="9" name="Fußzeilenplatzhalter 8">
            <a:extLst>
              <a:ext uri="{FF2B5EF4-FFF2-40B4-BE49-F238E27FC236}">
                <a16:creationId xmlns:a16="http://schemas.microsoft.com/office/drawing/2014/main" xmlns="" id="{6E784C1E-1C3B-4697-B226-C3056148359A}"/>
              </a:ext>
            </a:extLst>
          </p:cNvPr>
          <p:cNvSpPr>
            <a:spLocks noGrp="1"/>
          </p:cNvSpPr>
          <p:nvPr>
            <p:ph type="ftr" sz="quarter" idx="17"/>
          </p:nvPr>
        </p:nvSpPr>
        <p:spPr/>
        <p:txBody>
          <a:bodyPr/>
          <a:lstStyle/>
          <a:p>
            <a:r>
              <a:rPr lang="de-DE" smtClean="0"/>
              <a:t>Anja Primus, LWL-Inklusionsamt Soziale Teilhabe – Der Reha-Prozess von Beratung zur Zuständigkeitsklärung</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Text_Bild">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1482707"/>
            <a:ext cx="4212000"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a:p>
            <a:pPr lvl="0"/>
            <a:r>
              <a:rPr lang="de-DE" dirty="0"/>
              <a:t>2. Zeile Subheadline</a:t>
            </a:r>
          </a:p>
        </p:txBody>
      </p:sp>
      <p:sp>
        <p:nvSpPr>
          <p:cNvPr id="9" name="Picture Placeholder 13"/>
          <p:cNvSpPr>
            <a:spLocks noGrp="1"/>
          </p:cNvSpPr>
          <p:nvPr>
            <p:ph type="pic" sz="quarter" idx="15"/>
          </p:nvPr>
        </p:nvSpPr>
        <p:spPr>
          <a:xfrm>
            <a:off x="5940000" y="434935"/>
            <a:ext cx="5904000" cy="585317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xmlns="" id="{52704A55-2A38-4CC0-B1B0-72D9517B3105}"/>
              </a:ext>
            </a:extLst>
          </p:cNvPr>
          <p:cNvSpPr>
            <a:spLocks noGrp="1"/>
          </p:cNvSpPr>
          <p:nvPr>
            <p:ph type="title"/>
          </p:nvPr>
        </p:nvSpPr>
        <p:spPr>
          <a:xfrm>
            <a:off x="1584000" y="432000"/>
            <a:ext cx="4212000" cy="936000"/>
          </a:xfrm>
        </p:spPr>
        <p:txBody>
          <a:bodyPr/>
          <a:lstStyle/>
          <a:p>
            <a:r>
              <a:rPr lang="de-DE"/>
              <a:t>Mastertitelformat bearbeiten</a:t>
            </a:r>
          </a:p>
        </p:txBody>
      </p:sp>
      <p:sp>
        <p:nvSpPr>
          <p:cNvPr id="8" name="Textplatzhalter 7">
            <a:extLst>
              <a:ext uri="{FF2B5EF4-FFF2-40B4-BE49-F238E27FC236}">
                <a16:creationId xmlns:a16="http://schemas.microsoft.com/office/drawing/2014/main" xmlns="" id="{8CE7E433-890C-44AA-B0C8-F88C15247A58}"/>
              </a:ext>
            </a:extLst>
          </p:cNvPr>
          <p:cNvSpPr>
            <a:spLocks noGrp="1"/>
          </p:cNvSpPr>
          <p:nvPr>
            <p:ph type="body" sz="quarter" idx="17"/>
          </p:nvPr>
        </p:nvSpPr>
        <p:spPr>
          <a:xfrm>
            <a:off x="1584000" y="2462213"/>
            <a:ext cx="4212000" cy="3825894"/>
          </a:xfrm>
        </p:spPr>
        <p:txBody>
          <a:bodyPr/>
          <a:lstStyle/>
          <a:p>
            <a:pPr lvl="0"/>
            <a:r>
              <a:rPr lang="de-DE"/>
              <a:t>Mastertextformat bearbeiten</a:t>
            </a:r>
          </a:p>
          <a:p>
            <a:pPr lvl="1"/>
            <a:r>
              <a:rPr lang="de-DE"/>
              <a:t>Zweite Ebene</a:t>
            </a:r>
          </a:p>
        </p:txBody>
      </p:sp>
      <p:sp>
        <p:nvSpPr>
          <p:cNvPr id="15" name="Datumsplatzhalter 14">
            <a:extLst>
              <a:ext uri="{FF2B5EF4-FFF2-40B4-BE49-F238E27FC236}">
                <a16:creationId xmlns:a16="http://schemas.microsoft.com/office/drawing/2014/main" xmlns="" id="{127C7B65-42F6-4A8B-BFE7-AC6AFF0F15B0}"/>
              </a:ext>
            </a:extLst>
          </p:cNvPr>
          <p:cNvSpPr>
            <a:spLocks noGrp="1"/>
          </p:cNvSpPr>
          <p:nvPr>
            <p:ph type="dt" sz="half" idx="18"/>
          </p:nvPr>
        </p:nvSpPr>
        <p:spPr/>
        <p:txBody>
          <a:bodyPr/>
          <a:lstStyle/>
          <a:p>
            <a:r>
              <a:rPr lang="de-DE" smtClean="0"/>
              <a:t>03.03.2021</a:t>
            </a:r>
            <a:endParaRPr lang="de-DE"/>
          </a:p>
        </p:txBody>
      </p:sp>
      <p:sp>
        <p:nvSpPr>
          <p:cNvPr id="16" name="Fußzeilenplatzhalter 15">
            <a:extLst>
              <a:ext uri="{FF2B5EF4-FFF2-40B4-BE49-F238E27FC236}">
                <a16:creationId xmlns:a16="http://schemas.microsoft.com/office/drawing/2014/main" xmlns="" id="{F094C5BC-B83A-4747-B65D-A7618244C4C1}"/>
              </a:ext>
            </a:extLst>
          </p:cNvPr>
          <p:cNvSpPr>
            <a:spLocks noGrp="1"/>
          </p:cNvSpPr>
          <p:nvPr>
            <p:ph type="ftr" sz="quarter" idx="19"/>
          </p:nvPr>
        </p:nvSpPr>
        <p:spPr/>
        <p:txBody>
          <a:bodyPr/>
          <a:lstStyle/>
          <a:p>
            <a:r>
              <a:rPr lang="de-DE" smtClean="0"/>
              <a:t>Anja Primus, LWL-Inklusionsamt Soziale Teilhabe – Der Reha-Prozess von Beratung zur Zuständigkeitsklärung</a:t>
            </a:r>
            <a:endParaRPr lang="de-DE"/>
          </a:p>
        </p:txBody>
      </p:sp>
      <p:sp>
        <p:nvSpPr>
          <p:cNvPr id="17" name="Foliennummernplatzhalter 16">
            <a:extLst>
              <a:ext uri="{FF2B5EF4-FFF2-40B4-BE49-F238E27FC236}">
                <a16:creationId xmlns:a16="http://schemas.microsoft.com/office/drawing/2014/main" xmlns="" id="{E8119B5E-5B84-4530-B562-7D1963DCE965}"/>
              </a:ext>
            </a:extLst>
          </p:cNvPr>
          <p:cNvSpPr>
            <a:spLocks noGrp="1"/>
          </p:cNvSpPr>
          <p:nvPr>
            <p:ph type="sldNum" sz="quarter" idx="20"/>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Text_Bild-quer">
    <p:bg>
      <p:bgPr>
        <a:solidFill>
          <a:schemeClr val="bg1"/>
        </a:solid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hasCustomPrompt="1"/>
          </p:nvPr>
        </p:nvSpPr>
        <p:spPr>
          <a:xfrm>
            <a:off x="1584000" y="4476773"/>
            <a:ext cx="9000000" cy="376234"/>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Subheadline bearbeiten</a:t>
            </a:r>
          </a:p>
        </p:txBody>
      </p:sp>
      <p:sp>
        <p:nvSpPr>
          <p:cNvPr id="9" name="Picture Placeholder 13"/>
          <p:cNvSpPr>
            <a:spLocks noGrp="1"/>
          </p:cNvSpPr>
          <p:nvPr>
            <p:ph type="pic" sz="quarter" idx="15"/>
          </p:nvPr>
        </p:nvSpPr>
        <p:spPr>
          <a:xfrm>
            <a:off x="1584000" y="434935"/>
            <a:ext cx="9000000" cy="303057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a:t>Bild durch Klicken auf Symbol hinzufügen</a:t>
            </a:r>
            <a:endParaRPr lang="de-DE" dirty="0"/>
          </a:p>
        </p:txBody>
      </p:sp>
      <p:sp>
        <p:nvSpPr>
          <p:cNvPr id="5" name="Titel 4">
            <a:extLst>
              <a:ext uri="{FF2B5EF4-FFF2-40B4-BE49-F238E27FC236}">
                <a16:creationId xmlns:a16="http://schemas.microsoft.com/office/drawing/2014/main" xmlns="" id="{59E2298B-FEDC-4E5D-A69E-74BF57DB3E34}"/>
              </a:ext>
            </a:extLst>
          </p:cNvPr>
          <p:cNvSpPr>
            <a:spLocks noGrp="1"/>
          </p:cNvSpPr>
          <p:nvPr>
            <p:ph type="title"/>
          </p:nvPr>
        </p:nvSpPr>
        <p:spPr>
          <a:xfrm>
            <a:off x="1584000" y="3794400"/>
            <a:ext cx="9000000" cy="468000"/>
          </a:xfrm>
        </p:spPr>
        <p:txBody>
          <a:bodyPr/>
          <a:lstStyle/>
          <a:p>
            <a:r>
              <a:rPr lang="de-DE"/>
              <a:t>Mastertitelformat bearbeiten</a:t>
            </a:r>
          </a:p>
        </p:txBody>
      </p:sp>
      <p:sp>
        <p:nvSpPr>
          <p:cNvPr id="7" name="Textplatzhalter 6">
            <a:extLst>
              <a:ext uri="{FF2B5EF4-FFF2-40B4-BE49-F238E27FC236}">
                <a16:creationId xmlns:a16="http://schemas.microsoft.com/office/drawing/2014/main" xmlns="" id="{3F0432E6-F543-444B-AE38-F2B469D19BB7}"/>
              </a:ext>
            </a:extLst>
          </p:cNvPr>
          <p:cNvSpPr>
            <a:spLocks noGrp="1"/>
          </p:cNvSpPr>
          <p:nvPr>
            <p:ph type="body" sz="quarter" idx="16"/>
          </p:nvPr>
        </p:nvSpPr>
        <p:spPr>
          <a:xfrm>
            <a:off x="1584000" y="5086351"/>
            <a:ext cx="9000000" cy="1191600"/>
          </a:xfrm>
        </p:spPr>
        <p:txBody>
          <a:bodyPr/>
          <a:lstStyle/>
          <a:p>
            <a:pPr lvl="0"/>
            <a:r>
              <a:rPr lang="de-DE"/>
              <a:t>Mastertextformat bearbeiten</a:t>
            </a:r>
          </a:p>
          <a:p>
            <a:pPr lvl="1"/>
            <a:r>
              <a:rPr lang="de-DE"/>
              <a:t>Zweite Ebene</a:t>
            </a:r>
          </a:p>
        </p:txBody>
      </p:sp>
      <p:sp>
        <p:nvSpPr>
          <p:cNvPr id="8" name="Datumsplatzhalter 7">
            <a:extLst>
              <a:ext uri="{FF2B5EF4-FFF2-40B4-BE49-F238E27FC236}">
                <a16:creationId xmlns:a16="http://schemas.microsoft.com/office/drawing/2014/main" xmlns="" id="{CF4D48CC-C644-4899-AA57-30F4A896C179}"/>
              </a:ext>
            </a:extLst>
          </p:cNvPr>
          <p:cNvSpPr>
            <a:spLocks noGrp="1"/>
          </p:cNvSpPr>
          <p:nvPr>
            <p:ph type="dt" sz="half" idx="17"/>
          </p:nvPr>
        </p:nvSpPr>
        <p:spPr/>
        <p:txBody>
          <a:bodyPr/>
          <a:lstStyle/>
          <a:p>
            <a:r>
              <a:rPr lang="de-DE" smtClean="0"/>
              <a:t>03.03.2021</a:t>
            </a:r>
            <a:endParaRPr lang="de-DE"/>
          </a:p>
        </p:txBody>
      </p:sp>
      <p:sp>
        <p:nvSpPr>
          <p:cNvPr id="15" name="Fußzeilenplatzhalter 14">
            <a:extLst>
              <a:ext uri="{FF2B5EF4-FFF2-40B4-BE49-F238E27FC236}">
                <a16:creationId xmlns:a16="http://schemas.microsoft.com/office/drawing/2014/main" xmlns="" id="{5AA8625E-9023-4732-A120-40582ADF90CD}"/>
              </a:ext>
            </a:extLst>
          </p:cNvPr>
          <p:cNvSpPr>
            <a:spLocks noGrp="1"/>
          </p:cNvSpPr>
          <p:nvPr>
            <p:ph type="ftr" sz="quarter" idx="18"/>
          </p:nvPr>
        </p:nvSpPr>
        <p:spPr/>
        <p:txBody>
          <a:bodyPr/>
          <a:lstStyle/>
          <a:p>
            <a:r>
              <a:rPr lang="de-DE" smtClean="0"/>
              <a:t>Anja Primus, LWL-Inklusionsamt Soziale Teilhabe – Der Reha-Prozess von Beratung zur Zuständigkeitsklärung</a:t>
            </a:r>
            <a:endParaRPr lang="de-DE"/>
          </a:p>
        </p:txBody>
      </p:sp>
      <p:sp>
        <p:nvSpPr>
          <p:cNvPr id="16" name="Foliennummernplatzhalter 15">
            <a:extLst>
              <a:ext uri="{FF2B5EF4-FFF2-40B4-BE49-F238E27FC236}">
                <a16:creationId xmlns:a16="http://schemas.microsoft.com/office/drawing/2014/main" xmlns="" id="{1A71209E-7F6B-47E9-9C55-C55DF21EC3EA}"/>
              </a:ext>
            </a:extLst>
          </p:cNvPr>
          <p:cNvSpPr>
            <a:spLocks noGrp="1"/>
          </p:cNvSpPr>
          <p:nvPr>
            <p:ph type="sldNum" sz="quarter" idx="19"/>
          </p:nvPr>
        </p:nvSpPr>
        <p:spPr>
          <a:xfrm>
            <a:off x="324000" y="6408000"/>
            <a:ext cx="252000" cy="144000"/>
          </a:xfrm>
          <a:prstGeom prst="rect">
            <a:avLst/>
          </a:prstGeom>
        </p:spPr>
        <p:txBody>
          <a:bodyPr/>
          <a:lstStyle/>
          <a:p>
            <a:fld id="{BF344DED-EFD9-43CF-B03F-63CB95A15DF8}"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Diagramm">
    <p:bg>
      <p:bgPr>
        <a:solidFill>
          <a:schemeClr val="bg1"/>
        </a:solidFill>
        <a:effectLst/>
      </p:bgPr>
    </p:bg>
    <p:spTree>
      <p:nvGrpSpPr>
        <p:cNvPr id="1" name=""/>
        <p:cNvGrpSpPr/>
        <p:nvPr/>
      </p:nvGrpSpPr>
      <p:grpSpPr>
        <a:xfrm>
          <a:off x="0" y="0"/>
          <a:ext cx="0" cy="0"/>
          <a:chOff x="0" y="0"/>
          <a:chExt cx="0" cy="0"/>
        </a:xfrm>
      </p:grpSpPr>
      <p:sp>
        <p:nvSpPr>
          <p:cNvPr id="16" name="Diagrammplatzhalter 15"/>
          <p:cNvSpPr>
            <a:spLocks noGrp="1"/>
          </p:cNvSpPr>
          <p:nvPr>
            <p:ph type="chart" sz="quarter" idx="15"/>
          </p:nvPr>
        </p:nvSpPr>
        <p:spPr>
          <a:xfrm>
            <a:off x="1584000" y="1566863"/>
            <a:ext cx="9000000" cy="4162456"/>
          </a:xfrm>
          <a:prstGeom prst="rect">
            <a:avLst/>
          </a:prstGeom>
        </p:spPr>
        <p:txBody>
          <a:bodyPr/>
          <a:lstStyle>
            <a:lvl1pPr>
              <a:buNone/>
              <a:defRPr sz="1800"/>
            </a:lvl1pPr>
          </a:lstStyle>
          <a:p>
            <a:r>
              <a:rPr lang="de-DE" sz="1800"/>
              <a:t>Diagramm durch Klicken auf Symbol hinzufügen</a:t>
            </a:r>
            <a:endParaRPr lang="de-DE" dirty="0"/>
          </a:p>
        </p:txBody>
      </p:sp>
      <p:sp>
        <p:nvSpPr>
          <p:cNvPr id="22" name="Text Placeholder 10"/>
          <p:cNvSpPr>
            <a:spLocks noGrp="1"/>
          </p:cNvSpPr>
          <p:nvPr>
            <p:ph type="body" sz="quarter" idx="11" hasCustomPrompt="1"/>
          </p:nvPr>
        </p:nvSpPr>
        <p:spPr>
          <a:xfrm>
            <a:off x="1584000" y="5802346"/>
            <a:ext cx="900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2" name="Titel 1">
            <a:extLst>
              <a:ext uri="{FF2B5EF4-FFF2-40B4-BE49-F238E27FC236}">
                <a16:creationId xmlns:a16="http://schemas.microsoft.com/office/drawing/2014/main" xmlns="" id="{481FCCDE-CE93-410F-B5E9-5749FD148643}"/>
              </a:ext>
            </a:extLst>
          </p:cNvPr>
          <p:cNvSpPr>
            <a:spLocks noGrp="1"/>
          </p:cNvSpPr>
          <p:nvPr>
            <p:ph type="title"/>
          </p:nvPr>
        </p:nvSpPr>
        <p:spPr/>
        <p:txBody>
          <a:bodyPr/>
          <a:lstStyle/>
          <a:p>
            <a:r>
              <a:rPr lang="de-DE"/>
              <a:t>Mastertitelformat bearbeiten</a:t>
            </a:r>
          </a:p>
        </p:txBody>
      </p:sp>
      <p:sp>
        <p:nvSpPr>
          <p:cNvPr id="4" name="Datumsplatzhalter 3">
            <a:extLst>
              <a:ext uri="{FF2B5EF4-FFF2-40B4-BE49-F238E27FC236}">
                <a16:creationId xmlns:a16="http://schemas.microsoft.com/office/drawing/2014/main" xmlns="" id="{76C46452-E881-41D2-B5EB-2AE6320ADE4D}"/>
              </a:ext>
            </a:extLst>
          </p:cNvPr>
          <p:cNvSpPr>
            <a:spLocks noGrp="1"/>
          </p:cNvSpPr>
          <p:nvPr>
            <p:ph type="dt" sz="half" idx="16"/>
          </p:nvPr>
        </p:nvSpPr>
        <p:spPr/>
        <p:txBody>
          <a:bodyPr/>
          <a:lstStyle/>
          <a:p>
            <a:r>
              <a:rPr lang="de-DE" smtClean="0"/>
              <a:t>03.03.2021</a:t>
            </a:r>
            <a:endParaRPr lang="de-DE"/>
          </a:p>
        </p:txBody>
      </p:sp>
      <p:sp>
        <p:nvSpPr>
          <p:cNvPr id="5" name="Fußzeilenplatzhalter 4">
            <a:extLst>
              <a:ext uri="{FF2B5EF4-FFF2-40B4-BE49-F238E27FC236}">
                <a16:creationId xmlns:a16="http://schemas.microsoft.com/office/drawing/2014/main" xmlns="" id="{733E5D26-8CFE-4B17-851E-4EA650671CB3}"/>
              </a:ext>
            </a:extLst>
          </p:cNvPr>
          <p:cNvSpPr>
            <a:spLocks noGrp="1"/>
          </p:cNvSpPr>
          <p:nvPr>
            <p:ph type="ftr" sz="quarter" idx="17"/>
          </p:nvPr>
        </p:nvSpPr>
        <p:spPr/>
        <p:txBody>
          <a:bodyPr/>
          <a:lstStyle/>
          <a:p>
            <a:r>
              <a:rPr lang="de-DE" smtClean="0"/>
              <a:t>Anja Primus, LWL-Inklusionsamt Soziale Teilhabe – Der Reha-Prozess von Beratung zur Zuständigkeitsklärung</a:t>
            </a:r>
            <a:endParaRPr lang="de-DE"/>
          </a:p>
        </p:txBody>
      </p:sp>
      <p:sp>
        <p:nvSpPr>
          <p:cNvPr id="6" name="Foliennummernplatzhalter 5">
            <a:extLst>
              <a:ext uri="{FF2B5EF4-FFF2-40B4-BE49-F238E27FC236}">
                <a16:creationId xmlns:a16="http://schemas.microsoft.com/office/drawing/2014/main" xmlns="" id="{64BFD1D0-EA02-4DD0-BC14-4434ECA6A6D0}"/>
              </a:ext>
            </a:extLst>
          </p:cNvPr>
          <p:cNvSpPr>
            <a:spLocks noGrp="1"/>
          </p:cNvSpPr>
          <p:nvPr>
            <p:ph type="sldNum" sz="quarter" idx="18"/>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Bild">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1584000" y="5802346"/>
            <a:ext cx="1026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1584000" y="434935"/>
            <a:ext cx="10260000" cy="5221328"/>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a:t>Bild durch Klicken auf Symbol hinzufügen</a:t>
            </a:r>
            <a:endParaRPr lang="de-DE" dirty="0"/>
          </a:p>
        </p:txBody>
      </p:sp>
      <p:sp>
        <p:nvSpPr>
          <p:cNvPr id="2" name="Datumsplatzhalter 1">
            <a:extLst>
              <a:ext uri="{FF2B5EF4-FFF2-40B4-BE49-F238E27FC236}">
                <a16:creationId xmlns:a16="http://schemas.microsoft.com/office/drawing/2014/main" xmlns="" id="{27E852AD-02EA-4F6E-B81C-C59EA3B38B76}"/>
              </a:ext>
            </a:extLst>
          </p:cNvPr>
          <p:cNvSpPr>
            <a:spLocks noGrp="1"/>
          </p:cNvSpPr>
          <p:nvPr>
            <p:ph type="dt" sz="half" idx="17"/>
          </p:nvPr>
        </p:nvSpPr>
        <p:spPr/>
        <p:txBody>
          <a:bodyPr/>
          <a:lstStyle/>
          <a:p>
            <a:r>
              <a:rPr lang="de-DE" smtClean="0"/>
              <a:t>03.03.2021</a:t>
            </a:r>
            <a:endParaRPr lang="de-DE"/>
          </a:p>
        </p:txBody>
      </p:sp>
      <p:sp>
        <p:nvSpPr>
          <p:cNvPr id="3" name="Fußzeilenplatzhalter 2">
            <a:extLst>
              <a:ext uri="{FF2B5EF4-FFF2-40B4-BE49-F238E27FC236}">
                <a16:creationId xmlns:a16="http://schemas.microsoft.com/office/drawing/2014/main" xmlns="" id="{E90ED20E-9185-4B9B-B16E-69BC8053217F}"/>
              </a:ext>
            </a:extLst>
          </p:cNvPr>
          <p:cNvSpPr>
            <a:spLocks noGrp="1"/>
          </p:cNvSpPr>
          <p:nvPr>
            <p:ph type="ftr" sz="quarter" idx="18"/>
          </p:nvPr>
        </p:nvSpPr>
        <p:spPr/>
        <p:txBody>
          <a:bodyPr/>
          <a:lstStyle/>
          <a:p>
            <a:r>
              <a:rPr lang="de-DE" smtClean="0"/>
              <a:t>Anja Primus, LWL-Inklusionsamt Soziale Teilhabe – Der Reha-Prozess von Beratung zur Zuständigkeitsklärung</a:t>
            </a:r>
            <a:endParaRPr lang="de-DE"/>
          </a:p>
        </p:txBody>
      </p:sp>
      <p:sp>
        <p:nvSpPr>
          <p:cNvPr id="4" name="Foliennummernplatzhalter 3">
            <a:extLst>
              <a:ext uri="{FF2B5EF4-FFF2-40B4-BE49-F238E27FC236}">
                <a16:creationId xmlns:a16="http://schemas.microsoft.com/office/drawing/2014/main" xmlns="" id="{09F0D43A-D82A-4ABE-8CB2-2E04750BBE06}"/>
              </a:ext>
            </a:extLst>
          </p:cNvPr>
          <p:cNvSpPr>
            <a:spLocks noGrp="1"/>
          </p:cNvSpPr>
          <p:nvPr>
            <p:ph type="sldNum" sz="quarter" idx="19"/>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Bild voll">
    <p:bg>
      <p:bgPr>
        <a:solidFill>
          <a:schemeClr val="bg1"/>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23999" y="5802346"/>
            <a:ext cx="11520000"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Fließtext erste Ebene, durch Klicken bearbeiten</a:t>
            </a:r>
            <a:br>
              <a:rPr lang="de-DE" dirty="0"/>
            </a:br>
            <a:r>
              <a:rPr lang="de-DE" dirty="0"/>
              <a:t>2. Zeile Bildunterschrift</a:t>
            </a:r>
          </a:p>
        </p:txBody>
      </p:sp>
      <p:sp>
        <p:nvSpPr>
          <p:cNvPr id="9" name="Picture Placeholder 13"/>
          <p:cNvSpPr>
            <a:spLocks noGrp="1"/>
          </p:cNvSpPr>
          <p:nvPr>
            <p:ph type="pic" sz="quarter" idx="16"/>
          </p:nvPr>
        </p:nvSpPr>
        <p:spPr>
          <a:xfrm>
            <a:off x="0" y="1"/>
            <a:ext cx="12193588" cy="5656263"/>
          </a:xfrm>
          <a:prstGeom prst="rect">
            <a:avLst/>
          </a:prstGeom>
          <a:solidFill>
            <a:schemeClr val="bg1">
              <a:lumMod val="95000"/>
            </a:schemeClr>
          </a:solidFill>
        </p:spPr>
        <p:txBody>
          <a:bodyPr vert="horz" anchor="ctr"/>
          <a:lstStyle>
            <a:lvl1pPr algn="ctr">
              <a:buNone/>
              <a:defRPr sz="1600">
                <a:latin typeface="+mn-lt"/>
                <a:cs typeface="Arial"/>
              </a:defRPr>
            </a:lvl1pPr>
          </a:lstStyle>
          <a:p>
            <a:r>
              <a:rPr lang="de-DE"/>
              <a:t>Bild durch Klicken auf Symbol hinzufügen</a:t>
            </a:r>
            <a:endParaRPr lang="de-DE" dirty="0"/>
          </a:p>
        </p:txBody>
      </p:sp>
      <p:sp>
        <p:nvSpPr>
          <p:cNvPr id="2" name="Datumsplatzhalter 1">
            <a:extLst>
              <a:ext uri="{FF2B5EF4-FFF2-40B4-BE49-F238E27FC236}">
                <a16:creationId xmlns:a16="http://schemas.microsoft.com/office/drawing/2014/main" xmlns="" id="{27E852AD-02EA-4F6E-B81C-C59EA3B38B76}"/>
              </a:ext>
            </a:extLst>
          </p:cNvPr>
          <p:cNvSpPr>
            <a:spLocks noGrp="1"/>
          </p:cNvSpPr>
          <p:nvPr>
            <p:ph type="dt" sz="half" idx="17"/>
          </p:nvPr>
        </p:nvSpPr>
        <p:spPr/>
        <p:txBody>
          <a:bodyPr/>
          <a:lstStyle/>
          <a:p>
            <a:r>
              <a:rPr lang="de-DE" smtClean="0"/>
              <a:t>03.03.2021</a:t>
            </a:r>
            <a:endParaRPr lang="de-DE"/>
          </a:p>
        </p:txBody>
      </p:sp>
      <p:sp>
        <p:nvSpPr>
          <p:cNvPr id="3" name="Fußzeilenplatzhalter 2">
            <a:extLst>
              <a:ext uri="{FF2B5EF4-FFF2-40B4-BE49-F238E27FC236}">
                <a16:creationId xmlns:a16="http://schemas.microsoft.com/office/drawing/2014/main" xmlns="" id="{E90ED20E-9185-4B9B-B16E-69BC8053217F}"/>
              </a:ext>
            </a:extLst>
          </p:cNvPr>
          <p:cNvSpPr>
            <a:spLocks noGrp="1"/>
          </p:cNvSpPr>
          <p:nvPr>
            <p:ph type="ftr" sz="quarter" idx="18"/>
          </p:nvPr>
        </p:nvSpPr>
        <p:spPr/>
        <p:txBody>
          <a:bodyPr/>
          <a:lstStyle/>
          <a:p>
            <a:r>
              <a:rPr lang="de-DE" smtClean="0"/>
              <a:t>Anja Primus, LWL-Inklusionsamt Soziale Teilhabe – Der Reha-Prozess von Beratung zur Zuständigkeitsklärung</a:t>
            </a:r>
            <a:endParaRPr lang="de-DE"/>
          </a:p>
        </p:txBody>
      </p:sp>
      <p:sp>
        <p:nvSpPr>
          <p:cNvPr id="4" name="Foliennummernplatzhalter 3">
            <a:extLst>
              <a:ext uri="{FF2B5EF4-FFF2-40B4-BE49-F238E27FC236}">
                <a16:creationId xmlns:a16="http://schemas.microsoft.com/office/drawing/2014/main" xmlns="" id="{09F0D43A-D82A-4ABE-8CB2-2E04750BBE06}"/>
              </a:ext>
            </a:extLst>
          </p:cNvPr>
          <p:cNvSpPr>
            <a:spLocks noGrp="1"/>
          </p:cNvSpPr>
          <p:nvPr>
            <p:ph type="sldNum" sz="quarter" idx="19"/>
          </p:nvPr>
        </p:nvSpPr>
        <p:spPr>
          <a:xfrm>
            <a:off x="324000" y="6408000"/>
            <a:ext cx="252000" cy="144000"/>
          </a:xfrm>
          <a:prstGeom prst="rect">
            <a:avLst/>
          </a:prstGeom>
        </p:spPr>
        <p:txBody>
          <a:bodyPr/>
          <a:lstStyle/>
          <a:p>
            <a:fld id="{BF344DED-EFD9-43CF-B03F-63CB95A15DF8}" type="slidenum">
              <a:rPr lang="de-DE" smtClean="0"/>
              <a:pPr/>
              <a:t>‹Nr.›</a:t>
            </a:fld>
            <a:endParaRPr lang="de-DE"/>
          </a:p>
        </p:txBody>
      </p:sp>
    </p:spTree>
    <p:extLst>
      <p:ext uri="{BB962C8B-B14F-4D97-AF65-F5344CB8AC3E}">
        <p14:creationId xmlns:p14="http://schemas.microsoft.com/office/powerpoint/2010/main" val="265888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324000" y="6372000"/>
            <a:ext cx="11521500" cy="1588"/>
          </a:xfrm>
          <a:prstGeom prst="line">
            <a:avLst/>
          </a:prstGeom>
          <a:ln w="6350" cap="flat">
            <a:solidFill>
              <a:srgbClr val="00325F"/>
            </a:solidFill>
          </a:ln>
          <a:effectLst/>
        </p:spPr>
        <p:style>
          <a:lnRef idx="2">
            <a:schemeClr val="accent1"/>
          </a:lnRef>
          <a:fillRef idx="0">
            <a:schemeClr val="accent1"/>
          </a:fillRef>
          <a:effectRef idx="1">
            <a:schemeClr val="accent1"/>
          </a:effectRef>
          <a:fontRef idx="minor">
            <a:schemeClr val="tx1"/>
          </a:fontRef>
        </p:style>
      </p:cxnSp>
      <p:sp>
        <p:nvSpPr>
          <p:cNvPr id="11" name="Titelplatzhalter 10">
            <a:extLst>
              <a:ext uri="{FF2B5EF4-FFF2-40B4-BE49-F238E27FC236}">
                <a16:creationId xmlns:a16="http://schemas.microsoft.com/office/drawing/2014/main" xmlns="" id="{429D6300-579B-48C6-BB37-1DA636246238}"/>
              </a:ext>
            </a:extLst>
          </p:cNvPr>
          <p:cNvSpPr>
            <a:spLocks noGrp="1"/>
          </p:cNvSpPr>
          <p:nvPr>
            <p:ph type="title"/>
          </p:nvPr>
        </p:nvSpPr>
        <p:spPr>
          <a:xfrm>
            <a:off x="1584000" y="432000"/>
            <a:ext cx="9000000" cy="936000"/>
          </a:xfrm>
          <a:prstGeom prst="rect">
            <a:avLst/>
          </a:prstGeom>
        </p:spPr>
        <p:txBody>
          <a:bodyPr vert="horz" lIns="0" tIns="0" rIns="0" bIns="0" rtlCol="0" anchor="t" anchorCtr="0">
            <a:noAutofit/>
          </a:bodyPr>
          <a:lstStyle/>
          <a:p>
            <a:r>
              <a:rPr lang="de-DE"/>
              <a:t>Headline bearbeiten</a:t>
            </a:r>
            <a:br>
              <a:rPr lang="de-DE"/>
            </a:br>
            <a:r>
              <a:rPr lang="de-DE"/>
              <a:t>2. Zeile Headline</a:t>
            </a:r>
            <a:endParaRPr lang="de-DE" dirty="0"/>
          </a:p>
        </p:txBody>
      </p:sp>
      <p:sp>
        <p:nvSpPr>
          <p:cNvPr id="12" name="Textplatzhalter 11">
            <a:extLst>
              <a:ext uri="{FF2B5EF4-FFF2-40B4-BE49-F238E27FC236}">
                <a16:creationId xmlns:a16="http://schemas.microsoft.com/office/drawing/2014/main" xmlns="" id="{0AB2FF65-DEF5-4CBB-A429-68E123675D02}"/>
              </a:ext>
            </a:extLst>
          </p:cNvPr>
          <p:cNvSpPr>
            <a:spLocks noGrp="1"/>
          </p:cNvSpPr>
          <p:nvPr>
            <p:ph type="body" idx="1"/>
          </p:nvPr>
        </p:nvSpPr>
        <p:spPr>
          <a:xfrm>
            <a:off x="1584000" y="2462038"/>
            <a:ext cx="9000000" cy="3816000"/>
          </a:xfrm>
          <a:prstGeom prst="rect">
            <a:avLst/>
          </a:prstGeom>
        </p:spPr>
        <p:txBody>
          <a:bodyPr vert="horz" lIns="0" tIns="0" rIns="0" bIns="0" rtlCol="0">
            <a:noAutofit/>
          </a:bodyPr>
          <a:lstStyle/>
          <a:p>
            <a:pPr lvl="0"/>
            <a:r>
              <a:rPr lang="de-DE"/>
              <a:t>Fließtext erste Ebene, durch Klicken bearbeiten</a:t>
            </a:r>
          </a:p>
          <a:p>
            <a:pPr lvl="1"/>
            <a:r>
              <a:rPr lang="de-DE"/>
              <a:t>2. Textebene (Listendarstellung) durch Verwenden der ‚Einrücken-Taste‘</a:t>
            </a:r>
            <a:endParaRPr lang="de-DE" dirty="0"/>
          </a:p>
        </p:txBody>
      </p:sp>
      <p:sp>
        <p:nvSpPr>
          <p:cNvPr id="14" name="Datumsplatzhalter 13">
            <a:extLst>
              <a:ext uri="{FF2B5EF4-FFF2-40B4-BE49-F238E27FC236}">
                <a16:creationId xmlns:a16="http://schemas.microsoft.com/office/drawing/2014/main" xmlns="" id="{5F4F0B4C-C686-4179-891D-D4C0BE94BCDE}"/>
              </a:ext>
            </a:extLst>
          </p:cNvPr>
          <p:cNvSpPr>
            <a:spLocks noGrp="1"/>
          </p:cNvSpPr>
          <p:nvPr>
            <p:ph type="dt" sz="half" idx="2"/>
          </p:nvPr>
        </p:nvSpPr>
        <p:spPr>
          <a:xfrm>
            <a:off x="576000" y="6408000"/>
            <a:ext cx="612000" cy="144000"/>
          </a:xfrm>
          <a:prstGeom prst="rect">
            <a:avLst/>
          </a:prstGeom>
        </p:spPr>
        <p:txBody>
          <a:bodyPr vert="horz" lIns="0" tIns="0" rIns="0" bIns="0" rtlCol="0" anchor="t" anchorCtr="0"/>
          <a:lstStyle>
            <a:lvl1pPr algn="r">
              <a:defRPr sz="800">
                <a:solidFill>
                  <a:srgbClr val="00325F"/>
                </a:solidFill>
              </a:defRPr>
            </a:lvl1pPr>
          </a:lstStyle>
          <a:p>
            <a:r>
              <a:rPr lang="de-DE" smtClean="0"/>
              <a:t>03.03.2021</a:t>
            </a:r>
            <a:endParaRPr lang="de-DE" dirty="0"/>
          </a:p>
        </p:txBody>
      </p:sp>
      <p:sp>
        <p:nvSpPr>
          <p:cNvPr id="15" name="Fußzeilenplatzhalter 14">
            <a:extLst>
              <a:ext uri="{FF2B5EF4-FFF2-40B4-BE49-F238E27FC236}">
                <a16:creationId xmlns:a16="http://schemas.microsoft.com/office/drawing/2014/main" xmlns="" id="{324F61A8-E56D-4865-9459-74AFA1061E17}"/>
              </a:ext>
            </a:extLst>
          </p:cNvPr>
          <p:cNvSpPr>
            <a:spLocks noGrp="1"/>
          </p:cNvSpPr>
          <p:nvPr>
            <p:ph type="ftr" sz="quarter" idx="3"/>
          </p:nvPr>
        </p:nvSpPr>
        <p:spPr>
          <a:xfrm>
            <a:off x="1296000" y="6408000"/>
            <a:ext cx="9288000" cy="144000"/>
          </a:xfrm>
          <a:prstGeom prst="rect">
            <a:avLst/>
          </a:prstGeom>
        </p:spPr>
        <p:txBody>
          <a:bodyPr vert="horz" lIns="0" tIns="0" rIns="0" bIns="0" rtlCol="0" anchor="t" anchorCtr="0"/>
          <a:lstStyle>
            <a:lvl1pPr algn="l">
              <a:defRPr sz="800">
                <a:solidFill>
                  <a:srgbClr val="00325F"/>
                </a:solidFill>
              </a:defRPr>
            </a:lvl1pPr>
          </a:lstStyle>
          <a:p>
            <a:r>
              <a:rPr lang="de-DE" smtClean="0"/>
              <a:t>Anja Primus, LWL-Inklusionsamt Soziale Teilhabe – Der Reha-Prozess von Beratung zur Zuständigkeitsklärung</a:t>
            </a:r>
            <a:endParaRPr lang="de-DE"/>
          </a:p>
        </p:txBody>
      </p:sp>
      <p:pic>
        <p:nvPicPr>
          <p:cNvPr id="18" name="Grafik 17" descr="Logo-solo_1500px_transparent.png">
            <a:extLst>
              <a:ext uri="{FF2B5EF4-FFF2-40B4-BE49-F238E27FC236}">
                <a16:creationId xmlns:a16="http://schemas.microsoft.com/office/drawing/2014/main" xmlns="" id="{74E0079C-EE96-4365-A34F-284BB61027C9}"/>
              </a:ext>
            </a:extLst>
          </p:cNvPr>
          <p:cNvPicPr>
            <a:picLocks noChangeAspect="1"/>
          </p:cNvPicPr>
          <p:nvPr userDrawn="1"/>
        </p:nvPicPr>
        <p:blipFill>
          <a:blip r:embed="rId13"/>
          <a:stretch>
            <a:fillRect/>
          </a:stretch>
        </p:blipFill>
        <p:spPr>
          <a:xfrm>
            <a:off x="11065544" y="6433200"/>
            <a:ext cx="792000" cy="250218"/>
          </a:xfrm>
          <a:prstGeom prst="rect">
            <a:avLst/>
          </a:prstGeom>
        </p:spPr>
      </p:pic>
      <p:sp>
        <p:nvSpPr>
          <p:cNvPr id="19" name="Textfeld 18">
            <a:extLst>
              <a:ext uri="{FF2B5EF4-FFF2-40B4-BE49-F238E27FC236}">
                <a16:creationId xmlns:a16="http://schemas.microsoft.com/office/drawing/2014/main" xmlns="" id="{8CC207E9-BD1D-4564-B849-43A8D263688A}"/>
              </a:ext>
            </a:extLst>
          </p:cNvPr>
          <p:cNvSpPr txBox="1"/>
          <p:nvPr userDrawn="1"/>
        </p:nvSpPr>
        <p:spPr>
          <a:xfrm flipH="1">
            <a:off x="1188000" y="6407999"/>
            <a:ext cx="108000" cy="144000"/>
          </a:xfrm>
          <a:prstGeom prst="rect">
            <a:avLst/>
          </a:prstGeom>
          <a:noFill/>
        </p:spPr>
        <p:txBody>
          <a:bodyPr wrap="square" lIns="0" tIns="0" rIns="0" bIns="0" rtlCol="0">
            <a:spAutoFit/>
          </a:bodyPr>
          <a:lstStyle/>
          <a:p>
            <a:pPr algn="ctr"/>
            <a:r>
              <a:rPr lang="de-DE" sz="800">
                <a:solidFill>
                  <a:srgbClr val="00325F"/>
                </a:solidFill>
                <a:latin typeface="+mn-lt"/>
                <a:cs typeface="Arial" pitchFamily="34" charset="0"/>
              </a:rPr>
              <a:t>|</a:t>
            </a:r>
            <a:endParaRPr lang="de-DE" sz="1050" dirty="0">
              <a:solidFill>
                <a:srgbClr val="00325F"/>
              </a:solidFill>
              <a:latin typeface="Arial" pitchFamily="34" charset="0"/>
              <a:cs typeface="Arial" pitchFamily="34" charset="0"/>
            </a:endParaRPr>
          </a:p>
        </p:txBody>
      </p:sp>
      <p:sp>
        <p:nvSpPr>
          <p:cNvPr id="13" name="Datumsplatzhalter 13">
            <a:extLst>
              <a:ext uri="{FF2B5EF4-FFF2-40B4-BE49-F238E27FC236}">
                <a16:creationId xmlns:a16="http://schemas.microsoft.com/office/drawing/2014/main" xmlns="" id="{AD05ABEE-9AA8-BC49-B400-D5B8DD2DC1B8}"/>
              </a:ext>
            </a:extLst>
          </p:cNvPr>
          <p:cNvSpPr txBox="1">
            <a:spLocks/>
          </p:cNvSpPr>
          <p:nvPr userDrawn="1"/>
        </p:nvSpPr>
        <p:spPr>
          <a:xfrm>
            <a:off x="324000" y="6407999"/>
            <a:ext cx="382456" cy="142412"/>
          </a:xfrm>
          <a:prstGeom prst="rect">
            <a:avLst/>
          </a:prstGeom>
        </p:spPr>
        <p:txBody>
          <a:bodyPr vert="horz" lIns="0" tIns="0" rIns="0" bIns="0" rtlCol="0" anchor="t" anchorCtr="0"/>
          <a:lstStyle>
            <a:defPPr>
              <a:defRPr lang="de-DE"/>
            </a:defPPr>
            <a:lvl1pPr marL="0" algn="r" defTabSz="457200" rtl="0" eaLnBrk="1" latinLnBrk="0" hangingPunct="1">
              <a:defRPr sz="800" kern="1200">
                <a:solidFill>
                  <a:srgbClr val="00325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9F7D4FEA-3C5E-1349-8012-513D8C6E835F}" type="slidenum">
              <a:rPr lang="de-DE" smtClean="0"/>
              <a:pPr algn="l"/>
              <a:t>‹Nr.›</a:t>
            </a:fld>
            <a:endParaRPr lang="de-DE" dirty="0"/>
          </a:p>
        </p:txBody>
      </p:sp>
    </p:spTree>
  </p:cSld>
  <p:clrMap bg1="lt1" tx1="dk1" bg2="lt2" tx2="dk2" accent1="accent1" accent2="accent2" accent3="accent3" accent4="accent4" accent5="accent5" accent6="accent6" hlink="hlink" folHlink="folHlink"/>
  <p:sldLayoutIdLst>
    <p:sldLayoutId id="2147483669" r:id="rId1"/>
    <p:sldLayoutId id="2147483677" r:id="rId2"/>
    <p:sldLayoutId id="2147483670" r:id="rId3"/>
    <p:sldLayoutId id="2147483657" r:id="rId4"/>
    <p:sldLayoutId id="2147483668" r:id="rId5"/>
    <p:sldLayoutId id="2147483675" r:id="rId6"/>
    <p:sldLayoutId id="2147483671" r:id="rId7"/>
    <p:sldLayoutId id="2147483672" r:id="rId8"/>
    <p:sldLayoutId id="2147483676" r:id="rId9"/>
    <p:sldLayoutId id="2147483673" r:id="rId10"/>
    <p:sldLayoutId id="2147483674" r:id="rId11"/>
  </p:sldLayoutIdLst>
  <p:hf sldNum="0" hdr="0"/>
  <p:txStyles>
    <p:titleStyle>
      <a:lvl1pPr algn="l" defTabSz="457200" rtl="0" eaLnBrk="1" latinLnBrk="0" hangingPunct="1">
        <a:lnSpc>
          <a:spcPts val="3200"/>
        </a:lnSpc>
        <a:spcBef>
          <a:spcPct val="0"/>
        </a:spcBef>
        <a:buNone/>
        <a:defRPr lang="de-DE" sz="2800" b="0" i="0" kern="1200" baseline="0" smtClean="0">
          <a:solidFill>
            <a:srgbClr val="005493"/>
          </a:solidFill>
          <a:latin typeface="+mj-lt"/>
          <a:ea typeface="+mj-ea"/>
          <a:cs typeface="Arial"/>
        </a:defRPr>
      </a:lvl1pPr>
    </p:titleStyle>
    <p:body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emf"/><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7.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8.em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14.emf"/><Relationship Id="rId9" Type="http://schemas.openxmlformats.org/officeDocument/2006/relationships/hyperlink" Target="https://www.bthg2020.lwl.org/d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emf"/><Relationship Id="rId14" Type="http://schemas.openxmlformats.org/officeDocument/2006/relationships/image" Target="../media/image14.emf"/></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ansprechstellen.de/suche.html" TargetMode="External"/><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s://www.bthg2020.lwl.org/de/" TargetMode="External"/><Relationship Id="rId3" Type="http://schemas.openxmlformats.org/officeDocument/2006/relationships/image" Target="../media/image9.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jpeg"/><Relationship Id="rId9" Type="http://schemas.openxmlformats.org/officeDocument/2006/relationships/hyperlink" Target="https://www.lwl-inklusionsamt-soziale-teilhabe.de/de/hilfe-plan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a:extLst>
              <a:ext uri="{FF2B5EF4-FFF2-40B4-BE49-F238E27FC236}">
                <a16:creationId xmlns:a16="http://schemas.microsoft.com/office/drawing/2014/main" xmlns="" id="{83337E3B-61A6-48F6-9D34-FF1BAB48B83C}"/>
              </a:ext>
            </a:extLst>
          </p:cNvPr>
          <p:cNvSpPr>
            <a:spLocks noGrp="1"/>
          </p:cNvSpPr>
          <p:nvPr>
            <p:ph type="title"/>
          </p:nvPr>
        </p:nvSpPr>
        <p:spPr>
          <a:xfrm>
            <a:off x="324000" y="325395"/>
            <a:ext cx="11521500" cy="610200"/>
          </a:xfrm>
        </p:spPr>
        <p:txBody>
          <a:bodyPr/>
          <a:lstStyle/>
          <a:p>
            <a:r>
              <a:rPr lang="de-DE" dirty="0"/>
              <a:t>Das </a:t>
            </a:r>
            <a:r>
              <a:rPr lang="de-DE" dirty="0" smtClean="0"/>
              <a:t>Bundesteilhabegesetz</a:t>
            </a:r>
            <a:endParaRPr lang="de-DE" dirty="0"/>
          </a:p>
        </p:txBody>
      </p:sp>
      <p:sp>
        <p:nvSpPr>
          <p:cNvPr id="8" name="Datumsplatzhalter 7">
            <a:extLst>
              <a:ext uri="{FF2B5EF4-FFF2-40B4-BE49-F238E27FC236}">
                <a16:creationId xmlns:a16="http://schemas.microsoft.com/office/drawing/2014/main" xmlns="" id="{5CD1C245-320D-8A4C-822E-6996EFCB21EE}"/>
              </a:ext>
            </a:extLst>
          </p:cNvPr>
          <p:cNvSpPr>
            <a:spLocks noGrp="1"/>
          </p:cNvSpPr>
          <p:nvPr>
            <p:ph type="dt" sz="half" idx="12"/>
          </p:nvPr>
        </p:nvSpPr>
        <p:spPr>
          <a:xfrm>
            <a:off x="576000" y="6408000"/>
            <a:ext cx="612000" cy="144000"/>
          </a:xfrm>
        </p:spPr>
        <p:txBody>
          <a:bodyPr/>
          <a:lstStyle/>
          <a:p>
            <a:r>
              <a:rPr lang="de-DE" smtClean="0"/>
              <a:t>03.03.2021</a:t>
            </a:r>
            <a:endParaRPr lang="de-DE"/>
          </a:p>
        </p:txBody>
      </p:sp>
      <p:sp>
        <p:nvSpPr>
          <p:cNvPr id="9" name="Fußzeilenplatzhalter 8">
            <a:extLst>
              <a:ext uri="{FF2B5EF4-FFF2-40B4-BE49-F238E27FC236}">
                <a16:creationId xmlns:a16="http://schemas.microsoft.com/office/drawing/2014/main" xmlns="" id="{C41A1BBC-DC13-CE48-B58A-BE7C6DAB8508}"/>
              </a:ext>
            </a:extLst>
          </p:cNvPr>
          <p:cNvSpPr>
            <a:spLocks noGrp="1"/>
          </p:cNvSpPr>
          <p:nvPr>
            <p:ph type="ftr" sz="quarter" idx="13"/>
          </p:nvPr>
        </p:nvSpPr>
        <p:spPr/>
        <p:txBody>
          <a:bodyPr/>
          <a:lstStyle/>
          <a:p>
            <a:r>
              <a:rPr lang="de-DE" smtClean="0"/>
              <a:t>Anja Primus, LWL-Inklusionsamt Soziale Teilhabe – Der Reha-Prozess von Beratung zur Zuständigkeitsklärung</a:t>
            </a:r>
            <a:endParaRPr lang="de-DE" dirty="0"/>
          </a:p>
        </p:txBody>
      </p:sp>
      <p:pic>
        <p:nvPicPr>
          <p:cNvPr id="14" name="Grafik 13">
            <a:extLst>
              <a:ext uri="{FF2B5EF4-FFF2-40B4-BE49-F238E27FC236}">
                <a16:creationId xmlns:a16="http://schemas.microsoft.com/office/drawing/2014/main" xmlns="" id="{D6601050-B8C4-C041-847E-234A3BC40000}"/>
              </a:ext>
            </a:extLst>
          </p:cNvPr>
          <p:cNvPicPr>
            <a:picLocks noChangeAspect="1"/>
          </p:cNvPicPr>
          <p:nvPr/>
        </p:nvPicPr>
        <p:blipFill>
          <a:blip r:embed="rId2"/>
          <a:stretch>
            <a:fillRect/>
          </a:stretch>
        </p:blipFill>
        <p:spPr>
          <a:xfrm>
            <a:off x="1330508" y="1484784"/>
            <a:ext cx="9395511" cy="4494863"/>
          </a:xfrm>
          <a:prstGeom prst="rect">
            <a:avLst/>
          </a:prstGeom>
        </p:spPr>
      </p:pic>
      <p:sp>
        <p:nvSpPr>
          <p:cNvPr id="16" name="Textplatzhalter 23">
            <a:extLst>
              <a:ext uri="{FF2B5EF4-FFF2-40B4-BE49-F238E27FC236}">
                <a16:creationId xmlns:a16="http://schemas.microsoft.com/office/drawing/2014/main" xmlns="" id="{A4E8F77F-CE72-3F4C-A266-036CB9C52909}"/>
              </a:ext>
            </a:extLst>
          </p:cNvPr>
          <p:cNvSpPr txBox="1">
            <a:spLocks/>
          </p:cNvSpPr>
          <p:nvPr/>
        </p:nvSpPr>
        <p:spPr>
          <a:xfrm>
            <a:off x="8423760" y="2884600"/>
            <a:ext cx="2160240" cy="432073"/>
          </a:xfrm>
          <a:prstGeom prst="rect">
            <a:avLst/>
          </a:prstGeom>
        </p:spPr>
        <p:txBody>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de-DE" sz="2400" dirty="0" smtClean="0">
                <a:solidFill>
                  <a:schemeClr val="bg1"/>
                </a:solidFill>
              </a:rPr>
              <a:t>Reha-Prozess</a:t>
            </a:r>
          </a:p>
        </p:txBody>
      </p:sp>
      <p:sp>
        <p:nvSpPr>
          <p:cNvPr id="7" name="Titel 34">
            <a:extLst>
              <a:ext uri="{FF2B5EF4-FFF2-40B4-BE49-F238E27FC236}">
                <a16:creationId xmlns:a16="http://schemas.microsoft.com/office/drawing/2014/main" xmlns="" id="{83337E3B-61A6-48F6-9D34-FF1BAB48B83C}"/>
              </a:ext>
            </a:extLst>
          </p:cNvPr>
          <p:cNvSpPr txBox="1">
            <a:spLocks/>
          </p:cNvSpPr>
          <p:nvPr/>
        </p:nvSpPr>
        <p:spPr>
          <a:xfrm>
            <a:off x="324000" y="1039363"/>
            <a:ext cx="11521500" cy="610200"/>
          </a:xfrm>
          <a:prstGeom prst="rect">
            <a:avLst/>
          </a:prstGeom>
        </p:spPr>
        <p:txBody>
          <a:bodyPr vert="horz" lIns="0" tIns="0" rIns="0" bIns="0" rtlCol="0" anchor="t" anchorCtr="0">
            <a:noAutofit/>
          </a:bodyPr>
          <a:lstStyle>
            <a:lvl1pPr algn="l" defTabSz="457200" rtl="0" eaLnBrk="1" latinLnBrk="0" hangingPunct="1">
              <a:lnSpc>
                <a:spcPts val="4600"/>
              </a:lnSpc>
              <a:spcBef>
                <a:spcPct val="0"/>
              </a:spcBef>
              <a:buNone/>
              <a:defRPr lang="de-DE" sz="3800" b="0" i="0" kern="1200" baseline="0">
                <a:solidFill>
                  <a:srgbClr val="00559D"/>
                </a:solidFill>
                <a:latin typeface="+mj-lt"/>
                <a:ea typeface="+mj-ea"/>
                <a:cs typeface="Arial"/>
              </a:defRPr>
            </a:lvl1pPr>
          </a:lstStyle>
          <a:p>
            <a:r>
              <a:rPr lang="de-DE" sz="2800" dirty="0" smtClean="0"/>
              <a:t>Beratung – Bedarfserkennung – Antragstellung – Zuständigkeitsklärung</a:t>
            </a:r>
            <a:endParaRPr lang="de-DE"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0B16EAC6-29FC-4543-BA4C-60649B744D25}"/>
              </a:ext>
            </a:extLst>
          </p:cNvPr>
          <p:cNvPicPr>
            <a:picLocks noChangeAspect="1"/>
          </p:cNvPicPr>
          <p:nvPr/>
        </p:nvPicPr>
        <p:blipFill>
          <a:blip r:embed="rId2"/>
          <a:stretch>
            <a:fillRect/>
          </a:stretch>
        </p:blipFill>
        <p:spPr>
          <a:xfrm>
            <a:off x="731889" y="-25056"/>
            <a:ext cx="4832521" cy="1504723"/>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Zuständigkeitsklärung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995079" y="1970120"/>
            <a:ext cx="5887508" cy="3369640"/>
          </a:xfrm>
        </p:spPr>
        <p:txBody>
          <a:bodyPr/>
          <a:lstStyle/>
          <a:p>
            <a:pPr>
              <a:lnSpc>
                <a:spcPct val="150000"/>
              </a:lnSpc>
            </a:pPr>
            <a:r>
              <a:rPr lang="de-DE" dirty="0"/>
              <a:t>Die zügige Erbringung von Leistungen zur Teilhabe liegt im Interesse der Leistungsberechtigten, aber auch der zuständigen Reha-Träger</a:t>
            </a:r>
            <a:r>
              <a:rPr lang="de-DE" dirty="0" smtClean="0"/>
              <a:t>.</a:t>
            </a:r>
            <a:endParaRPr lang="de-DE" dirty="0"/>
          </a:p>
        </p:txBody>
      </p:sp>
      <p:pic>
        <p:nvPicPr>
          <p:cNvPr id="9" name="Grafik 8">
            <a:extLst>
              <a:ext uri="{FF2B5EF4-FFF2-40B4-BE49-F238E27FC236}">
                <a16:creationId xmlns:a16="http://schemas.microsoft.com/office/drawing/2014/main" xmlns="" id="{DD214A21-DD53-FC4A-83D3-3E33E22BF3C9}"/>
              </a:ext>
            </a:extLst>
          </p:cNvPr>
          <p:cNvPicPr>
            <a:picLocks noChangeAspect="1"/>
          </p:cNvPicPr>
          <p:nvPr/>
        </p:nvPicPr>
        <p:blipFill>
          <a:blip r:embed="rId3">
            <a:duotone>
              <a:schemeClr val="accent2">
                <a:shade val="45000"/>
                <a:satMod val="135000"/>
              </a:schemeClr>
              <a:prstClr val="white"/>
            </a:duotone>
          </a:blip>
          <a:stretch>
            <a:fillRect/>
          </a:stretch>
        </p:blipFill>
        <p:spPr>
          <a:xfrm>
            <a:off x="7303782" y="1254685"/>
            <a:ext cx="3676853" cy="1584176"/>
          </a:xfrm>
          <a:prstGeom prst="rect">
            <a:avLst/>
          </a:prstGeom>
        </p:spPr>
      </p:pic>
      <p:sp>
        <p:nvSpPr>
          <p:cNvPr id="10" name="Inhaltsplatzhalter 1"/>
          <p:cNvSpPr txBox="1">
            <a:spLocks/>
          </p:cNvSpPr>
          <p:nvPr/>
        </p:nvSpPr>
        <p:spPr>
          <a:xfrm>
            <a:off x="1101202" y="4041209"/>
            <a:ext cx="1512168" cy="494503"/>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de-DE" sz="2400" dirty="0" smtClean="0"/>
              <a:t>2 Wochen</a:t>
            </a:r>
            <a:endParaRPr lang="de-DE" sz="2400" dirty="0"/>
          </a:p>
        </p:txBody>
      </p:sp>
      <p:pic>
        <p:nvPicPr>
          <p:cNvPr id="13" name="Grafik 12">
            <a:extLst>
              <a:ext uri="{FF2B5EF4-FFF2-40B4-BE49-F238E27FC236}">
                <a16:creationId xmlns:a16="http://schemas.microsoft.com/office/drawing/2014/main" xmlns="" id="{589E1E92-AD11-4148-BB7E-06449101BDE9}"/>
              </a:ext>
            </a:extLst>
          </p:cNvPr>
          <p:cNvPicPr>
            <a:picLocks noChangeAspect="1"/>
          </p:cNvPicPr>
          <p:nvPr/>
        </p:nvPicPr>
        <p:blipFill>
          <a:blip r:embed="rId4"/>
          <a:stretch>
            <a:fillRect/>
          </a:stretch>
        </p:blipFill>
        <p:spPr>
          <a:xfrm rot="18835502">
            <a:off x="8960826" y="2144513"/>
            <a:ext cx="317500" cy="431800"/>
          </a:xfrm>
          <a:prstGeom prst="rect">
            <a:avLst/>
          </a:prstGeom>
        </p:spPr>
      </p:pic>
      <p:pic>
        <p:nvPicPr>
          <p:cNvPr id="14" name="Grafik 13">
            <a:extLst>
              <a:ext uri="{FF2B5EF4-FFF2-40B4-BE49-F238E27FC236}">
                <a16:creationId xmlns:a16="http://schemas.microsoft.com/office/drawing/2014/main" xmlns="" id="{589E1E92-AD11-4148-BB7E-06449101BDE9}"/>
              </a:ext>
            </a:extLst>
          </p:cNvPr>
          <p:cNvPicPr>
            <a:picLocks noChangeAspect="1"/>
          </p:cNvPicPr>
          <p:nvPr/>
        </p:nvPicPr>
        <p:blipFill>
          <a:blip r:embed="rId4"/>
          <a:stretch>
            <a:fillRect/>
          </a:stretch>
        </p:blipFill>
        <p:spPr>
          <a:xfrm>
            <a:off x="8896218" y="1450166"/>
            <a:ext cx="317500" cy="431800"/>
          </a:xfrm>
          <a:prstGeom prst="rect">
            <a:avLst/>
          </a:prstGeom>
        </p:spPr>
      </p:pic>
      <p:sp>
        <p:nvSpPr>
          <p:cNvPr id="15" name="Inhaltsplatzhalter 1"/>
          <p:cNvSpPr txBox="1">
            <a:spLocks/>
          </p:cNvSpPr>
          <p:nvPr/>
        </p:nvSpPr>
        <p:spPr>
          <a:xfrm>
            <a:off x="4368602" y="3632686"/>
            <a:ext cx="6506648" cy="2315692"/>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de-DE" b="1" dirty="0" smtClean="0"/>
              <a:t>§ 14 ff SGB IX</a:t>
            </a:r>
          </a:p>
          <a:p>
            <a:pPr marL="285750" indent="-285750">
              <a:lnSpc>
                <a:spcPct val="150000"/>
              </a:lnSpc>
              <a:buFont typeface="Wingdings" panose="05000000000000000000" pitchFamily="2" charset="2"/>
              <a:buChar char="ü"/>
            </a:pPr>
            <a:r>
              <a:rPr lang="de-DE" dirty="0" smtClean="0"/>
              <a:t>rasche Klärung von Zuständigkeiten </a:t>
            </a:r>
          </a:p>
          <a:p>
            <a:pPr marL="285750" indent="-285750">
              <a:lnSpc>
                <a:spcPct val="150000"/>
              </a:lnSpc>
              <a:buFont typeface="Wingdings" panose="05000000000000000000" pitchFamily="2" charset="2"/>
              <a:buChar char="ü"/>
            </a:pPr>
            <a:r>
              <a:rPr lang="de-DE" dirty="0" smtClean="0"/>
              <a:t>Nachteilen des gegliederten Systems entgegenwirken</a:t>
            </a:r>
          </a:p>
          <a:p>
            <a:pPr marL="285750" indent="-285750">
              <a:lnSpc>
                <a:spcPct val="150000"/>
              </a:lnSpc>
              <a:buFont typeface="Wingdings" panose="05000000000000000000" pitchFamily="2" charset="2"/>
              <a:buChar char="ü"/>
            </a:pPr>
            <a:r>
              <a:rPr lang="de-DE" dirty="0" smtClean="0"/>
              <a:t>auf Beschleunigung gerichtet</a:t>
            </a:r>
          </a:p>
          <a:p>
            <a:pPr marL="285750" indent="-285750">
              <a:lnSpc>
                <a:spcPct val="150000"/>
              </a:lnSpc>
              <a:buFont typeface="Wingdings" panose="05000000000000000000" pitchFamily="2" charset="2"/>
              <a:buChar char="ü"/>
            </a:pPr>
            <a:r>
              <a:rPr lang="de-DE" dirty="0" smtClean="0"/>
              <a:t>möglichst schnelle Leistungserbringung sichern </a:t>
            </a:r>
            <a:endParaRPr lang="de-DE" dirty="0"/>
          </a:p>
        </p:txBody>
      </p:sp>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586" y="4041209"/>
            <a:ext cx="914400" cy="914400"/>
          </a:xfrm>
          <a:prstGeom prst="rect">
            <a:avLst/>
          </a:prstGeom>
        </p:spPr>
      </p:pic>
    </p:spTree>
    <p:extLst>
      <p:ext uri="{BB962C8B-B14F-4D97-AF65-F5344CB8AC3E}">
        <p14:creationId xmlns:p14="http://schemas.microsoft.com/office/powerpoint/2010/main" val="1296350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xmlns="" id="{830F128C-8CEB-F247-BB29-89D2BA83DD3E}"/>
              </a:ext>
            </a:extLst>
          </p:cNvPr>
          <p:cNvPicPr>
            <a:picLocks noChangeAspect="1"/>
          </p:cNvPicPr>
          <p:nvPr/>
        </p:nvPicPr>
        <p:blipFill>
          <a:blip r:embed="rId2"/>
          <a:stretch>
            <a:fillRect/>
          </a:stretch>
        </p:blipFill>
        <p:spPr>
          <a:xfrm>
            <a:off x="1453811" y="1480721"/>
            <a:ext cx="9395511" cy="4494863"/>
          </a:xfrm>
          <a:prstGeom prst="rect">
            <a:avLst/>
          </a:prstGeom>
        </p:spPr>
      </p:pic>
      <p:sp>
        <p:nvSpPr>
          <p:cNvPr id="18" name="Textplatzhalter 23">
            <a:extLst>
              <a:ext uri="{FF2B5EF4-FFF2-40B4-BE49-F238E27FC236}">
                <a16:creationId xmlns:a16="http://schemas.microsoft.com/office/drawing/2014/main" xmlns="" id="{81FE09FC-5075-8B44-8D92-7BF2E232B54A}"/>
              </a:ext>
            </a:extLst>
          </p:cNvPr>
          <p:cNvSpPr txBox="1">
            <a:spLocks/>
          </p:cNvSpPr>
          <p:nvPr/>
        </p:nvSpPr>
        <p:spPr>
          <a:xfrm>
            <a:off x="8545066" y="2924944"/>
            <a:ext cx="2160240" cy="432073"/>
          </a:xfrm>
          <a:prstGeom prst="rect">
            <a:avLst/>
          </a:prstGeom>
        </p:spPr>
        <p:txBody>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de-DE" sz="2400" dirty="0">
                <a:solidFill>
                  <a:schemeClr val="bg1"/>
                </a:solidFill>
              </a:rPr>
              <a:t>Inklusion</a:t>
            </a:r>
          </a:p>
        </p:txBody>
      </p:sp>
      <p:sp>
        <p:nvSpPr>
          <p:cNvPr id="23" name="Titel 22">
            <a:extLst>
              <a:ext uri="{FF2B5EF4-FFF2-40B4-BE49-F238E27FC236}">
                <a16:creationId xmlns:a16="http://schemas.microsoft.com/office/drawing/2014/main" xmlns="" id="{42103B1E-4977-46FE-8911-0704F2A6B1A7}"/>
              </a:ext>
            </a:extLst>
          </p:cNvPr>
          <p:cNvSpPr>
            <a:spLocks noGrp="1"/>
          </p:cNvSpPr>
          <p:nvPr>
            <p:ph type="title"/>
          </p:nvPr>
        </p:nvSpPr>
        <p:spPr/>
        <p:txBody>
          <a:bodyPr/>
          <a:lstStyle/>
          <a:p>
            <a:r>
              <a:rPr lang="de-DE" dirty="0"/>
              <a:t>… </a:t>
            </a:r>
            <a:r>
              <a:rPr lang="de-DE" dirty="0" smtClean="0"/>
              <a:t>wie läuft das ab für Frau K.?</a:t>
            </a:r>
            <a:endParaRPr lang="de-DE" dirty="0"/>
          </a:p>
        </p:txBody>
      </p:sp>
      <p:sp>
        <p:nvSpPr>
          <p:cNvPr id="3" name="Datumsplatzhalter 2"/>
          <p:cNvSpPr>
            <a:spLocks noGrp="1"/>
          </p:cNvSpPr>
          <p:nvPr>
            <p:ph type="dt" sz="half" idx="16"/>
          </p:nvPr>
        </p:nvSpPr>
        <p:spPr/>
        <p:txBody>
          <a:bodyPr/>
          <a:lstStyle/>
          <a:p>
            <a:r>
              <a:rPr lang="de-DE" smtClean="0"/>
              <a:t>03.03.2021</a:t>
            </a:r>
            <a:endParaRPr lang="de-DE" dirty="0"/>
          </a:p>
        </p:txBody>
      </p:sp>
      <p:sp>
        <p:nvSpPr>
          <p:cNvPr id="4" name="Fußzeilenplatzhalter 3"/>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Tree>
    <p:extLst>
      <p:ext uri="{BB962C8B-B14F-4D97-AF65-F5344CB8AC3E}">
        <p14:creationId xmlns:p14="http://schemas.microsoft.com/office/powerpoint/2010/main" val="53441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xmlns="" id="{830F128C-8CEB-F247-BB29-89D2BA83DD3E}"/>
              </a:ext>
            </a:extLst>
          </p:cNvPr>
          <p:cNvPicPr>
            <a:picLocks noChangeAspect="1"/>
          </p:cNvPicPr>
          <p:nvPr/>
        </p:nvPicPr>
        <p:blipFill>
          <a:blip r:embed="rId2"/>
          <a:stretch>
            <a:fillRect/>
          </a:stretch>
        </p:blipFill>
        <p:spPr>
          <a:xfrm>
            <a:off x="8530555" y="4653136"/>
            <a:ext cx="3187205" cy="1524776"/>
          </a:xfrm>
          <a:prstGeom prst="rect">
            <a:avLst/>
          </a:prstGeom>
        </p:spPr>
      </p:pic>
      <p:sp>
        <p:nvSpPr>
          <p:cNvPr id="18" name="Textplatzhalter 23">
            <a:extLst>
              <a:ext uri="{FF2B5EF4-FFF2-40B4-BE49-F238E27FC236}">
                <a16:creationId xmlns:a16="http://schemas.microsoft.com/office/drawing/2014/main" xmlns="" id="{81FE09FC-5075-8B44-8D92-7BF2E232B54A}"/>
              </a:ext>
            </a:extLst>
          </p:cNvPr>
          <p:cNvSpPr txBox="1">
            <a:spLocks/>
          </p:cNvSpPr>
          <p:nvPr/>
        </p:nvSpPr>
        <p:spPr>
          <a:xfrm>
            <a:off x="8545066" y="2924944"/>
            <a:ext cx="2160240" cy="432073"/>
          </a:xfrm>
          <a:prstGeom prst="rect">
            <a:avLst/>
          </a:prstGeom>
        </p:spPr>
        <p:txBody>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de-DE" sz="2400" dirty="0">
                <a:solidFill>
                  <a:schemeClr val="bg1"/>
                </a:solidFill>
              </a:rPr>
              <a:t>Inklusion</a:t>
            </a:r>
          </a:p>
        </p:txBody>
      </p:sp>
      <p:sp>
        <p:nvSpPr>
          <p:cNvPr id="23" name="Titel 22">
            <a:extLst>
              <a:ext uri="{FF2B5EF4-FFF2-40B4-BE49-F238E27FC236}">
                <a16:creationId xmlns:a16="http://schemas.microsoft.com/office/drawing/2014/main" xmlns="" id="{42103B1E-4977-46FE-8911-0704F2A6B1A7}"/>
              </a:ext>
            </a:extLst>
          </p:cNvPr>
          <p:cNvSpPr>
            <a:spLocks noGrp="1"/>
          </p:cNvSpPr>
          <p:nvPr>
            <p:ph type="title"/>
          </p:nvPr>
        </p:nvSpPr>
        <p:spPr>
          <a:xfrm>
            <a:off x="1003306" y="1160773"/>
            <a:ext cx="9702000" cy="4392488"/>
          </a:xfrm>
        </p:spPr>
        <p:txBody>
          <a:bodyPr/>
          <a:lstStyle/>
          <a:p>
            <a:r>
              <a:rPr lang="de-DE" sz="2400" dirty="0" smtClean="0"/>
              <a:t>		Frau K. ist 22 Jahre alt. Sie hat ein Morbus-Down-Syndrom.</a:t>
            </a:r>
            <a:br>
              <a:rPr lang="de-DE" sz="2400" dirty="0" smtClean="0"/>
            </a:br>
            <a:r>
              <a:rPr lang="de-DE" sz="2400" dirty="0"/>
              <a:t/>
            </a:r>
            <a:br>
              <a:rPr lang="de-DE" sz="2400" dirty="0"/>
            </a:br>
            <a:r>
              <a:rPr lang="de-DE" sz="2400" dirty="0" smtClean="0"/>
              <a:t>Eigentlich wohnt sie bei ihren Eltern in Bochum. Ihre Eltern erledigen alle alltäglichen Dinge für Frau K. Sie hat keine Ausbildung und muss sich um nichts kümmern. Für 3 Monate sind ihre Eltern nun auf Mallorca.</a:t>
            </a:r>
            <a:r>
              <a:rPr lang="de-DE" sz="2400" dirty="0"/>
              <a:t> </a:t>
            </a:r>
            <a:r>
              <a:rPr lang="de-DE" sz="2400" dirty="0" smtClean="0"/>
              <a:t>In dieser Zeit können Sie sich nicht </a:t>
            </a:r>
            <a:r>
              <a:rPr lang="de-DE" sz="2400" dirty="0"/>
              <a:t>um </a:t>
            </a:r>
            <a:r>
              <a:rPr lang="de-DE" sz="2400" dirty="0" smtClean="0"/>
              <a:t>sie kümmern</a:t>
            </a:r>
            <a:r>
              <a:rPr lang="de-DE" sz="2400" dirty="0"/>
              <a:t>. </a:t>
            </a:r>
            <a:r>
              <a:rPr lang="de-DE" sz="2400" dirty="0" smtClean="0"/>
              <a:t/>
            </a:r>
            <a:br>
              <a:rPr lang="de-DE" sz="2400" dirty="0" smtClean="0"/>
            </a:br>
            <a:r>
              <a:rPr lang="de-DE" sz="2400" dirty="0"/>
              <a:t/>
            </a:r>
            <a:br>
              <a:rPr lang="de-DE" sz="2400" dirty="0"/>
            </a:br>
            <a:r>
              <a:rPr lang="de-DE" sz="2400" dirty="0" smtClean="0"/>
              <a:t>Deshalb lebt sie derzeit </a:t>
            </a:r>
            <a:r>
              <a:rPr lang="de-DE" sz="2400" dirty="0"/>
              <a:t>bei </a:t>
            </a:r>
            <a:r>
              <a:rPr lang="de-DE" sz="2400" dirty="0" smtClean="0"/>
              <a:t>ihren </a:t>
            </a:r>
            <a:r>
              <a:rPr lang="de-DE" sz="2400" dirty="0"/>
              <a:t>Großeltern in </a:t>
            </a:r>
            <a:r>
              <a:rPr lang="de-DE" sz="2400" dirty="0" smtClean="0"/>
              <a:t>Lübeck.</a:t>
            </a:r>
            <a:endParaRPr lang="de-DE" sz="2400" dirty="0"/>
          </a:p>
        </p:txBody>
      </p:sp>
      <p:sp>
        <p:nvSpPr>
          <p:cNvPr id="3" name="Datumsplatzhalter 2"/>
          <p:cNvSpPr>
            <a:spLocks noGrp="1"/>
          </p:cNvSpPr>
          <p:nvPr>
            <p:ph type="dt" sz="half" idx="16"/>
          </p:nvPr>
        </p:nvSpPr>
        <p:spPr/>
        <p:txBody>
          <a:bodyPr/>
          <a:lstStyle/>
          <a:p>
            <a:r>
              <a:rPr lang="de-DE" smtClean="0"/>
              <a:t>03.03.2021</a:t>
            </a:r>
            <a:endParaRPr lang="de-DE" dirty="0"/>
          </a:p>
        </p:txBody>
      </p:sp>
      <p:sp>
        <p:nvSpPr>
          <p:cNvPr id="4" name="Fußzeilenplatzhalter 3"/>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7" name="Titel 22">
            <a:extLst>
              <a:ext uri="{FF2B5EF4-FFF2-40B4-BE49-F238E27FC236}">
                <a16:creationId xmlns:a16="http://schemas.microsoft.com/office/drawing/2014/main" xmlns="" id="{42103B1E-4977-46FE-8911-0704F2A6B1A7}"/>
              </a:ext>
            </a:extLst>
          </p:cNvPr>
          <p:cNvSpPr txBox="1">
            <a:spLocks/>
          </p:cNvSpPr>
          <p:nvPr/>
        </p:nvSpPr>
        <p:spPr>
          <a:xfrm>
            <a:off x="1034400" y="406243"/>
            <a:ext cx="9000000" cy="936000"/>
          </a:xfrm>
          <a:prstGeom prst="rect">
            <a:avLst/>
          </a:prstGeom>
        </p:spPr>
        <p:txBody>
          <a:bodyPr vert="horz" lIns="0" tIns="0" rIns="0" bIns="0" rtlCol="0" anchor="t" anchorCtr="0">
            <a:noAutofit/>
          </a:bodyPr>
          <a:lstStyle>
            <a:lvl1pPr algn="l" defTabSz="457200" rtl="0" eaLnBrk="1" latinLnBrk="0" hangingPunct="1">
              <a:lnSpc>
                <a:spcPts val="3200"/>
              </a:lnSpc>
              <a:spcBef>
                <a:spcPct val="0"/>
              </a:spcBef>
              <a:buNone/>
              <a:defRPr lang="de-DE" sz="2800" b="0" i="0" kern="1200" baseline="0" smtClean="0">
                <a:solidFill>
                  <a:srgbClr val="005493"/>
                </a:solidFill>
                <a:latin typeface="+mj-lt"/>
                <a:ea typeface="+mj-ea"/>
                <a:cs typeface="Arial"/>
              </a:defRPr>
            </a:lvl1pPr>
          </a:lstStyle>
          <a:p>
            <a:r>
              <a:rPr lang="de-DE" dirty="0" smtClean="0"/>
              <a:t>Was ist wichtig zu wissen über Frau K. ?</a:t>
            </a:r>
            <a:endParaRPr lang="de-DE"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29469" t="3315" r="1769" b="52481"/>
          <a:stretch/>
        </p:blipFill>
        <p:spPr>
          <a:xfrm>
            <a:off x="2568402" y="4535998"/>
            <a:ext cx="2376264" cy="1527598"/>
          </a:xfrm>
          <a:prstGeom prst="rect">
            <a:avLst/>
          </a:prstGeom>
          <a:effectLst>
            <a:softEdge rad="63500"/>
          </a:effec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0" y="901330"/>
            <a:ext cx="542591" cy="1249788"/>
          </a:xfrm>
          <a:prstGeom prst="rect">
            <a:avLst/>
          </a:prstGeom>
        </p:spPr>
      </p:pic>
    </p:spTree>
    <p:extLst>
      <p:ext uri="{BB962C8B-B14F-4D97-AF65-F5344CB8AC3E}">
        <p14:creationId xmlns:p14="http://schemas.microsoft.com/office/powerpoint/2010/main" val="75367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122" y="260648"/>
            <a:ext cx="2728196" cy="2309060"/>
          </a:xfrm>
          <a:prstGeom prst="rect">
            <a:avLst/>
          </a:prstGeom>
        </p:spPr>
      </p:pic>
      <p:pic>
        <p:nvPicPr>
          <p:cNvPr id="7" name="Grafik 6">
            <a:extLst>
              <a:ext uri="{FF2B5EF4-FFF2-40B4-BE49-F238E27FC236}">
                <a16:creationId xmlns:a16="http://schemas.microsoft.com/office/drawing/2014/main" xmlns="" id="{13D8730A-8462-AD41-BBA5-9C0BCDA09B13}"/>
              </a:ext>
            </a:extLst>
          </p:cNvPr>
          <p:cNvPicPr>
            <a:picLocks noChangeAspect="1"/>
          </p:cNvPicPr>
          <p:nvPr/>
        </p:nvPicPr>
        <p:blipFill>
          <a:blip r:embed="rId4"/>
          <a:stretch>
            <a:fillRect/>
          </a:stretch>
        </p:blipFill>
        <p:spPr>
          <a:xfrm>
            <a:off x="7608962" y="4764610"/>
            <a:ext cx="3729507" cy="1498349"/>
          </a:xfrm>
          <a:prstGeom prst="rect">
            <a:avLst/>
          </a:prstGeom>
        </p:spPr>
      </p:pic>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11" name="Titel 22">
            <a:extLst>
              <a:ext uri="{FF2B5EF4-FFF2-40B4-BE49-F238E27FC236}">
                <a16:creationId xmlns:a16="http://schemas.microsoft.com/office/drawing/2014/main" xmlns="" id="{42103B1E-4977-46FE-8911-0704F2A6B1A7}"/>
              </a:ext>
            </a:extLst>
          </p:cNvPr>
          <p:cNvSpPr txBox="1">
            <a:spLocks/>
          </p:cNvSpPr>
          <p:nvPr/>
        </p:nvSpPr>
        <p:spPr>
          <a:xfrm>
            <a:off x="845312" y="692696"/>
            <a:ext cx="8491842" cy="4392488"/>
          </a:xfrm>
          <a:prstGeom prst="rect">
            <a:avLst/>
          </a:prstGeom>
        </p:spPr>
        <p:txBody>
          <a:bodyPr vert="horz" lIns="0" tIns="0" rIns="0" bIns="0" rtlCol="0" anchor="t" anchorCtr="0">
            <a:noAutofit/>
          </a:bodyPr>
          <a:lstStyle>
            <a:lvl1pPr algn="l" defTabSz="457200" rtl="0" eaLnBrk="1" latinLnBrk="0" hangingPunct="1">
              <a:lnSpc>
                <a:spcPts val="3200"/>
              </a:lnSpc>
              <a:spcBef>
                <a:spcPct val="0"/>
              </a:spcBef>
              <a:buNone/>
              <a:defRPr lang="de-DE" sz="2800" b="0" i="0" kern="1200" baseline="0" smtClean="0">
                <a:solidFill>
                  <a:srgbClr val="005493"/>
                </a:solidFill>
                <a:latin typeface="+mj-lt"/>
                <a:ea typeface="+mj-ea"/>
                <a:cs typeface="Arial"/>
              </a:defRPr>
            </a:lvl1pPr>
          </a:lstStyle>
          <a:p>
            <a:r>
              <a:rPr lang="de-DE" sz="2400" dirty="0" smtClean="0"/>
              <a:t>Oma lässt Frau K. viel helfen, beim Kochen, putzen, waschen und bei der Gartenarbeit. Das macht viel Spaß. Bestimmt schafft Frau K. das auch bald allein in einer eigenen Wohnung.</a:t>
            </a:r>
          </a:p>
          <a:p>
            <a:endParaRPr lang="de-DE" sz="2400" dirty="0" smtClean="0"/>
          </a:p>
          <a:p>
            <a:endParaRPr lang="de-DE" sz="2400" dirty="0"/>
          </a:p>
          <a:p>
            <a:r>
              <a:rPr lang="de-DE" sz="2400" dirty="0" smtClean="0"/>
              <a:t>			Ruf doch mal beim Jugendamt an. Henny aus der 				Nachbarschaft sagt, weil du noch so jung bist, kann 			das Jugendamt Unterstützung bezahlen.</a:t>
            </a:r>
          </a:p>
          <a:p>
            <a:endParaRPr lang="de-DE" sz="2400" dirty="0" smtClean="0"/>
          </a:p>
          <a:p>
            <a:endParaRPr lang="de-DE" sz="2400" dirty="0"/>
          </a:p>
          <a:p>
            <a:r>
              <a:rPr lang="de-DE" sz="2400" dirty="0" smtClean="0"/>
              <a:t>Frau K. ruft am 07. Januar im Jugendamt Lübeck an.</a:t>
            </a:r>
            <a:endParaRPr lang="de-DE" sz="2400"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386" y="5073724"/>
            <a:ext cx="914400" cy="914400"/>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40" y="2509866"/>
            <a:ext cx="1389831" cy="1389831"/>
          </a:xfrm>
          <a:prstGeom prst="rect">
            <a:avLst/>
          </a:prstGeom>
        </p:spPr>
      </p:pic>
    </p:spTree>
    <p:extLst>
      <p:ext uri="{BB962C8B-B14F-4D97-AF65-F5344CB8AC3E}">
        <p14:creationId xmlns:p14="http://schemas.microsoft.com/office/powerpoint/2010/main" val="413107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xmlns="" id="{CEACC8B1-6049-E743-8F6B-739F5B392A18}"/>
              </a:ext>
            </a:extLst>
          </p:cNvPr>
          <p:cNvPicPr>
            <a:picLocks noChangeAspect="1"/>
          </p:cNvPicPr>
          <p:nvPr/>
        </p:nvPicPr>
        <p:blipFill>
          <a:blip r:embed="rId3"/>
          <a:stretch>
            <a:fillRect/>
          </a:stretch>
        </p:blipFill>
        <p:spPr>
          <a:xfrm>
            <a:off x="1344266" y="121599"/>
            <a:ext cx="2160240" cy="1358900"/>
          </a:xfrm>
          <a:prstGeom prst="rect">
            <a:avLst/>
          </a:prstGeom>
        </p:spPr>
      </p:pic>
      <p:pic>
        <p:nvPicPr>
          <p:cNvPr id="7" name="Grafik 6">
            <a:extLst>
              <a:ext uri="{FF2B5EF4-FFF2-40B4-BE49-F238E27FC236}">
                <a16:creationId xmlns:a16="http://schemas.microsoft.com/office/drawing/2014/main" xmlns="" id="{13D8730A-8462-AD41-BBA5-9C0BCDA09B13}"/>
              </a:ext>
            </a:extLst>
          </p:cNvPr>
          <p:cNvPicPr>
            <a:picLocks noChangeAspect="1"/>
          </p:cNvPicPr>
          <p:nvPr/>
        </p:nvPicPr>
        <p:blipFill>
          <a:blip r:embed="rId4"/>
          <a:stretch>
            <a:fillRect/>
          </a:stretch>
        </p:blipFill>
        <p:spPr>
          <a:xfrm>
            <a:off x="570743" y="5229199"/>
            <a:ext cx="2352256" cy="945031"/>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p:txBody>
          <a:bodyPr/>
          <a:lstStyle/>
          <a:p>
            <a:r>
              <a:rPr lang="de-DE" dirty="0" smtClean="0"/>
              <a:t>Beratung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3648522" y="335384"/>
            <a:ext cx="9000000" cy="1458695"/>
          </a:xfrm>
        </p:spPr>
        <p:txBody>
          <a:bodyPr/>
          <a:lstStyle/>
          <a:p>
            <a:pPr>
              <a:lnSpc>
                <a:spcPct val="150000"/>
              </a:lnSpc>
              <a:buClr>
                <a:srgbClr val="00325F"/>
              </a:buClr>
              <a:buSzPct val="100000"/>
            </a:pPr>
            <a:r>
              <a:rPr lang="de-DE" i="1" dirty="0"/>
              <a:t>Die Rehabilitationsträger stellen durch geeignete Maßnahmen sicher, dass ein Rehabilitationsbedarf frühzeitig erkannt und auf eine Antragstellung der Leistungsberechtigten hingewirkt </a:t>
            </a:r>
            <a:r>
              <a:rPr lang="de-DE" i="1" dirty="0" smtClean="0"/>
              <a:t>wird (§ 12 Abs. 1 Satz 1 SGB IX).</a:t>
            </a:r>
          </a:p>
          <a:p>
            <a:pPr>
              <a:lnSpc>
                <a:spcPct val="150000"/>
              </a:lnSpc>
              <a:buClr>
                <a:srgbClr val="00325F"/>
              </a:buClr>
              <a:buSzPct val="100000"/>
            </a:pPr>
            <a:endParaRPr lang="de-DE" i="1" dirty="0"/>
          </a:p>
          <a:p>
            <a:pPr>
              <a:lnSpc>
                <a:spcPct val="150000"/>
              </a:lnSpc>
              <a:buClr>
                <a:srgbClr val="00325F"/>
              </a:buClr>
              <a:buSzPct val="100000"/>
            </a:pPr>
            <a:endParaRPr lang="de-DE" dirty="0" smtClean="0"/>
          </a:p>
          <a:p>
            <a:pPr>
              <a:lnSpc>
                <a:spcPct val="150000"/>
              </a:lnSpc>
              <a:buClr>
                <a:srgbClr val="00325F"/>
              </a:buClr>
              <a:buSzPct val="100000"/>
            </a:pPr>
            <a:r>
              <a:rPr lang="de-DE" dirty="0"/>
              <a:t>	</a:t>
            </a:r>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4471" y="3424173"/>
            <a:ext cx="1020362" cy="820136"/>
          </a:xfrm>
          <a:prstGeom prst="rect">
            <a:avLst/>
          </a:prstGeom>
        </p:spPr>
      </p:pic>
      <p:pic>
        <p:nvPicPr>
          <p:cNvPr id="3" name="Grafik 2"/>
          <p:cNvPicPr>
            <a:picLocks noChangeAspect="1"/>
          </p:cNvPicPr>
          <p:nvPr/>
        </p:nvPicPr>
        <p:blipFill rotWithShape="1">
          <a:blip r:embed="rId6"/>
          <a:srcRect l="19146" t="6706" r="24214" b="28963"/>
          <a:stretch/>
        </p:blipFill>
        <p:spPr>
          <a:xfrm>
            <a:off x="5592738" y="3182653"/>
            <a:ext cx="4887106" cy="3069190"/>
          </a:xfrm>
          <a:prstGeom prst="rect">
            <a:avLst/>
          </a:prstGeom>
        </p:spPr>
      </p:pic>
      <p:sp>
        <p:nvSpPr>
          <p:cNvPr id="4" name="Textfeld 3"/>
          <p:cNvSpPr txBox="1"/>
          <p:nvPr/>
        </p:nvSpPr>
        <p:spPr>
          <a:xfrm>
            <a:off x="857868" y="2115735"/>
            <a:ext cx="10729192" cy="646331"/>
          </a:xfrm>
          <a:prstGeom prst="rect">
            <a:avLst/>
          </a:prstGeom>
          <a:noFill/>
        </p:spPr>
        <p:txBody>
          <a:bodyPr wrap="square" rtlCol="0">
            <a:spAutoFit/>
          </a:bodyPr>
          <a:lstStyle/>
          <a:p>
            <a:pPr>
              <a:lnSpc>
                <a:spcPct val="150000"/>
              </a:lnSpc>
              <a:buClr>
                <a:srgbClr val="00325F"/>
              </a:buClr>
              <a:buSzPct val="100000"/>
            </a:pPr>
            <a:r>
              <a:rPr lang="de-DE" sz="2400" dirty="0"/>
              <a:t>22 Jahre	    +		geistig behindert		= 		Jugendamt nicht zuständig</a:t>
            </a:r>
          </a:p>
        </p:txBody>
      </p:sp>
      <p:sp>
        <p:nvSpPr>
          <p:cNvPr id="11" name="Textfeld 10"/>
          <p:cNvSpPr txBox="1"/>
          <p:nvPr/>
        </p:nvSpPr>
        <p:spPr>
          <a:xfrm>
            <a:off x="3144466" y="3705496"/>
            <a:ext cx="2160240" cy="646331"/>
          </a:xfrm>
          <a:prstGeom prst="rect">
            <a:avLst/>
          </a:prstGeom>
          <a:noFill/>
        </p:spPr>
        <p:txBody>
          <a:bodyPr wrap="square" rtlCol="0">
            <a:spAutoFit/>
          </a:bodyPr>
          <a:lstStyle/>
          <a:p>
            <a:r>
              <a:rPr lang="de-DE" dirty="0" smtClean="0"/>
              <a:t>Eingliederungshilfe</a:t>
            </a:r>
            <a:endParaRPr lang="de-DE" dirty="0"/>
          </a:p>
          <a:p>
            <a:endParaRPr lang="de-DE" dirty="0"/>
          </a:p>
        </p:txBody>
      </p:sp>
      <p:cxnSp>
        <p:nvCxnSpPr>
          <p:cNvPr id="13" name="Gerader Verbinder 12"/>
          <p:cNvCxnSpPr/>
          <p:nvPr/>
        </p:nvCxnSpPr>
        <p:spPr>
          <a:xfrm flipH="1">
            <a:off x="8257034" y="2115735"/>
            <a:ext cx="576064" cy="675391"/>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Gerader Verbinder 15"/>
          <p:cNvCxnSpPr/>
          <p:nvPr/>
        </p:nvCxnSpPr>
        <p:spPr>
          <a:xfrm>
            <a:off x="8397539" y="2058663"/>
            <a:ext cx="260912" cy="789534"/>
          </a:xfrm>
          <a:prstGeom prst="line">
            <a:avLst/>
          </a:prstGeom>
        </p:spPr>
        <p:style>
          <a:lnRef idx="2">
            <a:schemeClr val="accent3"/>
          </a:lnRef>
          <a:fillRef idx="0">
            <a:schemeClr val="accent3"/>
          </a:fillRef>
          <a:effectRef idx="1">
            <a:schemeClr val="accent3"/>
          </a:effectRef>
          <a:fontRef idx="minor">
            <a:schemeClr val="tx1"/>
          </a:fontRef>
        </p:style>
      </p:cxnSp>
      <p:sp>
        <p:nvSpPr>
          <p:cNvPr id="15" name="Textfeld 14"/>
          <p:cNvSpPr txBox="1"/>
          <p:nvPr/>
        </p:nvSpPr>
        <p:spPr>
          <a:xfrm>
            <a:off x="4080570" y="4988984"/>
            <a:ext cx="1584176" cy="646331"/>
          </a:xfrm>
          <a:prstGeom prst="rect">
            <a:avLst/>
          </a:prstGeom>
          <a:noFill/>
        </p:spPr>
        <p:txBody>
          <a:bodyPr wrap="square" rtlCol="0">
            <a:spAutoFit/>
          </a:bodyPr>
          <a:lstStyle/>
          <a:p>
            <a:r>
              <a:rPr lang="de-DE" dirty="0" smtClean="0"/>
              <a:t>Sozialamt Lübeck</a:t>
            </a:r>
            <a:endParaRPr lang="de-DE" dirty="0"/>
          </a:p>
        </p:txBody>
      </p:sp>
      <p:cxnSp>
        <p:nvCxnSpPr>
          <p:cNvPr id="18" name="Gerade Verbindung mit Pfeil 17"/>
          <p:cNvCxnSpPr/>
          <p:nvPr/>
        </p:nvCxnSpPr>
        <p:spPr>
          <a:xfrm>
            <a:off x="4474993" y="4181082"/>
            <a:ext cx="144016" cy="7446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125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6FA9B69D-64E4-2446-A906-06E72D2AF901}"/>
              </a:ext>
            </a:extLst>
          </p:cNvPr>
          <p:cNvPicPr>
            <a:picLocks noChangeAspect="1"/>
          </p:cNvPicPr>
          <p:nvPr/>
        </p:nvPicPr>
        <p:blipFill>
          <a:blip r:embed="rId3"/>
          <a:stretch>
            <a:fillRect/>
          </a:stretch>
        </p:blipFill>
        <p:spPr>
          <a:xfrm rot="10800000">
            <a:off x="1154922" y="-36912"/>
            <a:ext cx="3816424" cy="1358605"/>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Bedarfserkennung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4418373" y="3902785"/>
            <a:ext cx="3331254" cy="2088424"/>
          </a:xfrm>
        </p:spPr>
        <p:txBody>
          <a:bodyPr/>
          <a:lstStyle/>
          <a:p>
            <a:pPr>
              <a:lnSpc>
                <a:spcPct val="150000"/>
              </a:lnSpc>
              <a:buClr>
                <a:srgbClr val="00325F"/>
              </a:buClr>
              <a:buSzPct val="100000"/>
            </a:pPr>
            <a:r>
              <a:rPr lang="de-DE" dirty="0" smtClean="0"/>
              <a:t>Ja, das Sozialamt kann Unterstützung bezahlen. Dafür gibt es Eingliederungshilfe. Haben Sie Einkommen oder ein Sparbuch?</a:t>
            </a:r>
            <a:endParaRPr lang="de-DE" dirty="0"/>
          </a:p>
          <a:p>
            <a:pPr>
              <a:lnSpc>
                <a:spcPct val="150000"/>
              </a:lnSpc>
              <a:buClr>
                <a:srgbClr val="00325F"/>
              </a:buClr>
              <a:buSzPct val="100000"/>
            </a:pP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000" y="3241090"/>
            <a:ext cx="1172921" cy="2190277"/>
          </a:xfrm>
          <a:prstGeom prst="rect">
            <a:avLst/>
          </a:prstGeom>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559" y="1463514"/>
            <a:ext cx="542591" cy="1249788"/>
          </a:xfrm>
          <a:prstGeom prst="rect">
            <a:avLst/>
          </a:prstGeom>
        </p:spPr>
      </p:pic>
      <p:pic>
        <p:nvPicPr>
          <p:cNvPr id="12" name="Grafik 11">
            <a:extLst>
              <a:ext uri="{FF2B5EF4-FFF2-40B4-BE49-F238E27FC236}">
                <a16:creationId xmlns:a16="http://schemas.microsoft.com/office/drawing/2014/main" xmlns="" id="{12C900DA-9781-3C4C-9611-E8C075B4AE9C}"/>
              </a:ext>
            </a:extLst>
          </p:cNvPr>
          <p:cNvPicPr>
            <a:picLocks noChangeAspect="1"/>
          </p:cNvPicPr>
          <p:nvPr/>
        </p:nvPicPr>
        <p:blipFill rotWithShape="1">
          <a:blip r:embed="rId6"/>
          <a:srcRect r="57253"/>
          <a:stretch/>
        </p:blipFill>
        <p:spPr>
          <a:xfrm>
            <a:off x="762909" y="2157755"/>
            <a:ext cx="1642181" cy="1912109"/>
          </a:xfrm>
          <a:prstGeom prst="rect">
            <a:avLst/>
          </a:prstGeom>
        </p:spPr>
      </p:pic>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0083" y="3538060"/>
            <a:ext cx="1533306" cy="1533306"/>
          </a:xfrm>
          <a:prstGeom prst="rect">
            <a:avLst/>
          </a:prstGeom>
        </p:spPr>
      </p:pic>
      <p:pic>
        <p:nvPicPr>
          <p:cNvPr id="4" name="Grafik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14581">
            <a:off x="7747260" y="846093"/>
            <a:ext cx="914400" cy="914400"/>
          </a:xfrm>
          <a:prstGeom prst="rect">
            <a:avLst/>
          </a:prstGeom>
        </p:spPr>
      </p:pic>
      <p:pic>
        <p:nvPicPr>
          <p:cNvPr id="7"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6456" y="3047240"/>
            <a:ext cx="914400" cy="914400"/>
          </a:xfrm>
          <a:prstGeom prst="rect">
            <a:avLst/>
          </a:prstGeom>
        </p:spPr>
      </p:pic>
      <p:sp>
        <p:nvSpPr>
          <p:cNvPr id="9" name="Textfeld 8"/>
          <p:cNvSpPr txBox="1"/>
          <p:nvPr/>
        </p:nvSpPr>
        <p:spPr>
          <a:xfrm>
            <a:off x="2858863" y="4069864"/>
            <a:ext cx="1078558" cy="369332"/>
          </a:xfrm>
          <a:prstGeom prst="rect">
            <a:avLst/>
          </a:prstGeom>
          <a:noFill/>
        </p:spPr>
        <p:txBody>
          <a:bodyPr wrap="square" rtlCol="0">
            <a:spAutoFit/>
          </a:bodyPr>
          <a:lstStyle/>
          <a:p>
            <a:r>
              <a:rPr lang="de-DE" dirty="0" smtClean="0"/>
              <a:t>Herr B.</a:t>
            </a:r>
            <a:endParaRPr lang="de-DE" dirty="0"/>
          </a:p>
        </p:txBody>
      </p:sp>
      <p:sp>
        <p:nvSpPr>
          <p:cNvPr id="16" name="Inhaltsplatzhalter 24">
            <a:extLst>
              <a:ext uri="{FF2B5EF4-FFF2-40B4-BE49-F238E27FC236}">
                <a16:creationId xmlns:a16="http://schemas.microsoft.com/office/drawing/2014/main" xmlns="" id="{19D0CF77-2055-410A-83C8-D8D0104C5C1D}"/>
              </a:ext>
            </a:extLst>
          </p:cNvPr>
          <p:cNvSpPr txBox="1">
            <a:spLocks/>
          </p:cNvSpPr>
          <p:nvPr/>
        </p:nvSpPr>
        <p:spPr>
          <a:xfrm>
            <a:off x="4396694" y="1804126"/>
            <a:ext cx="4154699" cy="1229431"/>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00325F"/>
              </a:buClr>
              <a:buSzPct val="100000"/>
            </a:pPr>
            <a:r>
              <a:rPr lang="de-DE" dirty="0" smtClean="0"/>
              <a:t>Können Sie mir jemand bezahlen, der mir zeigt, wie man wäscht und kocht? </a:t>
            </a:r>
          </a:p>
          <a:p>
            <a:pPr>
              <a:lnSpc>
                <a:spcPct val="150000"/>
              </a:lnSpc>
              <a:buClr>
                <a:srgbClr val="00325F"/>
              </a:buClr>
              <a:buSzPct val="100000"/>
            </a:pPr>
            <a:r>
              <a:rPr lang="de-DE" dirty="0" smtClean="0"/>
              <a:t>Haben Sie Arbeit im Garten für mich?</a:t>
            </a:r>
          </a:p>
          <a:p>
            <a:pPr>
              <a:lnSpc>
                <a:spcPct val="150000"/>
              </a:lnSpc>
              <a:buClr>
                <a:srgbClr val="00325F"/>
              </a:buClr>
              <a:buSzPct val="100000"/>
            </a:pPr>
            <a:endParaRPr lang="de-DE" dirty="0"/>
          </a:p>
        </p:txBody>
      </p:sp>
    </p:spTree>
    <p:extLst>
      <p:ext uri="{BB962C8B-B14F-4D97-AF65-F5344CB8AC3E}">
        <p14:creationId xmlns:p14="http://schemas.microsoft.com/office/powerpoint/2010/main" val="1745748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6FA9B69D-64E4-2446-A906-06E72D2AF901}"/>
              </a:ext>
            </a:extLst>
          </p:cNvPr>
          <p:cNvPicPr>
            <a:picLocks noChangeAspect="1"/>
          </p:cNvPicPr>
          <p:nvPr/>
        </p:nvPicPr>
        <p:blipFill>
          <a:blip r:embed="rId3"/>
          <a:stretch>
            <a:fillRect/>
          </a:stretch>
        </p:blipFill>
        <p:spPr>
          <a:xfrm rot="10800000">
            <a:off x="1154922" y="-36912"/>
            <a:ext cx="3816424" cy="135860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123" y="4970047"/>
            <a:ext cx="1246368" cy="1290709"/>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Bedarfserkennung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1237273" y="1082047"/>
            <a:ext cx="9000000" cy="3816000"/>
          </a:xfrm>
        </p:spPr>
        <p:txBody>
          <a:bodyPr/>
          <a:lstStyle/>
          <a:p>
            <a:pPr>
              <a:lnSpc>
                <a:spcPct val="150000"/>
              </a:lnSpc>
              <a:buClr>
                <a:srgbClr val="00325F"/>
              </a:buClr>
              <a:buSzPct val="100000"/>
            </a:pPr>
            <a:r>
              <a:rPr lang="de-DE" dirty="0" smtClean="0"/>
              <a:t>Herr B. hat den Eindruck, dass Frau K. wirklich motiviert ist, allein zu wohnen. Ihre Behinderung verursacht aber Teilhabeeinschränkungen, so dass das nicht alleine gehen wird. Sie kann nicht so gut mit Geld umgehen und weiß auch noch nicht, welche Wäsche sie zusammen waschen kann und wie sie die Waschmaschine bedienen muss. Außerdem möchte sie gern im Garten oder in der Landschaftspflege arbeiten. Das muss sie aber auch erst noch lernen.</a:t>
            </a:r>
          </a:p>
          <a:p>
            <a:pPr>
              <a:lnSpc>
                <a:spcPct val="150000"/>
              </a:lnSpc>
              <a:buClr>
                <a:srgbClr val="00325F"/>
              </a:buClr>
              <a:buSzPct val="100000"/>
            </a:pPr>
            <a:r>
              <a:rPr lang="de-DE" dirty="0" smtClean="0"/>
              <a:t>Herr B. erkennt, dass verschiedene Leistungen des Sozialgesetzbuches in Betracht kommen (Leistungen zur sozialen Teilhabe für das Wohnen und Teilhabe am Arbeitsleben für das Arbeiten).</a:t>
            </a:r>
            <a:endParaRPr lang="de-DE" dirty="0"/>
          </a:p>
          <a:p>
            <a:pPr>
              <a:lnSpc>
                <a:spcPct val="150000"/>
              </a:lnSpc>
              <a:buClr>
                <a:srgbClr val="00325F"/>
              </a:buClr>
              <a:buSzPct val="100000"/>
            </a:pP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7273" y="1556792"/>
            <a:ext cx="1172921" cy="2190277"/>
          </a:xfrm>
          <a:prstGeom prst="rect">
            <a:avLst/>
          </a:prstGeom>
        </p:spPr>
      </p:pic>
      <p:sp>
        <p:nvSpPr>
          <p:cNvPr id="12" name="Inhaltsplatzhalter 24">
            <a:extLst>
              <a:ext uri="{FF2B5EF4-FFF2-40B4-BE49-F238E27FC236}">
                <a16:creationId xmlns:a16="http://schemas.microsoft.com/office/drawing/2014/main" xmlns="" id="{19D0CF77-2055-410A-83C8-D8D0104C5C1D}"/>
              </a:ext>
            </a:extLst>
          </p:cNvPr>
          <p:cNvSpPr txBox="1">
            <a:spLocks/>
          </p:cNvSpPr>
          <p:nvPr/>
        </p:nvSpPr>
        <p:spPr>
          <a:xfrm>
            <a:off x="2895489" y="5136106"/>
            <a:ext cx="8130802" cy="1343894"/>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00325F"/>
              </a:buClr>
              <a:buSzPct val="100000"/>
            </a:pPr>
            <a:r>
              <a:rPr lang="de-DE" dirty="0" smtClean="0"/>
              <a:t>Weil er sich gut auskennt, kann er zielgerichtet beraten und</a:t>
            </a:r>
          </a:p>
          <a:p>
            <a:pPr>
              <a:lnSpc>
                <a:spcPct val="150000"/>
              </a:lnSpc>
              <a:buClr>
                <a:srgbClr val="00325F"/>
              </a:buClr>
              <a:buSzPct val="100000"/>
            </a:pPr>
            <a:r>
              <a:rPr lang="de-DE" dirty="0"/>
              <a:t>d</a:t>
            </a:r>
            <a:r>
              <a:rPr lang="de-DE" dirty="0" smtClean="0"/>
              <a:t>arauf hinwirken, dass Frau K. einen Antrag bei der Stadt Lübeck stellt.</a:t>
            </a:r>
            <a:endParaRPr lang="de-DE" dirty="0"/>
          </a:p>
        </p:txBody>
      </p:sp>
    </p:spTree>
    <p:extLst>
      <p:ext uri="{BB962C8B-B14F-4D97-AF65-F5344CB8AC3E}">
        <p14:creationId xmlns:p14="http://schemas.microsoft.com/office/powerpoint/2010/main" val="313649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xmlns="" id="{DD214A21-DD53-FC4A-83D3-3E33E22BF3C9}"/>
              </a:ext>
            </a:extLst>
          </p:cNvPr>
          <p:cNvPicPr>
            <a:picLocks noChangeAspect="1"/>
          </p:cNvPicPr>
          <p:nvPr/>
        </p:nvPicPr>
        <p:blipFill>
          <a:blip r:embed="rId3"/>
          <a:stretch>
            <a:fillRect/>
          </a:stretch>
        </p:blipFill>
        <p:spPr>
          <a:xfrm>
            <a:off x="696194" y="1963918"/>
            <a:ext cx="3101339" cy="1336215"/>
          </a:xfrm>
          <a:prstGeom prst="rect">
            <a:avLst/>
          </a:prstGeom>
        </p:spPr>
      </p:pic>
      <p:pic>
        <p:nvPicPr>
          <p:cNvPr id="12" name="Grafik 11">
            <a:extLst>
              <a:ext uri="{FF2B5EF4-FFF2-40B4-BE49-F238E27FC236}">
                <a16:creationId xmlns:a16="http://schemas.microsoft.com/office/drawing/2014/main" xmlns="" id="{31CD747A-5EA8-2B49-8119-F1F0F43D4B18}"/>
              </a:ext>
            </a:extLst>
          </p:cNvPr>
          <p:cNvPicPr>
            <a:picLocks noChangeAspect="1"/>
          </p:cNvPicPr>
          <p:nvPr/>
        </p:nvPicPr>
        <p:blipFill>
          <a:blip r:embed="rId4"/>
          <a:stretch>
            <a:fillRect/>
          </a:stretch>
        </p:blipFill>
        <p:spPr>
          <a:xfrm>
            <a:off x="1199417" y="38990"/>
            <a:ext cx="3108594" cy="1546603"/>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Antragstellung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4308011" y="1881966"/>
            <a:ext cx="6768752" cy="4707192"/>
          </a:xfrm>
        </p:spPr>
        <p:txBody>
          <a:bodyPr/>
          <a:lstStyle/>
          <a:p>
            <a:pPr>
              <a:lnSpc>
                <a:spcPct val="200000"/>
              </a:lnSpc>
            </a:pPr>
            <a:r>
              <a:rPr lang="de-DE" dirty="0" smtClean="0"/>
              <a:t>Dann möchte ich Assistenzleistungen fürs </a:t>
            </a:r>
          </a:p>
          <a:p>
            <a:pPr>
              <a:lnSpc>
                <a:spcPct val="200000"/>
              </a:lnSpc>
            </a:pPr>
            <a:r>
              <a:rPr lang="de-DE" dirty="0" smtClean="0"/>
              <a:t>Wohnen und für die Arbeit als </a:t>
            </a:r>
          </a:p>
          <a:p>
            <a:pPr>
              <a:lnSpc>
                <a:spcPct val="200000"/>
              </a:lnSpc>
            </a:pPr>
            <a:r>
              <a:rPr lang="de-DE" dirty="0" smtClean="0"/>
              <a:t>Eingliederungshilfe beantragen.</a:t>
            </a:r>
          </a:p>
          <a:p>
            <a:pPr>
              <a:lnSpc>
                <a:spcPct val="200000"/>
              </a:lnSpc>
            </a:pPr>
            <a:endParaRPr lang="de-DE" dirty="0"/>
          </a:p>
          <a:p>
            <a:pPr>
              <a:lnSpc>
                <a:spcPct val="200000"/>
              </a:lnSpc>
            </a:pPr>
            <a:r>
              <a:rPr lang="de-DE" dirty="0" smtClean="0"/>
              <a:t>Kommen Sie morgen (08. Januar) zu mir. Ich gebe Ihnen dann noch mehr Informationen, z.B. wie das Verfahren abläuft. Sie können gern Ihre Oma als Vertrauensperson mitbringen.</a:t>
            </a:r>
            <a:endParaRPr lang="de-DE" dirty="0"/>
          </a:p>
        </p:txBody>
      </p:sp>
      <p:sp>
        <p:nvSpPr>
          <p:cNvPr id="3" name="Textfeld 2"/>
          <p:cNvSpPr txBox="1"/>
          <p:nvPr/>
        </p:nvSpPr>
        <p:spPr>
          <a:xfrm>
            <a:off x="1737278" y="2204970"/>
            <a:ext cx="1080120" cy="369332"/>
          </a:xfrm>
          <a:prstGeom prst="rect">
            <a:avLst/>
          </a:prstGeom>
          <a:noFill/>
        </p:spPr>
        <p:txBody>
          <a:bodyPr wrap="square" rtlCol="0">
            <a:spAutoFit/>
          </a:bodyPr>
          <a:lstStyle/>
          <a:p>
            <a:r>
              <a:rPr lang="de-DE" dirty="0" smtClean="0"/>
              <a:t>Antrag</a:t>
            </a:r>
            <a:endParaRPr lang="de-DE" dirty="0"/>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559" y="1463514"/>
            <a:ext cx="542591" cy="1249788"/>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614581">
            <a:off x="7747260" y="846093"/>
            <a:ext cx="914400" cy="914400"/>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7265">
            <a:off x="2651892" y="3603600"/>
            <a:ext cx="914400" cy="914400"/>
          </a:xfrm>
          <a:prstGeom prst="rect">
            <a:avLst/>
          </a:prstGeom>
        </p:spPr>
      </p:pic>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7061" y="3929997"/>
            <a:ext cx="1533306" cy="1533306"/>
          </a:xfrm>
          <a:prstGeom prst="rect">
            <a:avLst/>
          </a:prstGeom>
        </p:spPr>
      </p:pic>
      <p:pic>
        <p:nvPicPr>
          <p:cNvPr id="15" name="Grafik 14">
            <a:extLst>
              <a:ext uri="{FF2B5EF4-FFF2-40B4-BE49-F238E27FC236}">
                <a16:creationId xmlns:a16="http://schemas.microsoft.com/office/drawing/2014/main" xmlns="" id="{12C900DA-9781-3C4C-9611-E8C075B4AE9C}"/>
              </a:ext>
            </a:extLst>
          </p:cNvPr>
          <p:cNvPicPr>
            <a:picLocks noChangeAspect="1"/>
          </p:cNvPicPr>
          <p:nvPr/>
        </p:nvPicPr>
        <p:blipFill rotWithShape="1">
          <a:blip r:embed="rId8"/>
          <a:srcRect r="57253"/>
          <a:stretch/>
        </p:blipFill>
        <p:spPr>
          <a:xfrm>
            <a:off x="338734" y="4096395"/>
            <a:ext cx="1642181" cy="1912109"/>
          </a:xfrm>
          <a:prstGeom prst="rect">
            <a:avLst/>
          </a:prstGeom>
        </p:spPr>
      </p:pic>
    </p:spTree>
    <p:extLst>
      <p:ext uri="{BB962C8B-B14F-4D97-AF65-F5344CB8AC3E}">
        <p14:creationId xmlns:p14="http://schemas.microsoft.com/office/powerpoint/2010/main" val="159064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826" y="3334603"/>
            <a:ext cx="1913642" cy="1619647"/>
          </a:xfrm>
          <a:prstGeom prst="rect">
            <a:avLst/>
          </a:prstGeom>
        </p:spPr>
      </p:pic>
      <p:pic>
        <p:nvPicPr>
          <p:cNvPr id="9" name="Grafik 8">
            <a:extLst>
              <a:ext uri="{FF2B5EF4-FFF2-40B4-BE49-F238E27FC236}">
                <a16:creationId xmlns:a16="http://schemas.microsoft.com/office/drawing/2014/main" xmlns="" id="{DD214A21-DD53-FC4A-83D3-3E33E22BF3C9}"/>
              </a:ext>
            </a:extLst>
          </p:cNvPr>
          <p:cNvPicPr>
            <a:picLocks noChangeAspect="1"/>
          </p:cNvPicPr>
          <p:nvPr/>
        </p:nvPicPr>
        <p:blipFill>
          <a:blip r:embed="rId4"/>
          <a:stretch>
            <a:fillRect/>
          </a:stretch>
        </p:blipFill>
        <p:spPr>
          <a:xfrm>
            <a:off x="284289" y="1655472"/>
            <a:ext cx="3676853" cy="1584176"/>
          </a:xfrm>
          <a:prstGeom prst="rect">
            <a:avLst/>
          </a:prstGeom>
        </p:spPr>
      </p:pic>
      <p:pic>
        <p:nvPicPr>
          <p:cNvPr id="12" name="Grafik 11">
            <a:extLst>
              <a:ext uri="{FF2B5EF4-FFF2-40B4-BE49-F238E27FC236}">
                <a16:creationId xmlns:a16="http://schemas.microsoft.com/office/drawing/2014/main" xmlns="" id="{31CD747A-5EA8-2B49-8119-F1F0F43D4B18}"/>
              </a:ext>
            </a:extLst>
          </p:cNvPr>
          <p:cNvPicPr>
            <a:picLocks noChangeAspect="1"/>
          </p:cNvPicPr>
          <p:nvPr/>
        </p:nvPicPr>
        <p:blipFill>
          <a:blip r:embed="rId5"/>
          <a:stretch>
            <a:fillRect/>
          </a:stretch>
        </p:blipFill>
        <p:spPr>
          <a:xfrm>
            <a:off x="1199417" y="38990"/>
            <a:ext cx="3108594" cy="1546603"/>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Antragstellung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3714761" y="1042230"/>
            <a:ext cx="6768752" cy="5069397"/>
          </a:xfrm>
        </p:spPr>
        <p:txBody>
          <a:bodyPr/>
          <a:lstStyle/>
          <a:p>
            <a:pPr>
              <a:lnSpc>
                <a:spcPct val="150000"/>
              </a:lnSpc>
            </a:pPr>
            <a:r>
              <a:rPr lang="de-DE" dirty="0" smtClean="0"/>
              <a:t>Damit Sie Arbeit in der Landschaftspflege lernen können, gibt es die </a:t>
            </a:r>
            <a:r>
              <a:rPr lang="de-DE" dirty="0" err="1" smtClean="0"/>
              <a:t>Marli</a:t>
            </a:r>
            <a:r>
              <a:rPr lang="de-DE" dirty="0" smtClean="0"/>
              <a:t>-Werkstätten. Das kann die Agentur für Arbeit bezahlen. </a:t>
            </a:r>
          </a:p>
          <a:p>
            <a:pPr>
              <a:lnSpc>
                <a:spcPct val="150000"/>
              </a:lnSpc>
            </a:pPr>
            <a:r>
              <a:rPr lang="de-DE" dirty="0" smtClean="0"/>
              <a:t>In der Stadt Lübeck gibt es verschiedene Dienste, die Assistenz anbieten. In der Kirchengemeinde der Fischerkirche in </a:t>
            </a:r>
            <a:r>
              <a:rPr lang="de-DE" dirty="0" err="1" smtClean="0"/>
              <a:t>Schlutup</a:t>
            </a:r>
            <a:r>
              <a:rPr lang="de-DE" dirty="0" smtClean="0"/>
              <a:t> gibt es auch eine Gruppe von Menschen, die sich gegenseitig helfen.</a:t>
            </a:r>
          </a:p>
          <a:p>
            <a:pPr>
              <a:lnSpc>
                <a:spcPct val="200000"/>
              </a:lnSpc>
            </a:pPr>
            <a:endParaRPr lang="de-DE" dirty="0" smtClean="0"/>
          </a:p>
          <a:p>
            <a:pPr>
              <a:lnSpc>
                <a:spcPct val="200000"/>
              </a:lnSpc>
            </a:pPr>
            <a:endParaRPr lang="de-DE" dirty="0"/>
          </a:p>
          <a:p>
            <a:pPr>
              <a:lnSpc>
                <a:spcPct val="200000"/>
              </a:lnSpc>
            </a:pPr>
            <a:endParaRPr lang="de-DE" dirty="0" smtClean="0"/>
          </a:p>
          <a:p>
            <a:pPr>
              <a:lnSpc>
                <a:spcPct val="150000"/>
              </a:lnSpc>
            </a:pPr>
            <a:r>
              <a:rPr lang="de-DE" dirty="0" smtClean="0"/>
              <a:t>Eigentlich wohnt meine Enkelin in Bochum. Da will sie auch gern eine Wohnung nehmen. Haben Sie da auch Informationen?</a:t>
            </a:r>
            <a:endParaRPr lang="de-DE" dirty="0"/>
          </a:p>
        </p:txBody>
      </p:sp>
      <p:sp>
        <p:nvSpPr>
          <p:cNvPr id="3" name="Textfeld 2"/>
          <p:cNvSpPr txBox="1"/>
          <p:nvPr/>
        </p:nvSpPr>
        <p:spPr>
          <a:xfrm>
            <a:off x="1582655" y="2041171"/>
            <a:ext cx="1080120" cy="369332"/>
          </a:xfrm>
          <a:prstGeom prst="rect">
            <a:avLst/>
          </a:prstGeom>
          <a:noFill/>
        </p:spPr>
        <p:txBody>
          <a:bodyPr wrap="square" rtlCol="0">
            <a:spAutoFit/>
          </a:bodyPr>
          <a:lstStyle/>
          <a:p>
            <a:r>
              <a:rPr lang="de-DE" dirty="0" smtClean="0"/>
              <a:t>Antrag</a:t>
            </a:r>
            <a:endParaRPr lang="de-DE"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632" y="4100342"/>
            <a:ext cx="1533306" cy="1533306"/>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7743" y="3495048"/>
            <a:ext cx="1389831" cy="1389831"/>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8419" y="5083613"/>
            <a:ext cx="411161" cy="738411"/>
          </a:xfrm>
          <a:prstGeom prst="rect">
            <a:avLst/>
          </a:prstGeom>
        </p:spPr>
      </p:pic>
    </p:spTree>
    <p:extLst>
      <p:ext uri="{BB962C8B-B14F-4D97-AF65-F5344CB8AC3E}">
        <p14:creationId xmlns:p14="http://schemas.microsoft.com/office/powerpoint/2010/main" val="152255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0B16EAC6-29FC-4543-BA4C-60649B744D25}"/>
              </a:ext>
            </a:extLst>
          </p:cNvPr>
          <p:cNvPicPr>
            <a:picLocks noChangeAspect="1"/>
          </p:cNvPicPr>
          <p:nvPr/>
        </p:nvPicPr>
        <p:blipFill>
          <a:blip r:embed="rId2"/>
          <a:stretch>
            <a:fillRect/>
          </a:stretch>
        </p:blipFill>
        <p:spPr>
          <a:xfrm>
            <a:off x="731889" y="-25056"/>
            <a:ext cx="4832521" cy="1504723"/>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Zuständigkeitsklärung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2149992" y="1824178"/>
            <a:ext cx="5222757" cy="1739258"/>
          </a:xfrm>
        </p:spPr>
        <p:txBody>
          <a:bodyPr/>
          <a:lstStyle/>
          <a:p>
            <a:pPr marL="285750" indent="-285750">
              <a:lnSpc>
                <a:spcPct val="150000"/>
              </a:lnSpc>
              <a:buFont typeface="Arial" panose="020B0604020202020204" pitchFamily="34" charset="0"/>
              <a:buChar char="•"/>
            </a:pPr>
            <a:r>
              <a:rPr lang="de-DE" dirty="0" smtClean="0"/>
              <a:t>gewöhnlicher Aufenthalt noch in Bochum (NRW) </a:t>
            </a:r>
          </a:p>
          <a:p>
            <a:pPr marL="285750" indent="-285750">
              <a:lnSpc>
                <a:spcPct val="150000"/>
              </a:lnSpc>
              <a:buFont typeface="Arial" panose="020B0604020202020204" pitchFamily="34" charset="0"/>
              <a:buChar char="•"/>
            </a:pPr>
            <a:r>
              <a:rPr lang="de-DE" dirty="0" smtClean="0"/>
              <a:t>Lübeck nur vorübergehend</a:t>
            </a:r>
          </a:p>
          <a:p>
            <a:pPr>
              <a:lnSpc>
                <a:spcPct val="150000"/>
              </a:lnSpc>
            </a:pPr>
            <a:r>
              <a:rPr lang="de-DE" dirty="0" smtClean="0"/>
              <a:t>	= Sozialamt Lübeck örtlich nicht zuständig, </a:t>
            </a:r>
          </a:p>
          <a:p>
            <a:pPr>
              <a:lnSpc>
                <a:spcPct val="150000"/>
              </a:lnSpc>
            </a:pPr>
            <a:r>
              <a:rPr lang="de-DE" dirty="0"/>
              <a:t>	</a:t>
            </a:r>
            <a:r>
              <a:rPr lang="de-DE" dirty="0" smtClean="0"/>
              <a:t>	§ 98 SGB IX</a:t>
            </a:r>
            <a:endParaRPr lang="de-DE" dirty="0"/>
          </a:p>
        </p:txBody>
      </p:sp>
      <p:pic>
        <p:nvPicPr>
          <p:cNvPr id="9" name="Grafik 8">
            <a:extLst>
              <a:ext uri="{FF2B5EF4-FFF2-40B4-BE49-F238E27FC236}">
                <a16:creationId xmlns:a16="http://schemas.microsoft.com/office/drawing/2014/main" xmlns="" id="{DD214A21-DD53-FC4A-83D3-3E33E22BF3C9}"/>
              </a:ext>
            </a:extLst>
          </p:cNvPr>
          <p:cNvPicPr>
            <a:picLocks noChangeAspect="1"/>
          </p:cNvPicPr>
          <p:nvPr/>
        </p:nvPicPr>
        <p:blipFill>
          <a:blip r:embed="rId3">
            <a:duotone>
              <a:schemeClr val="accent2">
                <a:shade val="45000"/>
                <a:satMod val="135000"/>
              </a:schemeClr>
              <a:prstClr val="white"/>
            </a:duotone>
          </a:blip>
          <a:stretch>
            <a:fillRect/>
          </a:stretch>
        </p:blipFill>
        <p:spPr>
          <a:xfrm>
            <a:off x="7303782" y="1254685"/>
            <a:ext cx="3676853" cy="1584176"/>
          </a:xfrm>
          <a:prstGeom prst="rect">
            <a:avLst/>
          </a:prstGeom>
        </p:spPr>
      </p:pic>
      <p:pic>
        <p:nvPicPr>
          <p:cNvPr id="13" name="Grafik 12">
            <a:extLst>
              <a:ext uri="{FF2B5EF4-FFF2-40B4-BE49-F238E27FC236}">
                <a16:creationId xmlns:a16="http://schemas.microsoft.com/office/drawing/2014/main" xmlns="" id="{589E1E92-AD11-4148-BB7E-06449101BDE9}"/>
              </a:ext>
            </a:extLst>
          </p:cNvPr>
          <p:cNvPicPr>
            <a:picLocks noChangeAspect="1"/>
          </p:cNvPicPr>
          <p:nvPr/>
        </p:nvPicPr>
        <p:blipFill>
          <a:blip r:embed="rId4"/>
          <a:stretch>
            <a:fillRect/>
          </a:stretch>
        </p:blipFill>
        <p:spPr>
          <a:xfrm rot="18835502">
            <a:off x="8960826" y="2144513"/>
            <a:ext cx="317500" cy="431800"/>
          </a:xfrm>
          <a:prstGeom prst="rect">
            <a:avLst/>
          </a:prstGeom>
        </p:spPr>
      </p:pic>
      <p:pic>
        <p:nvPicPr>
          <p:cNvPr id="14" name="Grafik 13">
            <a:extLst>
              <a:ext uri="{FF2B5EF4-FFF2-40B4-BE49-F238E27FC236}">
                <a16:creationId xmlns:a16="http://schemas.microsoft.com/office/drawing/2014/main" xmlns="" id="{589E1E92-AD11-4148-BB7E-06449101BDE9}"/>
              </a:ext>
            </a:extLst>
          </p:cNvPr>
          <p:cNvPicPr>
            <a:picLocks noChangeAspect="1"/>
          </p:cNvPicPr>
          <p:nvPr/>
        </p:nvPicPr>
        <p:blipFill>
          <a:blip r:embed="rId4"/>
          <a:stretch>
            <a:fillRect/>
          </a:stretch>
        </p:blipFill>
        <p:spPr>
          <a:xfrm>
            <a:off x="8896218" y="1450166"/>
            <a:ext cx="317500" cy="431800"/>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450" y="3745116"/>
            <a:ext cx="914400" cy="914400"/>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38" y="1702788"/>
            <a:ext cx="933580" cy="1676634"/>
          </a:xfrm>
          <a:prstGeom prst="rect">
            <a:avLst/>
          </a:prstGeom>
        </p:spPr>
      </p:pic>
      <p:sp>
        <p:nvSpPr>
          <p:cNvPr id="15" name="Inhaltsplatzhalter 1"/>
          <p:cNvSpPr txBox="1">
            <a:spLocks/>
          </p:cNvSpPr>
          <p:nvPr/>
        </p:nvSpPr>
        <p:spPr>
          <a:xfrm>
            <a:off x="1188000" y="4070346"/>
            <a:ext cx="1632362" cy="359408"/>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de-DE" dirty="0" smtClean="0"/>
              <a:t>2 Wochen Zeit</a:t>
            </a:r>
            <a:endParaRPr lang="de-DE" dirty="0"/>
          </a:p>
        </p:txBody>
      </p:sp>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184" y="4793813"/>
            <a:ext cx="1780965" cy="1056505"/>
          </a:xfrm>
          <a:prstGeom prst="rect">
            <a:avLst/>
          </a:prstGeom>
        </p:spPr>
      </p:pic>
      <p:sp>
        <p:nvSpPr>
          <p:cNvPr id="17" name="Inhaltsplatzhalter 1"/>
          <p:cNvSpPr txBox="1">
            <a:spLocks/>
          </p:cNvSpPr>
          <p:nvPr/>
        </p:nvSpPr>
        <p:spPr>
          <a:xfrm>
            <a:off x="3648522" y="4943933"/>
            <a:ext cx="4344131" cy="949889"/>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de-DE" dirty="0" smtClean="0"/>
              <a:t>Weiterleitung an LWL-Inklusionsamt Soziale Teilhabe Münster, § 14 SGB IX</a:t>
            </a:r>
            <a:endParaRPr lang="de-DE" dirty="0"/>
          </a:p>
        </p:txBody>
      </p:sp>
      <p:pic>
        <p:nvPicPr>
          <p:cNvPr id="18" name="Grafi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4143" y="3483386"/>
            <a:ext cx="668883" cy="1540685"/>
          </a:xfrm>
          <a:prstGeom prst="rect">
            <a:avLst/>
          </a:prstGeom>
        </p:spPr>
      </p:pic>
      <p:sp>
        <p:nvSpPr>
          <p:cNvPr id="10" name="Smiley 9"/>
          <p:cNvSpPr/>
          <p:nvPr/>
        </p:nvSpPr>
        <p:spPr>
          <a:xfrm>
            <a:off x="8090471" y="3630450"/>
            <a:ext cx="238571" cy="229762"/>
          </a:xfrm>
          <a:prstGeom prst="smileyFace">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8209756" y="5059475"/>
            <a:ext cx="3679149" cy="369332"/>
          </a:xfrm>
          <a:prstGeom prst="rect">
            <a:avLst/>
          </a:prstGeom>
        </p:spPr>
        <p:txBody>
          <a:bodyPr wrap="none">
            <a:spAutoFit/>
          </a:bodyPr>
          <a:lstStyle/>
          <a:p>
            <a:r>
              <a:rPr lang="de-DE" dirty="0">
                <a:hlinkClick r:id="rId9"/>
              </a:rPr>
              <a:t>https://www.bthg2020.lwl.org/de</a:t>
            </a:r>
            <a:r>
              <a:rPr lang="de-DE" dirty="0" smtClean="0">
                <a:hlinkClick r:id="rId9"/>
              </a:rPr>
              <a:t>/</a:t>
            </a:r>
            <a:r>
              <a:rPr lang="de-DE" dirty="0" smtClean="0"/>
              <a:t> </a:t>
            </a:r>
            <a:endParaRPr lang="de-DE" dirty="0"/>
          </a:p>
        </p:txBody>
      </p:sp>
    </p:spTree>
    <p:extLst>
      <p:ext uri="{BB962C8B-B14F-4D97-AF65-F5344CB8AC3E}">
        <p14:creationId xmlns:p14="http://schemas.microsoft.com/office/powerpoint/2010/main" val="389539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33" y="4186669"/>
            <a:ext cx="844056" cy="1576164"/>
          </a:xfrm>
          <a:prstGeom prst="rect">
            <a:avLst/>
          </a:prstGeom>
        </p:spPr>
      </p:pic>
      <p:pic>
        <p:nvPicPr>
          <p:cNvPr id="20" name="Grafik 19">
            <a:extLst>
              <a:ext uri="{FF2B5EF4-FFF2-40B4-BE49-F238E27FC236}">
                <a16:creationId xmlns:a16="http://schemas.microsoft.com/office/drawing/2014/main" xmlns="" id="{13D8730A-8462-AD41-BBA5-9C0BCDA09B13}"/>
              </a:ext>
            </a:extLst>
          </p:cNvPr>
          <p:cNvPicPr>
            <a:picLocks noChangeAspect="1"/>
          </p:cNvPicPr>
          <p:nvPr/>
        </p:nvPicPr>
        <p:blipFill>
          <a:blip r:embed="rId4"/>
          <a:stretch>
            <a:fillRect/>
          </a:stretch>
        </p:blipFill>
        <p:spPr>
          <a:xfrm>
            <a:off x="520490" y="3259084"/>
            <a:ext cx="1941164" cy="779873"/>
          </a:xfrm>
          <a:prstGeom prst="rect">
            <a:avLst/>
          </a:prstGeom>
        </p:spPr>
      </p:pic>
      <p:pic>
        <p:nvPicPr>
          <p:cNvPr id="18" name="Grafik 17">
            <a:extLst>
              <a:ext uri="{FF2B5EF4-FFF2-40B4-BE49-F238E27FC236}">
                <a16:creationId xmlns:a16="http://schemas.microsoft.com/office/drawing/2014/main" xmlns="" id="{DD214A21-DD53-FC4A-83D3-3E33E22BF3C9}"/>
              </a:ext>
            </a:extLst>
          </p:cNvPr>
          <p:cNvPicPr>
            <a:picLocks noChangeAspect="1"/>
          </p:cNvPicPr>
          <p:nvPr/>
        </p:nvPicPr>
        <p:blipFill>
          <a:blip r:embed="rId5"/>
          <a:stretch>
            <a:fillRect/>
          </a:stretch>
        </p:blipFill>
        <p:spPr>
          <a:xfrm>
            <a:off x="5301839" y="2566923"/>
            <a:ext cx="2387658" cy="1028725"/>
          </a:xfrm>
          <a:prstGeom prst="rect">
            <a:avLst/>
          </a:prstGeom>
        </p:spPr>
      </p:pic>
      <p:pic>
        <p:nvPicPr>
          <p:cNvPr id="33" name="Grafik 32">
            <a:extLst>
              <a:ext uri="{FF2B5EF4-FFF2-40B4-BE49-F238E27FC236}">
                <a16:creationId xmlns:a16="http://schemas.microsoft.com/office/drawing/2014/main" xmlns="" id="{0B16EAC6-29FC-4543-BA4C-60649B744D25}"/>
              </a:ext>
            </a:extLst>
          </p:cNvPr>
          <p:cNvPicPr>
            <a:picLocks noChangeAspect="1"/>
          </p:cNvPicPr>
          <p:nvPr/>
        </p:nvPicPr>
        <p:blipFill>
          <a:blip r:embed="rId6"/>
          <a:stretch>
            <a:fillRect/>
          </a:stretch>
        </p:blipFill>
        <p:spPr>
          <a:xfrm>
            <a:off x="7885992" y="1917698"/>
            <a:ext cx="3220114" cy="3189543"/>
          </a:xfrm>
          <a:prstGeom prst="rect">
            <a:avLst/>
          </a:prstGeom>
        </p:spPr>
      </p:pic>
      <p:pic>
        <p:nvPicPr>
          <p:cNvPr id="43" name="Grafik 42">
            <a:extLst>
              <a:ext uri="{FF2B5EF4-FFF2-40B4-BE49-F238E27FC236}">
                <a16:creationId xmlns:a16="http://schemas.microsoft.com/office/drawing/2014/main" xmlns="" id="{6FA9B69D-64E4-2446-A906-06E72D2AF901}"/>
              </a:ext>
            </a:extLst>
          </p:cNvPr>
          <p:cNvPicPr>
            <a:picLocks noChangeAspect="1"/>
          </p:cNvPicPr>
          <p:nvPr/>
        </p:nvPicPr>
        <p:blipFill>
          <a:blip r:embed="rId7"/>
          <a:stretch>
            <a:fillRect/>
          </a:stretch>
        </p:blipFill>
        <p:spPr>
          <a:xfrm rot="10800000">
            <a:off x="2638108" y="3351444"/>
            <a:ext cx="2234550" cy="1927739"/>
          </a:xfrm>
          <a:prstGeom prst="rect">
            <a:avLst/>
          </a:prstGeom>
        </p:spPr>
      </p:pic>
      <p:pic>
        <p:nvPicPr>
          <p:cNvPr id="7" name="Grafik 6">
            <a:extLst>
              <a:ext uri="{FF2B5EF4-FFF2-40B4-BE49-F238E27FC236}">
                <a16:creationId xmlns:a16="http://schemas.microsoft.com/office/drawing/2014/main" xmlns="" id="{31CD747A-5EA8-2B49-8119-F1F0F43D4B18}"/>
              </a:ext>
            </a:extLst>
          </p:cNvPr>
          <p:cNvPicPr>
            <a:picLocks noChangeAspect="1"/>
          </p:cNvPicPr>
          <p:nvPr/>
        </p:nvPicPr>
        <p:blipFill>
          <a:blip r:embed="rId8"/>
          <a:stretch>
            <a:fillRect/>
          </a:stretch>
        </p:blipFill>
        <p:spPr>
          <a:xfrm>
            <a:off x="4293727" y="1617448"/>
            <a:ext cx="2292482" cy="1546603"/>
          </a:xfrm>
          <a:prstGeom prst="rect">
            <a:avLst/>
          </a:prstGeom>
        </p:spPr>
      </p:pic>
      <p:pic>
        <p:nvPicPr>
          <p:cNvPr id="5" name="Grafik 4">
            <a:extLst>
              <a:ext uri="{FF2B5EF4-FFF2-40B4-BE49-F238E27FC236}">
                <a16:creationId xmlns:a16="http://schemas.microsoft.com/office/drawing/2014/main" xmlns="" id="{CEACC8B1-6049-E743-8F6B-739F5B392A18}"/>
              </a:ext>
            </a:extLst>
          </p:cNvPr>
          <p:cNvPicPr>
            <a:picLocks noChangeAspect="1"/>
          </p:cNvPicPr>
          <p:nvPr/>
        </p:nvPicPr>
        <p:blipFill>
          <a:blip r:embed="rId9"/>
          <a:stretch>
            <a:fillRect/>
          </a:stretch>
        </p:blipFill>
        <p:spPr>
          <a:xfrm>
            <a:off x="983660" y="2077311"/>
            <a:ext cx="1803400" cy="1358900"/>
          </a:xfrm>
          <a:prstGeom prst="rect">
            <a:avLst/>
          </a:prstGeom>
        </p:spPr>
      </p:pic>
      <p:sp>
        <p:nvSpPr>
          <p:cNvPr id="23" name="Titel 22">
            <a:extLst>
              <a:ext uri="{FF2B5EF4-FFF2-40B4-BE49-F238E27FC236}">
                <a16:creationId xmlns:a16="http://schemas.microsoft.com/office/drawing/2014/main" xmlns="" id="{42103B1E-4977-46FE-8911-0704F2A6B1A7}"/>
              </a:ext>
            </a:extLst>
          </p:cNvPr>
          <p:cNvSpPr>
            <a:spLocks noGrp="1"/>
          </p:cNvSpPr>
          <p:nvPr>
            <p:ph type="title"/>
          </p:nvPr>
        </p:nvSpPr>
        <p:spPr>
          <a:xfrm>
            <a:off x="1704306" y="371848"/>
            <a:ext cx="9000000" cy="1265344"/>
          </a:xfrm>
        </p:spPr>
        <p:txBody>
          <a:bodyPr/>
          <a:lstStyle/>
          <a:p>
            <a:r>
              <a:rPr lang="de-DE" dirty="0"/>
              <a:t>Menschen mit Behinderungen sollen trotz ihrer Unterstützungsbedarfe so leben können wie Menschen ohne </a:t>
            </a:r>
            <a:r>
              <a:rPr lang="de-DE" dirty="0" smtClean="0"/>
              <a:t>Behinderungen</a:t>
            </a:r>
            <a:r>
              <a:rPr lang="de-DE" dirty="0"/>
              <a:t/>
            </a:r>
            <a:br>
              <a:rPr lang="de-DE" dirty="0"/>
            </a:br>
            <a:endParaRPr lang="de-DE" dirty="0"/>
          </a:p>
        </p:txBody>
      </p:sp>
      <p:sp>
        <p:nvSpPr>
          <p:cNvPr id="3" name="Datumsplatzhalter 2"/>
          <p:cNvSpPr>
            <a:spLocks noGrp="1"/>
          </p:cNvSpPr>
          <p:nvPr>
            <p:ph type="dt" sz="half" idx="16"/>
          </p:nvPr>
        </p:nvSpPr>
        <p:spPr/>
        <p:txBody>
          <a:bodyPr/>
          <a:lstStyle/>
          <a:p>
            <a:r>
              <a:rPr lang="de-DE" smtClean="0"/>
              <a:t>03.03.2021</a:t>
            </a:r>
            <a:endParaRPr lang="de-DE" dirty="0"/>
          </a:p>
        </p:txBody>
      </p:sp>
      <p:sp>
        <p:nvSpPr>
          <p:cNvPr id="4" name="Fußzeilenplatzhalter 3"/>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pic>
        <p:nvPicPr>
          <p:cNvPr id="15" name="Grafik 14">
            <a:extLst>
              <a:ext uri="{FF2B5EF4-FFF2-40B4-BE49-F238E27FC236}">
                <a16:creationId xmlns:a16="http://schemas.microsoft.com/office/drawing/2014/main" xmlns="" id="{02D65155-7116-9B47-B1BD-A845D7917259}"/>
              </a:ext>
            </a:extLst>
          </p:cNvPr>
          <p:cNvPicPr>
            <a:picLocks noChangeAspect="1"/>
          </p:cNvPicPr>
          <p:nvPr/>
        </p:nvPicPr>
        <p:blipFill>
          <a:blip r:embed="rId10"/>
          <a:stretch>
            <a:fillRect/>
          </a:stretch>
        </p:blipFill>
        <p:spPr>
          <a:xfrm>
            <a:off x="8843496" y="3860199"/>
            <a:ext cx="152400" cy="152400"/>
          </a:xfrm>
          <a:prstGeom prst="rect">
            <a:avLst/>
          </a:prstGeom>
        </p:spPr>
      </p:pic>
      <p:pic>
        <p:nvPicPr>
          <p:cNvPr id="19" name="Grafik 18">
            <a:extLst>
              <a:ext uri="{FF2B5EF4-FFF2-40B4-BE49-F238E27FC236}">
                <a16:creationId xmlns:a16="http://schemas.microsoft.com/office/drawing/2014/main" xmlns="" id="{28E5DCD2-DB54-7043-879A-1B0F2600591E}"/>
              </a:ext>
            </a:extLst>
          </p:cNvPr>
          <p:cNvPicPr>
            <a:picLocks noChangeAspect="1"/>
          </p:cNvPicPr>
          <p:nvPr/>
        </p:nvPicPr>
        <p:blipFill>
          <a:blip r:embed="rId11"/>
          <a:stretch>
            <a:fillRect/>
          </a:stretch>
        </p:blipFill>
        <p:spPr>
          <a:xfrm>
            <a:off x="7648782" y="4364196"/>
            <a:ext cx="215900" cy="533400"/>
          </a:xfrm>
          <a:prstGeom prst="rect">
            <a:avLst/>
          </a:prstGeom>
        </p:spPr>
      </p:pic>
      <p:pic>
        <p:nvPicPr>
          <p:cNvPr id="21" name="Grafik 20">
            <a:extLst>
              <a:ext uri="{FF2B5EF4-FFF2-40B4-BE49-F238E27FC236}">
                <a16:creationId xmlns:a16="http://schemas.microsoft.com/office/drawing/2014/main" xmlns="" id="{0E1C4388-F57D-8149-8354-6F25F21FFAD7}"/>
              </a:ext>
            </a:extLst>
          </p:cNvPr>
          <p:cNvPicPr>
            <a:picLocks noChangeAspect="1"/>
          </p:cNvPicPr>
          <p:nvPr/>
        </p:nvPicPr>
        <p:blipFill>
          <a:blip r:embed="rId12"/>
          <a:stretch>
            <a:fillRect/>
          </a:stretch>
        </p:blipFill>
        <p:spPr>
          <a:xfrm>
            <a:off x="4979261" y="3810181"/>
            <a:ext cx="139700" cy="139700"/>
          </a:xfrm>
          <a:prstGeom prst="rect">
            <a:avLst/>
          </a:prstGeom>
        </p:spPr>
      </p:pic>
      <p:sp>
        <p:nvSpPr>
          <p:cNvPr id="2" name="Textplatzhalter 1"/>
          <p:cNvSpPr>
            <a:spLocks noGrp="1"/>
          </p:cNvSpPr>
          <p:nvPr>
            <p:ph type="body" sz="quarter" idx="11"/>
          </p:nvPr>
        </p:nvSpPr>
        <p:spPr/>
        <p:txBody>
          <a:bodyPr/>
          <a:lstStyle/>
          <a:p>
            <a:endParaRPr lang="de-DE"/>
          </a:p>
        </p:txBody>
      </p:sp>
      <p:sp>
        <p:nvSpPr>
          <p:cNvPr id="8" name="Textfeld 7"/>
          <p:cNvSpPr txBox="1"/>
          <p:nvPr/>
        </p:nvSpPr>
        <p:spPr>
          <a:xfrm>
            <a:off x="1188000" y="2426157"/>
            <a:ext cx="1524418" cy="461665"/>
          </a:xfrm>
          <a:prstGeom prst="rect">
            <a:avLst/>
          </a:prstGeom>
          <a:noFill/>
        </p:spPr>
        <p:txBody>
          <a:bodyPr wrap="square" rtlCol="0">
            <a:spAutoFit/>
          </a:bodyPr>
          <a:lstStyle/>
          <a:p>
            <a:r>
              <a:rPr lang="de-DE" sz="2400" dirty="0" smtClean="0"/>
              <a:t>Beratung</a:t>
            </a:r>
            <a:endParaRPr lang="de-DE" sz="2400" dirty="0"/>
          </a:p>
        </p:txBody>
      </p:sp>
      <p:sp>
        <p:nvSpPr>
          <p:cNvPr id="37" name="Textfeld 36"/>
          <p:cNvSpPr txBox="1"/>
          <p:nvPr/>
        </p:nvSpPr>
        <p:spPr>
          <a:xfrm>
            <a:off x="8440873" y="3097148"/>
            <a:ext cx="2263433" cy="830997"/>
          </a:xfrm>
          <a:prstGeom prst="rect">
            <a:avLst/>
          </a:prstGeom>
          <a:noFill/>
        </p:spPr>
        <p:txBody>
          <a:bodyPr wrap="square" rtlCol="0">
            <a:spAutoFit/>
          </a:bodyPr>
          <a:lstStyle/>
          <a:p>
            <a:r>
              <a:rPr lang="de-DE" sz="2400" dirty="0" smtClean="0"/>
              <a:t>Zuständigkeits-klärung</a:t>
            </a:r>
            <a:endParaRPr lang="de-DE" sz="2400" dirty="0"/>
          </a:p>
        </p:txBody>
      </p:sp>
      <p:sp>
        <p:nvSpPr>
          <p:cNvPr id="41" name="Textfeld 40"/>
          <p:cNvSpPr txBox="1"/>
          <p:nvPr/>
        </p:nvSpPr>
        <p:spPr>
          <a:xfrm>
            <a:off x="4534704" y="1917698"/>
            <a:ext cx="1296144" cy="830997"/>
          </a:xfrm>
          <a:prstGeom prst="rect">
            <a:avLst/>
          </a:prstGeom>
          <a:noFill/>
        </p:spPr>
        <p:txBody>
          <a:bodyPr wrap="square" rtlCol="0">
            <a:spAutoFit/>
          </a:bodyPr>
          <a:lstStyle/>
          <a:p>
            <a:r>
              <a:rPr lang="de-DE" sz="2400" dirty="0" smtClean="0"/>
              <a:t>Antrag-stellung</a:t>
            </a:r>
            <a:endParaRPr lang="de-DE" sz="2400" dirty="0"/>
          </a:p>
        </p:txBody>
      </p:sp>
      <p:sp>
        <p:nvSpPr>
          <p:cNvPr id="17" name="Textfeld 16"/>
          <p:cNvSpPr txBox="1"/>
          <p:nvPr/>
        </p:nvSpPr>
        <p:spPr>
          <a:xfrm>
            <a:off x="2941450" y="3786827"/>
            <a:ext cx="1726483" cy="830997"/>
          </a:xfrm>
          <a:prstGeom prst="rect">
            <a:avLst/>
          </a:prstGeom>
          <a:noFill/>
        </p:spPr>
        <p:txBody>
          <a:bodyPr wrap="square" rtlCol="0">
            <a:spAutoFit/>
          </a:bodyPr>
          <a:lstStyle/>
          <a:p>
            <a:r>
              <a:rPr lang="de-DE" sz="2400" dirty="0" smtClean="0"/>
              <a:t>Bedarfs-erkennung</a:t>
            </a:r>
            <a:endParaRPr lang="de-DE" sz="2400" dirty="0"/>
          </a:p>
        </p:txBody>
      </p:sp>
      <p:pic>
        <p:nvPicPr>
          <p:cNvPr id="11" name="Grafik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31504" y="4780700"/>
            <a:ext cx="853892" cy="884270"/>
          </a:xfrm>
          <a:prstGeom prst="rect">
            <a:avLst/>
          </a:prstGeom>
        </p:spPr>
      </p:pic>
      <p:pic>
        <p:nvPicPr>
          <p:cNvPr id="24" name="Grafik 23">
            <a:extLst>
              <a:ext uri="{FF2B5EF4-FFF2-40B4-BE49-F238E27FC236}">
                <a16:creationId xmlns:a16="http://schemas.microsoft.com/office/drawing/2014/main" xmlns="" id="{589E1E92-AD11-4148-BB7E-06449101BDE9}"/>
              </a:ext>
            </a:extLst>
          </p:cNvPr>
          <p:cNvPicPr>
            <a:picLocks noChangeAspect="1"/>
          </p:cNvPicPr>
          <p:nvPr/>
        </p:nvPicPr>
        <p:blipFill>
          <a:blip r:embed="rId14"/>
          <a:stretch>
            <a:fillRect/>
          </a:stretch>
        </p:blipFill>
        <p:spPr>
          <a:xfrm rot="19483602">
            <a:off x="9535144" y="4038957"/>
            <a:ext cx="317500" cy="431800"/>
          </a:xfrm>
          <a:prstGeom prst="rect">
            <a:avLst/>
          </a:prstGeom>
        </p:spPr>
      </p:pic>
      <p:pic>
        <p:nvPicPr>
          <p:cNvPr id="25" name="Grafik 24">
            <a:extLst>
              <a:ext uri="{FF2B5EF4-FFF2-40B4-BE49-F238E27FC236}">
                <a16:creationId xmlns:a16="http://schemas.microsoft.com/office/drawing/2014/main" xmlns="" id="{589E1E92-AD11-4148-BB7E-06449101BDE9}"/>
              </a:ext>
            </a:extLst>
          </p:cNvPr>
          <p:cNvPicPr>
            <a:picLocks noChangeAspect="1"/>
          </p:cNvPicPr>
          <p:nvPr/>
        </p:nvPicPr>
        <p:blipFill>
          <a:blip r:embed="rId14"/>
          <a:stretch>
            <a:fillRect/>
          </a:stretch>
        </p:blipFill>
        <p:spPr>
          <a:xfrm>
            <a:off x="9178549" y="2626140"/>
            <a:ext cx="317500" cy="431800"/>
          </a:xfrm>
          <a:prstGeom prst="rect">
            <a:avLst/>
          </a:prstGeom>
        </p:spPr>
      </p:pic>
    </p:spTree>
    <p:extLst>
      <p:ext uri="{BB962C8B-B14F-4D97-AF65-F5344CB8AC3E}">
        <p14:creationId xmlns:p14="http://schemas.microsoft.com/office/powerpoint/2010/main" val="2525040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0047FEDE-5639-524A-A294-0E64DE7792BA}"/>
              </a:ext>
            </a:extLst>
          </p:cNvPr>
          <p:cNvPicPr>
            <a:picLocks noChangeAspect="1"/>
          </p:cNvPicPr>
          <p:nvPr/>
        </p:nvPicPr>
        <p:blipFill>
          <a:blip r:embed="rId2"/>
          <a:stretch>
            <a:fillRect/>
          </a:stretch>
        </p:blipFill>
        <p:spPr>
          <a:xfrm>
            <a:off x="5520730" y="1545968"/>
            <a:ext cx="5816600" cy="4368800"/>
          </a:xfrm>
          <a:prstGeom prst="rect">
            <a:avLst/>
          </a:prstGeom>
        </p:spPr>
      </p:pic>
      <p:sp>
        <p:nvSpPr>
          <p:cNvPr id="3" name="Textplatzhalter 2"/>
          <p:cNvSpPr>
            <a:spLocks noGrp="1"/>
          </p:cNvSpPr>
          <p:nvPr>
            <p:ph type="body" sz="quarter" idx="11"/>
          </p:nvPr>
        </p:nvSpPr>
        <p:spPr>
          <a:xfrm>
            <a:off x="1488282" y="2446033"/>
            <a:ext cx="9000000" cy="3468735"/>
          </a:xfrm>
        </p:spPr>
        <p:txBody>
          <a:bodyPr/>
          <a:lstStyle/>
          <a:p>
            <a:r>
              <a:rPr lang="de-DE" b="1" dirty="0"/>
              <a:t>Landschaftsverband </a:t>
            </a:r>
          </a:p>
          <a:p>
            <a:r>
              <a:rPr lang="de-DE" b="1" dirty="0"/>
              <a:t>Westfalen-Lippe (LWL)</a:t>
            </a:r>
          </a:p>
          <a:p>
            <a:r>
              <a:rPr lang="de-DE" b="1" dirty="0" smtClean="0"/>
              <a:t>LWL-Inklusionsamt Soziale Teilhabe</a:t>
            </a:r>
            <a:endParaRPr lang="de-DE" b="1" dirty="0"/>
          </a:p>
          <a:p>
            <a:r>
              <a:rPr lang="de-DE" dirty="0" smtClean="0"/>
              <a:t>Anja Primus</a:t>
            </a:r>
          </a:p>
          <a:p>
            <a:r>
              <a:rPr lang="de-DE" dirty="0" smtClean="0"/>
              <a:t>Warendorfer Str. 26-28</a:t>
            </a:r>
            <a:endParaRPr lang="de-DE" dirty="0"/>
          </a:p>
          <a:p>
            <a:r>
              <a:rPr lang="de-DE" dirty="0" smtClean="0"/>
              <a:t>48145 </a:t>
            </a:r>
            <a:r>
              <a:rPr lang="de-DE" dirty="0"/>
              <a:t>Münster</a:t>
            </a:r>
          </a:p>
          <a:p>
            <a:r>
              <a:rPr lang="de-DE" dirty="0"/>
              <a:t>Tel.: 0251 </a:t>
            </a:r>
            <a:r>
              <a:rPr lang="de-DE" dirty="0" smtClean="0"/>
              <a:t>591-3224</a:t>
            </a:r>
            <a:endParaRPr lang="de-DE" dirty="0"/>
          </a:p>
          <a:p>
            <a:r>
              <a:rPr lang="de-DE" dirty="0"/>
              <a:t>Fax: 0251 </a:t>
            </a:r>
            <a:r>
              <a:rPr lang="de-DE" dirty="0" smtClean="0"/>
              <a:t>591-714924</a:t>
            </a:r>
            <a:endParaRPr lang="de-DE" dirty="0"/>
          </a:p>
          <a:p>
            <a:r>
              <a:rPr lang="de-DE" dirty="0" smtClean="0"/>
              <a:t>Anja.Primus@lwl.org</a:t>
            </a:r>
            <a:endParaRPr lang="de-DE" dirty="0"/>
          </a:p>
          <a:p>
            <a:endParaRPr lang="de-DE" dirty="0"/>
          </a:p>
          <a:p>
            <a:r>
              <a:rPr lang="de-DE" dirty="0"/>
              <a:t>Besuchen Sie uns im Internet: </a:t>
            </a:r>
            <a:r>
              <a:rPr lang="de-DE" b="1" dirty="0" err="1"/>
              <a:t>www.lwl.org</a:t>
            </a:r>
            <a:endParaRPr lang="de-DE" b="1" dirty="0"/>
          </a:p>
          <a:p>
            <a:endParaRPr lang="de-DE" dirty="0"/>
          </a:p>
        </p:txBody>
      </p:sp>
      <p:sp>
        <p:nvSpPr>
          <p:cNvPr id="2" name="Titel 1"/>
          <p:cNvSpPr>
            <a:spLocks noGrp="1"/>
          </p:cNvSpPr>
          <p:nvPr>
            <p:ph type="title"/>
          </p:nvPr>
        </p:nvSpPr>
        <p:spPr/>
        <p:txBody>
          <a:bodyPr/>
          <a:lstStyle/>
          <a:p>
            <a:r>
              <a:rPr lang="de-DE" dirty="0"/>
              <a:t>Vielen Dank für Ihre Aufmerksamkeit.</a:t>
            </a:r>
            <a:br>
              <a:rPr lang="de-DE" dirty="0"/>
            </a:br>
            <a:r>
              <a:rPr lang="de-DE" dirty="0" smtClean="0"/>
              <a:t/>
            </a:r>
            <a:br>
              <a:rPr lang="de-DE" dirty="0" smtClean="0"/>
            </a:br>
            <a:r>
              <a:rPr lang="de-DE" dirty="0" smtClean="0"/>
              <a:t>Zeit für Fragen und </a:t>
            </a:r>
            <a:br>
              <a:rPr lang="de-DE" dirty="0" smtClean="0"/>
            </a:br>
            <a:r>
              <a:rPr lang="de-DE" dirty="0" smtClean="0"/>
              <a:t>einen Austausch in den Arbeitsgruppen.</a:t>
            </a:r>
            <a:endParaRPr lang="de-DE" dirty="0"/>
          </a:p>
        </p:txBody>
      </p:sp>
      <p:sp>
        <p:nvSpPr>
          <p:cNvPr id="4" name="Datumsplatzhalter 3"/>
          <p:cNvSpPr>
            <a:spLocks noGrp="1"/>
          </p:cNvSpPr>
          <p:nvPr>
            <p:ph type="dt" sz="half" idx="12"/>
          </p:nvPr>
        </p:nvSpPr>
        <p:spPr>
          <a:xfrm>
            <a:off x="624186" y="6408000"/>
            <a:ext cx="563814" cy="144000"/>
          </a:xfrm>
        </p:spPr>
        <p:txBody>
          <a:bodyPr/>
          <a:lstStyle/>
          <a:p>
            <a:r>
              <a:rPr lang="de-DE" smtClean="0"/>
              <a:t>03.03.2021</a:t>
            </a:r>
            <a:endParaRPr lang="de-DE" dirty="0"/>
          </a:p>
        </p:txBody>
      </p:sp>
      <p:sp>
        <p:nvSpPr>
          <p:cNvPr id="5" name="Fußzeilenplatzhalter 4"/>
          <p:cNvSpPr>
            <a:spLocks noGrp="1"/>
          </p:cNvSpPr>
          <p:nvPr>
            <p:ph type="ftr" sz="quarter" idx="13"/>
          </p:nvPr>
        </p:nvSpPr>
        <p:spPr/>
        <p:txBody>
          <a:bodyPr/>
          <a:lstStyle/>
          <a:p>
            <a:r>
              <a:rPr lang="de-DE" smtClean="0"/>
              <a:t>Anja Primus, LWL-Inklusionsamt Soziale Teilhabe – Der Reha-Prozess von Beratung zur Zuständigkeitsklärung</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xmlns="" id="{CEACC8B1-6049-E743-8F6B-739F5B392A18}"/>
              </a:ext>
            </a:extLst>
          </p:cNvPr>
          <p:cNvPicPr>
            <a:picLocks noChangeAspect="1"/>
          </p:cNvPicPr>
          <p:nvPr/>
        </p:nvPicPr>
        <p:blipFill>
          <a:blip r:embed="rId3"/>
          <a:stretch>
            <a:fillRect/>
          </a:stretch>
        </p:blipFill>
        <p:spPr>
          <a:xfrm>
            <a:off x="1344266" y="121599"/>
            <a:ext cx="2160240" cy="1358900"/>
          </a:xfrm>
          <a:prstGeom prst="rect">
            <a:avLst/>
          </a:prstGeom>
        </p:spPr>
      </p:pic>
      <p:pic>
        <p:nvPicPr>
          <p:cNvPr id="7" name="Grafik 6">
            <a:extLst>
              <a:ext uri="{FF2B5EF4-FFF2-40B4-BE49-F238E27FC236}">
                <a16:creationId xmlns:a16="http://schemas.microsoft.com/office/drawing/2014/main" xmlns="" id="{13D8730A-8462-AD41-BBA5-9C0BCDA09B13}"/>
              </a:ext>
            </a:extLst>
          </p:cNvPr>
          <p:cNvPicPr>
            <a:picLocks noChangeAspect="1"/>
          </p:cNvPicPr>
          <p:nvPr/>
        </p:nvPicPr>
        <p:blipFill>
          <a:blip r:embed="rId4"/>
          <a:stretch>
            <a:fillRect/>
          </a:stretch>
        </p:blipFill>
        <p:spPr>
          <a:xfrm>
            <a:off x="593162" y="2636912"/>
            <a:ext cx="6666521" cy="2678310"/>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p:txBody>
          <a:bodyPr/>
          <a:lstStyle/>
          <a:p>
            <a:r>
              <a:rPr lang="de-DE" dirty="0" smtClean="0"/>
              <a:t>Beratung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1344266" y="1067576"/>
            <a:ext cx="9000000" cy="3816000"/>
          </a:xfrm>
        </p:spPr>
        <p:txBody>
          <a:bodyPr/>
          <a:lstStyle/>
          <a:p>
            <a:pPr>
              <a:lnSpc>
                <a:spcPct val="150000"/>
              </a:lnSpc>
              <a:buClr>
                <a:srgbClr val="00325F"/>
              </a:buClr>
              <a:buSzPct val="100000"/>
            </a:pPr>
            <a:r>
              <a:rPr lang="de-DE" i="1" dirty="0"/>
              <a:t>Die Rehabilitationsträger stellen durch geeignete Maßnahmen sicher, dass ein Rehabilitationsbedarf frühzeitig erkannt und auf eine Antragstellung der Leistungsberechtigten hingewirkt </a:t>
            </a:r>
            <a:r>
              <a:rPr lang="de-DE" i="1" dirty="0" smtClean="0"/>
              <a:t>wird (§ 12 Abs. 1 Satz 1 SGB IX). </a:t>
            </a:r>
            <a:endParaRPr lang="de-DE" dirty="0"/>
          </a:p>
          <a:p>
            <a:pPr marL="285750" indent="-285750">
              <a:lnSpc>
                <a:spcPct val="150000"/>
              </a:lnSpc>
              <a:buClr>
                <a:srgbClr val="00325F"/>
              </a:buClr>
              <a:buSzPct val="100000"/>
              <a:buFont typeface="Arial" panose="020B0604020202020204" pitchFamily="34" charset="0"/>
              <a:buChar char="•"/>
            </a:pP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Textfeld 1"/>
          <p:cNvSpPr txBox="1"/>
          <p:nvPr/>
        </p:nvSpPr>
        <p:spPr>
          <a:xfrm>
            <a:off x="7032898" y="2892424"/>
            <a:ext cx="4248472" cy="2862322"/>
          </a:xfrm>
          <a:prstGeom prst="rect">
            <a:avLst/>
          </a:prstGeom>
          <a:noFill/>
        </p:spPr>
        <p:txBody>
          <a:bodyPr wrap="square" rtlCol="0">
            <a:spAutoFit/>
          </a:bodyPr>
          <a:lstStyle/>
          <a:p>
            <a:r>
              <a:rPr lang="de-DE" dirty="0" smtClean="0"/>
              <a:t>Für alle Sozialleistungsträger gilt:</a:t>
            </a:r>
          </a:p>
          <a:p>
            <a:r>
              <a:rPr lang="de-DE" dirty="0" smtClean="0"/>
              <a:t>Sie haben die Pflicht zu Aufklärung, Beratung und Auskunft über </a:t>
            </a:r>
            <a:r>
              <a:rPr lang="de-DE" dirty="0"/>
              <a:t>alle sozialen Angelegenheiten des Sozialgesetzbuches </a:t>
            </a:r>
            <a:r>
              <a:rPr lang="de-DE" dirty="0" smtClean="0"/>
              <a:t>und </a:t>
            </a:r>
            <a:r>
              <a:rPr lang="de-DE" dirty="0"/>
              <a:t>über Rechte und </a:t>
            </a:r>
            <a:r>
              <a:rPr lang="de-DE" dirty="0" smtClean="0"/>
              <a:t>Pflichten</a:t>
            </a:r>
          </a:p>
          <a:p>
            <a:r>
              <a:rPr lang="de-DE" dirty="0" smtClean="0"/>
              <a:t>(§§ </a:t>
            </a:r>
            <a:r>
              <a:rPr lang="de-DE" dirty="0"/>
              <a:t>13-15 SGB I</a:t>
            </a:r>
            <a:r>
              <a:rPr lang="de-DE" dirty="0" smtClean="0"/>
              <a:t>).</a:t>
            </a:r>
          </a:p>
          <a:p>
            <a:r>
              <a:rPr lang="de-DE" dirty="0" smtClean="0"/>
              <a:t>Die Beratung können sie innerhalb ihres regulären Verwaltungsverfahrens wahrnehmen.</a:t>
            </a:r>
            <a:endParaRPr lang="de-DE" dirty="0"/>
          </a:p>
        </p:txBody>
      </p:sp>
    </p:spTree>
    <p:extLst>
      <p:ext uri="{BB962C8B-B14F-4D97-AF65-F5344CB8AC3E}">
        <p14:creationId xmlns:p14="http://schemas.microsoft.com/office/powerpoint/2010/main" val="369453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CEACC8B1-6049-E743-8F6B-739F5B392A18}"/>
              </a:ext>
            </a:extLst>
          </p:cNvPr>
          <p:cNvPicPr>
            <a:picLocks noChangeAspect="1"/>
          </p:cNvPicPr>
          <p:nvPr/>
        </p:nvPicPr>
        <p:blipFill>
          <a:blip r:embed="rId2"/>
          <a:stretch>
            <a:fillRect/>
          </a:stretch>
        </p:blipFill>
        <p:spPr>
          <a:xfrm>
            <a:off x="1344266" y="121599"/>
            <a:ext cx="2160240" cy="1358900"/>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Beratung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1344266" y="1515984"/>
            <a:ext cx="9000000" cy="3816000"/>
          </a:xfrm>
        </p:spPr>
        <p:txBody>
          <a:bodyPr/>
          <a:lstStyle/>
          <a:p>
            <a:pPr>
              <a:lnSpc>
                <a:spcPct val="150000"/>
              </a:lnSpc>
              <a:buClr>
                <a:srgbClr val="00325F"/>
              </a:buClr>
              <a:buSzPct val="100000"/>
            </a:pPr>
            <a:r>
              <a:rPr lang="de-DE" dirty="0" smtClean="0"/>
              <a:t>Die Rehabilitationsträger stellen barrierefreie Informationsangebote bereit über</a:t>
            </a:r>
          </a:p>
          <a:p>
            <a:pPr marL="285750" indent="-285750">
              <a:lnSpc>
                <a:spcPct val="200000"/>
              </a:lnSpc>
              <a:buClr>
                <a:srgbClr val="00325F"/>
              </a:buClr>
              <a:buSzPct val="100000"/>
              <a:buFont typeface="Wingdings" panose="05000000000000000000" pitchFamily="2" charset="2"/>
              <a:buChar char="ü"/>
            </a:pPr>
            <a:r>
              <a:rPr lang="de-DE" dirty="0" smtClean="0"/>
              <a:t>Inhalte und Ziele von Leistungen zur Teilhabe</a:t>
            </a:r>
          </a:p>
          <a:p>
            <a:pPr marL="285750" indent="-285750">
              <a:lnSpc>
                <a:spcPct val="200000"/>
              </a:lnSpc>
              <a:buClr>
                <a:srgbClr val="00325F"/>
              </a:buClr>
              <a:buSzPct val="100000"/>
              <a:buFont typeface="Wingdings" panose="05000000000000000000" pitchFamily="2" charset="2"/>
              <a:buChar char="ü"/>
            </a:pPr>
            <a:r>
              <a:rPr lang="de-DE" dirty="0" smtClean="0"/>
              <a:t>Leistungen als persönliches Budget</a:t>
            </a:r>
          </a:p>
          <a:p>
            <a:pPr marL="285750" indent="-285750">
              <a:lnSpc>
                <a:spcPct val="200000"/>
              </a:lnSpc>
              <a:buClr>
                <a:srgbClr val="00325F"/>
              </a:buClr>
              <a:buSzPct val="100000"/>
              <a:buFont typeface="Wingdings" panose="05000000000000000000" pitchFamily="2" charset="2"/>
              <a:buChar char="ü"/>
            </a:pPr>
            <a:r>
              <a:rPr lang="de-DE" dirty="0" smtClean="0"/>
              <a:t>Verfahren, um Leistungen zu erhalten</a:t>
            </a:r>
          </a:p>
          <a:p>
            <a:pPr>
              <a:lnSpc>
                <a:spcPct val="200000"/>
              </a:lnSpc>
              <a:buClr>
                <a:srgbClr val="00325F"/>
              </a:buClr>
              <a:buSzPct val="100000"/>
            </a:pPr>
            <a:r>
              <a:rPr lang="de-DE" dirty="0" smtClean="0"/>
              <a:t>Sie vermitteln auch Beratungsangebote, insbesondere der EUTB (Ergänzende unabhängige Teilhabeberatung, § 32 SGB IX) und benennen Ansprechstellen</a:t>
            </a:r>
          </a:p>
          <a:p>
            <a:pPr>
              <a:lnSpc>
                <a:spcPct val="200000"/>
              </a:lnSpc>
              <a:buClr>
                <a:srgbClr val="00325F"/>
              </a:buClr>
              <a:buSzPct val="100000"/>
            </a:pPr>
            <a:endParaRPr lang="de-DE" dirty="0"/>
          </a:p>
          <a:p>
            <a:pPr>
              <a:lnSpc>
                <a:spcPct val="150000"/>
              </a:lnSpc>
              <a:buClr>
                <a:srgbClr val="00325F"/>
              </a:buClr>
              <a:buSzPct val="100000"/>
            </a:pPr>
            <a:r>
              <a:rPr lang="de-DE" dirty="0" smtClean="0"/>
              <a:t>				</a:t>
            </a:r>
            <a:r>
              <a:rPr lang="de-DE" dirty="0" smtClean="0">
                <a:hlinkClick r:id="rId3"/>
              </a:rPr>
              <a:t>https</a:t>
            </a:r>
            <a:r>
              <a:rPr lang="de-DE" dirty="0">
                <a:hlinkClick r:id="rId3"/>
              </a:rPr>
              <a:t>://</a:t>
            </a:r>
            <a:r>
              <a:rPr lang="de-DE" dirty="0" smtClean="0">
                <a:hlinkClick r:id="rId3"/>
              </a:rPr>
              <a:t>www.ansprechstellen.de/suche.html</a:t>
            </a:r>
            <a:r>
              <a:rPr lang="de-DE" dirty="0" smtClean="0"/>
              <a:t> </a:t>
            </a:r>
            <a:endParaRPr lang="de-DE" dirty="0"/>
          </a:p>
          <a:p>
            <a:pPr>
              <a:lnSpc>
                <a:spcPct val="150000"/>
              </a:lnSpc>
              <a:buClr>
                <a:srgbClr val="00325F"/>
              </a:buClr>
              <a:buSzPct val="100000"/>
            </a:pP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9282" y="2237814"/>
            <a:ext cx="1095022" cy="2044810"/>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6314" y="5157192"/>
            <a:ext cx="914400" cy="914400"/>
          </a:xfrm>
          <a:prstGeom prst="rect">
            <a:avLst/>
          </a:prstGeom>
        </p:spPr>
      </p:pic>
      <p:pic>
        <p:nvPicPr>
          <p:cNvPr id="13" name="Grafik 12">
            <a:extLst>
              <a:ext uri="{FF2B5EF4-FFF2-40B4-BE49-F238E27FC236}">
                <a16:creationId xmlns:a16="http://schemas.microsoft.com/office/drawing/2014/main" xmlns="" id="{13D8730A-8462-AD41-BBA5-9C0BCDA09B13}"/>
              </a:ext>
            </a:extLst>
          </p:cNvPr>
          <p:cNvPicPr>
            <a:picLocks noChangeAspect="1"/>
          </p:cNvPicPr>
          <p:nvPr/>
        </p:nvPicPr>
        <p:blipFill>
          <a:blip r:embed="rId6"/>
          <a:stretch>
            <a:fillRect/>
          </a:stretch>
        </p:blipFill>
        <p:spPr>
          <a:xfrm>
            <a:off x="5016674" y="378689"/>
            <a:ext cx="2544151" cy="1022126"/>
          </a:xfrm>
          <a:prstGeom prst="rect">
            <a:avLst/>
          </a:prstGeom>
        </p:spPr>
      </p:pic>
    </p:spTree>
    <p:extLst>
      <p:ext uri="{BB962C8B-B14F-4D97-AF65-F5344CB8AC3E}">
        <p14:creationId xmlns:p14="http://schemas.microsoft.com/office/powerpoint/2010/main" val="201962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xmlns="" id="{42103B1E-4977-46FE-8911-0704F2A6B1A7}"/>
              </a:ext>
            </a:extLst>
          </p:cNvPr>
          <p:cNvSpPr>
            <a:spLocks noGrp="1"/>
          </p:cNvSpPr>
          <p:nvPr>
            <p:ph type="title"/>
          </p:nvPr>
        </p:nvSpPr>
        <p:spPr/>
        <p:txBody>
          <a:bodyPr/>
          <a:lstStyle/>
          <a:p>
            <a:r>
              <a:rPr lang="de-DE" dirty="0" smtClean="0"/>
              <a:t>Ansprechstellen, § 12 Abs. 1 Satz 3 SGB IX</a:t>
            </a:r>
            <a:endParaRPr lang="de-DE" dirty="0"/>
          </a:p>
        </p:txBody>
      </p:sp>
      <p:sp>
        <p:nvSpPr>
          <p:cNvPr id="3" name="Datumsplatzhalter 2"/>
          <p:cNvSpPr>
            <a:spLocks noGrp="1"/>
          </p:cNvSpPr>
          <p:nvPr>
            <p:ph type="dt" sz="half" idx="16"/>
          </p:nvPr>
        </p:nvSpPr>
        <p:spPr/>
        <p:txBody>
          <a:bodyPr/>
          <a:lstStyle/>
          <a:p>
            <a:r>
              <a:rPr lang="de-DE" smtClean="0"/>
              <a:t>03.03.2021</a:t>
            </a:r>
            <a:endParaRPr lang="de-DE" dirty="0"/>
          </a:p>
        </p:txBody>
      </p:sp>
      <p:sp>
        <p:nvSpPr>
          <p:cNvPr id="4" name="Fußzeilenplatzhalter 3"/>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713" y="1932926"/>
            <a:ext cx="914400" cy="914400"/>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510" y="2575376"/>
            <a:ext cx="914400" cy="914400"/>
          </a:xfrm>
          <a:prstGeom prst="rect">
            <a:avLst/>
          </a:prstGeom>
        </p:spPr>
      </p:pic>
      <p:pic>
        <p:nvPicPr>
          <p:cNvPr id="14" name="Grafik 13"/>
          <p:cNvPicPr/>
          <p:nvPr/>
        </p:nvPicPr>
        <p:blipFill rotWithShape="1">
          <a:blip r:embed="rId4"/>
          <a:srcRect l="21825" t="3778" r="41667"/>
          <a:stretch/>
        </p:blipFill>
        <p:spPr bwMode="auto">
          <a:xfrm>
            <a:off x="1119189" y="1052736"/>
            <a:ext cx="3825477" cy="5138473"/>
          </a:xfrm>
          <a:prstGeom prst="rect">
            <a:avLst/>
          </a:prstGeom>
          <a:ln>
            <a:noFill/>
          </a:ln>
          <a:extLst>
            <a:ext uri="{53640926-AAD7-44D8-BBD7-CCE9431645EC}">
              <a14:shadowObscured xmlns:a14="http://schemas.microsoft.com/office/drawing/2010/main"/>
            </a:ext>
          </a:extLst>
        </p:spPr>
      </p:pic>
      <p:cxnSp>
        <p:nvCxnSpPr>
          <p:cNvPr id="15" name="Gerade Verbindung mit Pfeil 14"/>
          <p:cNvCxnSpPr/>
          <p:nvPr/>
        </p:nvCxnSpPr>
        <p:spPr>
          <a:xfrm flipV="1">
            <a:off x="1119189" y="4162709"/>
            <a:ext cx="480314" cy="72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a:off x="1119631" y="4349100"/>
            <a:ext cx="464369" cy="1600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Grafik 19"/>
          <p:cNvPicPr/>
          <p:nvPr/>
        </p:nvPicPr>
        <p:blipFill rotWithShape="1">
          <a:blip r:embed="rId5"/>
          <a:srcRect l="41138" t="21778" r="25528" b="33111"/>
          <a:stretch/>
        </p:blipFill>
        <p:spPr bwMode="auto">
          <a:xfrm>
            <a:off x="6537573" y="1868565"/>
            <a:ext cx="4887813" cy="3852242"/>
          </a:xfrm>
          <a:prstGeom prst="rect">
            <a:avLst/>
          </a:prstGeom>
          <a:ln>
            <a:noFill/>
          </a:ln>
          <a:extLst>
            <a:ext uri="{53640926-AAD7-44D8-BBD7-CCE9431645EC}">
              <a14:shadowObscured xmlns:a14="http://schemas.microsoft.com/office/drawing/2010/main"/>
            </a:ext>
          </a:extLst>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437" y="3657007"/>
            <a:ext cx="1123810" cy="666667"/>
          </a:xfrm>
          <a:prstGeom prst="rect">
            <a:avLst/>
          </a:prstGeom>
        </p:spPr>
      </p:pic>
      <p:pic>
        <p:nvPicPr>
          <p:cNvPr id="24" name="Grafik 23">
            <a:extLst>
              <a:ext uri="{FF2B5EF4-FFF2-40B4-BE49-F238E27FC236}">
                <a16:creationId xmlns:a16="http://schemas.microsoft.com/office/drawing/2014/main" xmlns="" id="{13D8730A-8462-AD41-BBA5-9C0BCDA09B13}"/>
              </a:ext>
            </a:extLst>
          </p:cNvPr>
          <p:cNvPicPr>
            <a:picLocks noChangeAspect="1"/>
          </p:cNvPicPr>
          <p:nvPr/>
        </p:nvPicPr>
        <p:blipFill>
          <a:blip r:embed="rId7"/>
          <a:stretch>
            <a:fillRect/>
          </a:stretch>
        </p:blipFill>
        <p:spPr>
          <a:xfrm>
            <a:off x="8504660" y="846439"/>
            <a:ext cx="2544151" cy="1022126"/>
          </a:xfrm>
          <a:prstGeom prst="rect">
            <a:avLst/>
          </a:prstGeom>
        </p:spPr>
      </p:pic>
      <p:pic>
        <p:nvPicPr>
          <p:cNvPr id="25" name="Grafik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3063" y="4490905"/>
            <a:ext cx="914400" cy="914400"/>
          </a:xfrm>
          <a:prstGeom prst="rect">
            <a:avLst/>
          </a:prstGeom>
        </p:spPr>
      </p:pic>
    </p:spTree>
    <p:extLst>
      <p:ext uri="{BB962C8B-B14F-4D97-AF65-F5344CB8AC3E}">
        <p14:creationId xmlns:p14="http://schemas.microsoft.com/office/powerpoint/2010/main" val="89402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CEACC8B1-6049-E743-8F6B-739F5B392A18}"/>
              </a:ext>
            </a:extLst>
          </p:cNvPr>
          <p:cNvPicPr>
            <a:picLocks noChangeAspect="1"/>
          </p:cNvPicPr>
          <p:nvPr/>
        </p:nvPicPr>
        <p:blipFill>
          <a:blip r:embed="rId3"/>
          <a:stretch>
            <a:fillRect/>
          </a:stretch>
        </p:blipFill>
        <p:spPr>
          <a:xfrm>
            <a:off x="1344266" y="121599"/>
            <a:ext cx="2160240" cy="1358900"/>
          </a:xfrm>
          <a:prstGeom prst="rect">
            <a:avLst/>
          </a:prstGeom>
        </p:spPr>
      </p:pic>
      <p:pic>
        <p:nvPicPr>
          <p:cNvPr id="7" name="Grafik 6">
            <a:extLst>
              <a:ext uri="{FF2B5EF4-FFF2-40B4-BE49-F238E27FC236}">
                <a16:creationId xmlns:a16="http://schemas.microsoft.com/office/drawing/2014/main" xmlns="" id="{13D8730A-8462-AD41-BBA5-9C0BCDA09B13}"/>
              </a:ext>
            </a:extLst>
          </p:cNvPr>
          <p:cNvPicPr>
            <a:picLocks noChangeAspect="1"/>
          </p:cNvPicPr>
          <p:nvPr/>
        </p:nvPicPr>
        <p:blipFill>
          <a:blip r:embed="rId4"/>
          <a:stretch>
            <a:fillRect/>
          </a:stretch>
        </p:blipFill>
        <p:spPr>
          <a:xfrm>
            <a:off x="4247796" y="248342"/>
            <a:ext cx="3672408" cy="1475409"/>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p:txBody>
          <a:bodyPr/>
          <a:lstStyle/>
          <a:p>
            <a:r>
              <a:rPr lang="de-DE" dirty="0" smtClean="0"/>
              <a:t>Beratung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10" name="Grafik 9"/>
          <p:cNvPicPr/>
          <p:nvPr/>
        </p:nvPicPr>
        <p:blipFill rotWithShape="1">
          <a:blip r:embed="rId5"/>
          <a:srcRect l="13227" t="8223" r="14683" b="3556"/>
          <a:stretch/>
        </p:blipFill>
        <p:spPr bwMode="auto">
          <a:xfrm>
            <a:off x="5376714" y="2517542"/>
            <a:ext cx="4896544" cy="3719769"/>
          </a:xfrm>
          <a:prstGeom prst="rect">
            <a:avLst/>
          </a:prstGeom>
          <a:ln>
            <a:noFill/>
          </a:ln>
          <a:extLst>
            <a:ext uri="{53640926-AAD7-44D8-BBD7-CCE9431645EC}">
              <a14:shadowObscured xmlns:a14="http://schemas.microsoft.com/office/drawing/2010/main"/>
            </a:ext>
          </a:extLst>
        </p:spPr>
      </p:pic>
      <p:pic>
        <p:nvPicPr>
          <p:cNvPr id="11" name="Inhaltsplatzhalter 10"/>
          <p:cNvPicPr>
            <a:picLocks noGrp="1" noChangeAspect="1"/>
          </p:cNvPicPr>
          <p:nvPr>
            <p:ph sz="quarter" idx="15"/>
          </p:nvPr>
        </p:nvPicPr>
        <p:blipFill>
          <a:blip r:embed="rId6">
            <a:extLst>
              <a:ext uri="{28A0092B-C50C-407E-A947-70E740481C1C}">
                <a14:useLocalDpi xmlns:a14="http://schemas.microsoft.com/office/drawing/2010/main" val="0"/>
              </a:ext>
            </a:extLst>
          </a:blip>
          <a:stretch>
            <a:fillRect/>
          </a:stretch>
        </p:blipFill>
        <p:spPr>
          <a:xfrm>
            <a:off x="1481221" y="2593470"/>
            <a:ext cx="2270957" cy="457240"/>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3052" y="3249281"/>
            <a:ext cx="914400" cy="914400"/>
          </a:xfrm>
          <a:prstGeom prst="rect">
            <a:avLst/>
          </a:prstGeom>
        </p:spPr>
      </p:pic>
      <p:sp>
        <p:nvSpPr>
          <p:cNvPr id="4" name="Rechteck 3"/>
          <p:cNvSpPr/>
          <p:nvPr/>
        </p:nvSpPr>
        <p:spPr>
          <a:xfrm>
            <a:off x="1188000" y="4173201"/>
            <a:ext cx="3679149" cy="369332"/>
          </a:xfrm>
          <a:prstGeom prst="rect">
            <a:avLst/>
          </a:prstGeom>
        </p:spPr>
        <p:txBody>
          <a:bodyPr wrap="none">
            <a:spAutoFit/>
          </a:bodyPr>
          <a:lstStyle/>
          <a:p>
            <a:r>
              <a:rPr lang="de-DE" dirty="0">
                <a:hlinkClick r:id="rId8"/>
              </a:rPr>
              <a:t>https://www.bthg2020.lwl.org/de</a:t>
            </a:r>
            <a:r>
              <a:rPr lang="de-DE" dirty="0" smtClean="0">
                <a:hlinkClick r:id="rId8"/>
              </a:rPr>
              <a:t>/</a:t>
            </a:r>
            <a:r>
              <a:rPr lang="de-DE" dirty="0" smtClean="0"/>
              <a:t> </a:t>
            </a:r>
            <a:endParaRPr lang="de-DE" dirty="0"/>
          </a:p>
        </p:txBody>
      </p:sp>
      <p:sp>
        <p:nvSpPr>
          <p:cNvPr id="9" name="Rechteck 8"/>
          <p:cNvSpPr/>
          <p:nvPr/>
        </p:nvSpPr>
        <p:spPr>
          <a:xfrm>
            <a:off x="1179714" y="4741780"/>
            <a:ext cx="2926460" cy="1200329"/>
          </a:xfrm>
          <a:prstGeom prst="rect">
            <a:avLst/>
          </a:prstGeom>
        </p:spPr>
        <p:txBody>
          <a:bodyPr wrap="square">
            <a:spAutoFit/>
          </a:bodyPr>
          <a:lstStyle/>
          <a:p>
            <a:r>
              <a:rPr lang="de-DE" dirty="0"/>
              <a:t>Telefon-Hotline </a:t>
            </a:r>
            <a:endParaRPr lang="de-DE" dirty="0" smtClean="0"/>
          </a:p>
          <a:p>
            <a:r>
              <a:rPr lang="de-DE" dirty="0" smtClean="0"/>
              <a:t>ist </a:t>
            </a:r>
            <a:r>
              <a:rPr lang="de-DE" dirty="0"/>
              <a:t>Montag bis Donnerstag von 8 bis 20 Uhr unter 0251/591-5115 erreichbar</a:t>
            </a:r>
          </a:p>
        </p:txBody>
      </p:sp>
      <p:sp>
        <p:nvSpPr>
          <p:cNvPr id="2" name="Rechteck 1"/>
          <p:cNvSpPr/>
          <p:nvPr/>
        </p:nvSpPr>
        <p:spPr>
          <a:xfrm>
            <a:off x="4305657" y="1657569"/>
            <a:ext cx="7038658" cy="646331"/>
          </a:xfrm>
          <a:prstGeom prst="rect">
            <a:avLst/>
          </a:prstGeom>
        </p:spPr>
        <p:txBody>
          <a:bodyPr wrap="none">
            <a:spAutoFit/>
          </a:bodyPr>
          <a:lstStyle/>
          <a:p>
            <a:r>
              <a:rPr lang="de-DE" b="1" dirty="0"/>
              <a:t>So werden die Hilfen </a:t>
            </a:r>
            <a:r>
              <a:rPr lang="de-DE" b="1" dirty="0" smtClean="0"/>
              <a:t>geplant – Beratung im Verfahren</a:t>
            </a:r>
            <a:endParaRPr lang="de-DE" b="1" dirty="0"/>
          </a:p>
          <a:p>
            <a:r>
              <a:rPr lang="de-DE" dirty="0" smtClean="0">
                <a:solidFill>
                  <a:srgbClr val="FF0000"/>
                </a:solidFill>
                <a:hlinkClick r:id="rId9"/>
              </a:rPr>
              <a:t>https</a:t>
            </a:r>
            <a:r>
              <a:rPr lang="de-DE" dirty="0">
                <a:solidFill>
                  <a:srgbClr val="FF0000"/>
                </a:solidFill>
                <a:hlinkClick r:id="rId9"/>
              </a:rPr>
              <a:t>://www.lwl-inklusionsamt-soziale-teilhabe.de/de/hilfe-planen</a:t>
            </a:r>
            <a:r>
              <a:rPr lang="de-DE" dirty="0" smtClean="0">
                <a:solidFill>
                  <a:srgbClr val="FF0000"/>
                </a:solidFill>
                <a:hlinkClick r:id="rId9"/>
              </a:rPr>
              <a:t>/</a:t>
            </a:r>
            <a:r>
              <a:rPr lang="de-DE" dirty="0" smtClean="0">
                <a:solidFill>
                  <a:srgbClr val="FF0000"/>
                </a:solidFill>
              </a:rPr>
              <a:t> </a:t>
            </a:r>
          </a:p>
        </p:txBody>
      </p:sp>
    </p:spTree>
    <p:extLst>
      <p:ext uri="{BB962C8B-B14F-4D97-AF65-F5344CB8AC3E}">
        <p14:creationId xmlns:p14="http://schemas.microsoft.com/office/powerpoint/2010/main" val="357768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6FA9B69D-64E4-2446-A906-06E72D2AF901}"/>
              </a:ext>
            </a:extLst>
          </p:cNvPr>
          <p:cNvPicPr>
            <a:picLocks noChangeAspect="1"/>
          </p:cNvPicPr>
          <p:nvPr/>
        </p:nvPicPr>
        <p:blipFill>
          <a:blip r:embed="rId3"/>
          <a:stretch>
            <a:fillRect/>
          </a:stretch>
        </p:blipFill>
        <p:spPr>
          <a:xfrm rot="10800000">
            <a:off x="1154922" y="-36912"/>
            <a:ext cx="3816424" cy="1358605"/>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123" y="4970047"/>
            <a:ext cx="1246368" cy="1290709"/>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Bedarfserkennung</a:t>
            </a:r>
            <a:endParaRPr lang="de-DE" dirty="0"/>
          </a:p>
        </p:txBody>
      </p:sp>
      <p:sp>
        <p:nvSpPr>
          <p:cNvPr id="25" name="Inhaltsplatzhalter 24">
            <a:extLst>
              <a:ext uri="{FF2B5EF4-FFF2-40B4-BE49-F238E27FC236}">
                <a16:creationId xmlns:a16="http://schemas.microsoft.com/office/drawing/2014/main" xmlns="" id="{19D0CF77-2055-410A-83C8-D8D0104C5C1D}"/>
              </a:ext>
            </a:extLst>
          </p:cNvPr>
          <p:cNvSpPr>
            <a:spLocks noGrp="1"/>
          </p:cNvSpPr>
          <p:nvPr>
            <p:ph sz="quarter" idx="15"/>
          </p:nvPr>
        </p:nvSpPr>
        <p:spPr>
          <a:xfrm>
            <a:off x="1237273" y="1082047"/>
            <a:ext cx="9000000" cy="3816000"/>
          </a:xfrm>
        </p:spPr>
        <p:txBody>
          <a:bodyPr/>
          <a:lstStyle/>
          <a:p>
            <a:pPr>
              <a:lnSpc>
                <a:spcPct val="150000"/>
              </a:lnSpc>
              <a:buClr>
                <a:srgbClr val="00325F"/>
              </a:buClr>
              <a:buSzPct val="100000"/>
            </a:pPr>
            <a:r>
              <a:rPr lang="de-DE" dirty="0" smtClean="0"/>
              <a:t>Die Träger der Eingliederungshilfe (er)kennen </a:t>
            </a:r>
          </a:p>
          <a:p>
            <a:pPr marL="285750" indent="-285750">
              <a:lnSpc>
                <a:spcPct val="200000"/>
              </a:lnSpc>
              <a:buClr>
                <a:srgbClr val="00325F"/>
              </a:buClr>
              <a:buSzPct val="100000"/>
              <a:buFont typeface="Wingdings" panose="05000000000000000000" pitchFamily="2" charset="2"/>
              <a:buChar char="ü"/>
            </a:pPr>
            <a:r>
              <a:rPr lang="de-DE" dirty="0" smtClean="0"/>
              <a:t>alle Leistungen des Sozialgesetzbuches (Leistungsgruppen, § 5 SGB IX) und die Rehabilitationsträger, die die Leistungen erbringen können (§ 6 SGB IX),</a:t>
            </a:r>
          </a:p>
          <a:p>
            <a:pPr marL="285750" indent="-285750">
              <a:lnSpc>
                <a:spcPct val="200000"/>
              </a:lnSpc>
              <a:buClr>
                <a:srgbClr val="00325F"/>
              </a:buClr>
              <a:buSzPct val="100000"/>
              <a:buFont typeface="Wingdings" panose="05000000000000000000" pitchFamily="2" charset="2"/>
              <a:buChar char="ü"/>
            </a:pPr>
            <a:r>
              <a:rPr lang="de-DE" dirty="0" smtClean="0"/>
              <a:t>eine Behinderung, die Teilhabeeinschränkungen verursacht (§ 99 SGB IX),</a:t>
            </a:r>
          </a:p>
          <a:p>
            <a:pPr marL="285750" indent="-285750">
              <a:lnSpc>
                <a:spcPct val="200000"/>
              </a:lnSpc>
              <a:buClr>
                <a:srgbClr val="00325F"/>
              </a:buClr>
              <a:buSzPct val="100000"/>
              <a:buFont typeface="Wingdings" panose="05000000000000000000" pitchFamily="2" charset="2"/>
              <a:buChar char="ü"/>
            </a:pPr>
            <a:r>
              <a:rPr lang="de-DE" dirty="0" smtClean="0"/>
              <a:t>Ziele und Aufgaben von Leistungen zur Teilhabe (§§ 1, 4) und der Eingliederungshilfe  (§ 90 SGB IX) und</a:t>
            </a:r>
          </a:p>
          <a:p>
            <a:pPr marL="285750" indent="-285750">
              <a:lnSpc>
                <a:spcPct val="200000"/>
              </a:lnSpc>
              <a:buClr>
                <a:srgbClr val="00325F"/>
              </a:buClr>
              <a:buSzPct val="100000"/>
              <a:buFont typeface="Wingdings" panose="05000000000000000000" pitchFamily="2" charset="2"/>
              <a:buChar char="ü"/>
            </a:pPr>
            <a:r>
              <a:rPr lang="de-DE" dirty="0" smtClean="0"/>
              <a:t>welche Teilhabeleistungen vorrangig vor anderen sind (§§ 9, 91 SGB IX).</a:t>
            </a:r>
            <a:endParaRPr lang="de-DE" dirty="0"/>
          </a:p>
          <a:p>
            <a:pPr marL="285750" indent="-285750">
              <a:lnSpc>
                <a:spcPct val="200000"/>
              </a:lnSpc>
              <a:buClr>
                <a:srgbClr val="00325F"/>
              </a:buClr>
              <a:buSzPct val="100000"/>
              <a:buFont typeface="Wingdings" panose="05000000000000000000" pitchFamily="2" charset="2"/>
              <a:buChar char="ü"/>
            </a:pPr>
            <a:endParaRPr lang="de-DE" dirty="0"/>
          </a:p>
          <a:p>
            <a:pPr>
              <a:lnSpc>
                <a:spcPct val="150000"/>
              </a:lnSpc>
              <a:buClr>
                <a:srgbClr val="00325F"/>
              </a:buClr>
              <a:buSzPct val="100000"/>
            </a:pP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7273" y="1556792"/>
            <a:ext cx="1172921" cy="2190277"/>
          </a:xfrm>
          <a:prstGeom prst="rect">
            <a:avLst/>
          </a:prstGeom>
        </p:spPr>
      </p:pic>
      <p:sp>
        <p:nvSpPr>
          <p:cNvPr id="12" name="Inhaltsplatzhalter 24">
            <a:extLst>
              <a:ext uri="{FF2B5EF4-FFF2-40B4-BE49-F238E27FC236}">
                <a16:creationId xmlns:a16="http://schemas.microsoft.com/office/drawing/2014/main" xmlns="" id="{19D0CF77-2055-410A-83C8-D8D0104C5C1D}"/>
              </a:ext>
            </a:extLst>
          </p:cNvPr>
          <p:cNvSpPr txBox="1">
            <a:spLocks/>
          </p:cNvSpPr>
          <p:nvPr/>
        </p:nvSpPr>
        <p:spPr>
          <a:xfrm>
            <a:off x="2895489" y="5136106"/>
            <a:ext cx="8130802" cy="1343894"/>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
                <a:srgbClr val="00325F"/>
              </a:buClr>
              <a:buSzPct val="100000"/>
            </a:pPr>
            <a:r>
              <a:rPr lang="de-DE" dirty="0" smtClean="0"/>
              <a:t>Deshalb können sie zielgerichtet beraten und</a:t>
            </a:r>
          </a:p>
          <a:p>
            <a:pPr>
              <a:lnSpc>
                <a:spcPct val="150000"/>
              </a:lnSpc>
              <a:buClr>
                <a:srgbClr val="00325F"/>
              </a:buClr>
              <a:buSzPct val="100000"/>
            </a:pPr>
            <a:r>
              <a:rPr lang="de-DE" dirty="0"/>
              <a:t>d</a:t>
            </a:r>
            <a:r>
              <a:rPr lang="de-DE" dirty="0" smtClean="0"/>
              <a:t>arauf hinwirken, dass ein Antrag dort gestellt ist, wo er richtig ist</a:t>
            </a:r>
            <a:endParaRPr lang="de-DE" dirty="0"/>
          </a:p>
        </p:txBody>
      </p:sp>
    </p:spTree>
    <p:extLst>
      <p:ext uri="{BB962C8B-B14F-4D97-AF65-F5344CB8AC3E}">
        <p14:creationId xmlns:p14="http://schemas.microsoft.com/office/powerpoint/2010/main" val="274328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31CD747A-5EA8-2B49-8119-F1F0F43D4B18}"/>
              </a:ext>
            </a:extLst>
          </p:cNvPr>
          <p:cNvPicPr>
            <a:picLocks noChangeAspect="1"/>
          </p:cNvPicPr>
          <p:nvPr/>
        </p:nvPicPr>
        <p:blipFill>
          <a:blip r:embed="rId2"/>
          <a:stretch>
            <a:fillRect/>
          </a:stretch>
        </p:blipFill>
        <p:spPr>
          <a:xfrm>
            <a:off x="1056234" y="-27477"/>
            <a:ext cx="3312368" cy="1546603"/>
          </a:xfrm>
          <a:prstGeom prst="rect">
            <a:avLst/>
          </a:prstGeom>
        </p:spPr>
      </p:pic>
      <p:pic>
        <p:nvPicPr>
          <p:cNvPr id="11" name="Grafik 10">
            <a:extLst>
              <a:ext uri="{FF2B5EF4-FFF2-40B4-BE49-F238E27FC236}">
                <a16:creationId xmlns:a16="http://schemas.microsoft.com/office/drawing/2014/main" xmlns="" id="{12C900DA-9781-3C4C-9611-E8C075B4AE9C}"/>
              </a:ext>
            </a:extLst>
          </p:cNvPr>
          <p:cNvPicPr>
            <a:picLocks noChangeAspect="1"/>
          </p:cNvPicPr>
          <p:nvPr/>
        </p:nvPicPr>
        <p:blipFill rotWithShape="1">
          <a:blip r:embed="rId3"/>
          <a:srcRect r="57253"/>
          <a:stretch/>
        </p:blipFill>
        <p:spPr>
          <a:xfrm>
            <a:off x="1056234" y="1628800"/>
            <a:ext cx="3156405" cy="3675228"/>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Antragstellung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4428076" y="2003576"/>
            <a:ext cx="5352302" cy="3369640"/>
          </a:xfrm>
        </p:spPr>
        <p:txBody>
          <a:bodyPr/>
          <a:lstStyle/>
          <a:p>
            <a:pPr marL="285750" indent="-285750">
              <a:lnSpc>
                <a:spcPct val="150000"/>
              </a:lnSpc>
              <a:buFont typeface="Wingdings" panose="05000000000000000000" pitchFamily="2" charset="2"/>
              <a:buChar char="ü"/>
            </a:pPr>
            <a:r>
              <a:rPr lang="de-DE" dirty="0" smtClean="0"/>
              <a:t>Jeder Sozialleistungsträger hat die Pflicht </a:t>
            </a:r>
            <a:r>
              <a:rPr lang="de-DE" dirty="0"/>
              <a:t>zur Weitergabe von Unterlagen, die </a:t>
            </a:r>
            <a:r>
              <a:rPr lang="de-DE" dirty="0" smtClean="0"/>
              <a:t>er als </a:t>
            </a:r>
            <a:r>
              <a:rPr lang="de-DE" dirty="0"/>
              <a:t>unzuständiger Leistungsträger erhalten hat </a:t>
            </a:r>
            <a:r>
              <a:rPr lang="de-DE" dirty="0" smtClean="0"/>
              <a:t>(§ </a:t>
            </a:r>
            <a:r>
              <a:rPr lang="de-DE" dirty="0"/>
              <a:t>16 SGB I). </a:t>
            </a:r>
            <a:endParaRPr lang="de-DE" dirty="0" smtClean="0"/>
          </a:p>
          <a:p>
            <a:pPr marL="285750" indent="-285750">
              <a:lnSpc>
                <a:spcPct val="150000"/>
              </a:lnSpc>
              <a:buFont typeface="Wingdings" panose="05000000000000000000" pitchFamily="2" charset="2"/>
              <a:buChar char="ü"/>
            </a:pPr>
            <a:endParaRPr lang="de-DE" dirty="0"/>
          </a:p>
          <a:p>
            <a:pPr marL="285750" indent="-285750">
              <a:lnSpc>
                <a:spcPct val="150000"/>
              </a:lnSpc>
              <a:buFont typeface="Wingdings" panose="05000000000000000000" pitchFamily="2" charset="2"/>
              <a:buChar char="ü"/>
            </a:pPr>
            <a:r>
              <a:rPr lang="de-DE" dirty="0" smtClean="0"/>
              <a:t>Dem Antragstellenden entstehen dadurch keine Nachteile.</a:t>
            </a:r>
            <a:endParaRPr lang="de-DE" dirty="0"/>
          </a:p>
        </p:txBody>
      </p:sp>
      <p:sp>
        <p:nvSpPr>
          <p:cNvPr id="3" name="Textfeld 2"/>
          <p:cNvSpPr txBox="1"/>
          <p:nvPr/>
        </p:nvSpPr>
        <p:spPr>
          <a:xfrm>
            <a:off x="2280370" y="1394636"/>
            <a:ext cx="792088" cy="369332"/>
          </a:xfrm>
          <a:prstGeom prst="rect">
            <a:avLst/>
          </a:prstGeom>
          <a:noFill/>
        </p:spPr>
        <p:txBody>
          <a:bodyPr wrap="square" rtlCol="0">
            <a:spAutoFit/>
          </a:bodyPr>
          <a:lstStyle/>
          <a:p>
            <a:r>
              <a:rPr lang="de-DE" dirty="0" smtClean="0"/>
              <a:t>Amt</a:t>
            </a:r>
            <a:endParaRPr lang="de-DE" dirty="0"/>
          </a:p>
        </p:txBody>
      </p:sp>
    </p:spTree>
    <p:extLst>
      <p:ext uri="{BB962C8B-B14F-4D97-AF65-F5344CB8AC3E}">
        <p14:creationId xmlns:p14="http://schemas.microsoft.com/office/powerpoint/2010/main" val="382319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xmlns="" id="{31CD747A-5EA8-2B49-8119-F1F0F43D4B18}"/>
              </a:ext>
            </a:extLst>
          </p:cNvPr>
          <p:cNvPicPr>
            <a:picLocks noChangeAspect="1"/>
          </p:cNvPicPr>
          <p:nvPr/>
        </p:nvPicPr>
        <p:blipFill>
          <a:blip r:embed="rId3"/>
          <a:stretch>
            <a:fillRect/>
          </a:stretch>
        </p:blipFill>
        <p:spPr>
          <a:xfrm>
            <a:off x="1199417" y="38990"/>
            <a:ext cx="3108594" cy="1546603"/>
          </a:xfrm>
          <a:prstGeom prst="rect">
            <a:avLst/>
          </a:prstGeom>
        </p:spPr>
      </p:pic>
      <p:sp>
        <p:nvSpPr>
          <p:cNvPr id="23" name="Titel 22">
            <a:extLst>
              <a:ext uri="{FF2B5EF4-FFF2-40B4-BE49-F238E27FC236}">
                <a16:creationId xmlns:a16="http://schemas.microsoft.com/office/drawing/2014/main" xmlns="" id="{B4A3AE4A-3E19-46A0-9D19-9CEA933574D5}"/>
              </a:ext>
            </a:extLst>
          </p:cNvPr>
          <p:cNvSpPr>
            <a:spLocks noGrp="1"/>
          </p:cNvSpPr>
          <p:nvPr>
            <p:ph type="title"/>
          </p:nvPr>
        </p:nvSpPr>
        <p:spPr>
          <a:xfrm>
            <a:off x="1595232" y="421752"/>
            <a:ext cx="9000000" cy="936000"/>
          </a:xfrm>
        </p:spPr>
        <p:txBody>
          <a:bodyPr/>
          <a:lstStyle/>
          <a:p>
            <a:r>
              <a:rPr lang="de-DE" dirty="0" smtClean="0"/>
              <a:t>Antragstellung</a:t>
            </a:r>
            <a:endParaRPr lang="de-DE" dirty="0"/>
          </a:p>
        </p:txBody>
      </p:sp>
      <p:sp>
        <p:nvSpPr>
          <p:cNvPr id="5" name="Datumsplatzhalter 4"/>
          <p:cNvSpPr>
            <a:spLocks noGrp="1"/>
          </p:cNvSpPr>
          <p:nvPr>
            <p:ph type="dt" sz="half" idx="16"/>
          </p:nvPr>
        </p:nvSpPr>
        <p:spPr/>
        <p:txBody>
          <a:bodyPr/>
          <a:lstStyle/>
          <a:p>
            <a:r>
              <a:rPr lang="de-DE" smtClean="0"/>
              <a:t>03.03.2021</a:t>
            </a:r>
            <a:endParaRPr lang="de-DE" dirty="0"/>
          </a:p>
        </p:txBody>
      </p:sp>
      <p:sp>
        <p:nvSpPr>
          <p:cNvPr id="6" name="Fußzeilenplatzhalter 5"/>
          <p:cNvSpPr>
            <a:spLocks noGrp="1"/>
          </p:cNvSpPr>
          <p:nvPr>
            <p:ph type="ftr" sz="quarter" idx="17"/>
          </p:nvPr>
        </p:nvSpPr>
        <p:spPr/>
        <p:txBody>
          <a:bodyPr/>
          <a:lstStyle/>
          <a:p>
            <a:r>
              <a:rPr lang="de-DE" smtClean="0"/>
              <a:t>Anja Primus, LWL-Inklusionsamt Soziale Teilhabe – Der Reha-Prozess von Beratung zur Zuständigkeitsklärung</a:t>
            </a:r>
            <a:endParaRPr lang="de-DE" dirty="0"/>
          </a:p>
        </p:txBody>
      </p:sp>
      <p:sp>
        <p:nvSpPr>
          <p:cNvPr id="8" name="Textplatzhalter 23">
            <a:extLst>
              <a:ext uri="{FF2B5EF4-FFF2-40B4-BE49-F238E27FC236}">
                <a16:creationId xmlns:a16="http://schemas.microsoft.com/office/drawing/2014/main" xmlns="" id="{7823B6EC-A8D1-4842-AD05-CD41845B3EA3}"/>
              </a:ext>
            </a:extLst>
          </p:cNvPr>
          <p:cNvSpPr txBox="1">
            <a:spLocks/>
          </p:cNvSpPr>
          <p:nvPr/>
        </p:nvSpPr>
        <p:spPr>
          <a:xfrm>
            <a:off x="1584000" y="1067576"/>
            <a:ext cx="9000000" cy="81439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Font typeface="Arial"/>
              <a:buNone/>
              <a:defRPr lang="de-DE" sz="2000" b="0" i="0" kern="1200" baseline="0">
                <a:solidFill>
                  <a:srgbClr val="00325F"/>
                </a:solidFill>
                <a:latin typeface="+mj-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p>
        </p:txBody>
      </p:sp>
      <p:sp>
        <p:nvSpPr>
          <p:cNvPr id="2" name="Inhaltsplatzhalter 1"/>
          <p:cNvSpPr>
            <a:spLocks noGrp="1"/>
          </p:cNvSpPr>
          <p:nvPr>
            <p:ph sz="quarter" idx="15"/>
          </p:nvPr>
        </p:nvSpPr>
        <p:spPr>
          <a:xfrm>
            <a:off x="4512618" y="1176594"/>
            <a:ext cx="6768752" cy="3369640"/>
          </a:xfrm>
        </p:spPr>
        <p:txBody>
          <a:bodyPr/>
          <a:lstStyle/>
          <a:p>
            <a:pPr marL="285750" indent="-285750">
              <a:lnSpc>
                <a:spcPct val="200000"/>
              </a:lnSpc>
              <a:buFont typeface="Wingdings" panose="05000000000000000000" pitchFamily="2" charset="2"/>
              <a:buChar char="ü"/>
            </a:pPr>
            <a:r>
              <a:rPr lang="de-DE" dirty="0" smtClean="0"/>
              <a:t>Antragstellende Person und ein konkretes Leistungsbegehren müssen </a:t>
            </a:r>
            <a:r>
              <a:rPr lang="de-DE" dirty="0"/>
              <a:t>erkennbar </a:t>
            </a:r>
            <a:r>
              <a:rPr lang="de-DE" dirty="0" smtClean="0"/>
              <a:t>sein.</a:t>
            </a:r>
          </a:p>
          <a:p>
            <a:pPr marL="285750" indent="-285750">
              <a:lnSpc>
                <a:spcPct val="200000"/>
              </a:lnSpc>
              <a:buFont typeface="Wingdings" panose="05000000000000000000" pitchFamily="2" charset="2"/>
              <a:buChar char="ü"/>
            </a:pPr>
            <a:r>
              <a:rPr lang="de-DE" dirty="0" smtClean="0"/>
              <a:t>Antrag muss nicht vollständig sein.</a:t>
            </a:r>
          </a:p>
          <a:p>
            <a:pPr marL="285750" indent="-285750">
              <a:lnSpc>
                <a:spcPct val="200000"/>
              </a:lnSpc>
              <a:buFont typeface="Wingdings" panose="05000000000000000000" pitchFamily="2" charset="2"/>
              <a:buChar char="ü"/>
            </a:pPr>
            <a:r>
              <a:rPr lang="de-DE" dirty="0"/>
              <a:t>Antrag ist in der Eingliederungshilfe nicht an eine bestimmte Form </a:t>
            </a:r>
            <a:r>
              <a:rPr lang="de-DE" dirty="0" smtClean="0"/>
              <a:t>gebunden.</a:t>
            </a:r>
            <a:endParaRPr lang="de-DE" dirty="0"/>
          </a:p>
          <a:p>
            <a:pPr>
              <a:lnSpc>
                <a:spcPct val="150000"/>
              </a:lnSpc>
            </a:pPr>
            <a:endParaRPr lang="de-DE" dirty="0"/>
          </a:p>
        </p:txBody>
      </p:sp>
      <p:sp>
        <p:nvSpPr>
          <p:cNvPr id="3" name="Textfeld 2"/>
          <p:cNvSpPr txBox="1"/>
          <p:nvPr/>
        </p:nvSpPr>
        <p:spPr>
          <a:xfrm>
            <a:off x="1188000" y="2023204"/>
            <a:ext cx="1080120" cy="369332"/>
          </a:xfrm>
          <a:prstGeom prst="rect">
            <a:avLst/>
          </a:prstGeom>
          <a:noFill/>
        </p:spPr>
        <p:txBody>
          <a:bodyPr wrap="square" rtlCol="0">
            <a:spAutoFit/>
          </a:bodyPr>
          <a:lstStyle/>
          <a:p>
            <a:r>
              <a:rPr lang="de-DE" dirty="0" smtClean="0"/>
              <a:t>Antrag</a:t>
            </a:r>
            <a:endParaRPr lang="de-DE" dirty="0"/>
          </a:p>
        </p:txBody>
      </p:sp>
      <p:pic>
        <p:nvPicPr>
          <p:cNvPr id="9" name="Grafik 8">
            <a:extLst>
              <a:ext uri="{FF2B5EF4-FFF2-40B4-BE49-F238E27FC236}">
                <a16:creationId xmlns:a16="http://schemas.microsoft.com/office/drawing/2014/main" xmlns="" id="{DD214A21-DD53-FC4A-83D3-3E33E22BF3C9}"/>
              </a:ext>
            </a:extLst>
          </p:cNvPr>
          <p:cNvPicPr>
            <a:picLocks noChangeAspect="1"/>
          </p:cNvPicPr>
          <p:nvPr/>
        </p:nvPicPr>
        <p:blipFill>
          <a:blip r:embed="rId4"/>
          <a:stretch>
            <a:fillRect/>
          </a:stretch>
        </p:blipFill>
        <p:spPr>
          <a:xfrm>
            <a:off x="731889" y="2392536"/>
            <a:ext cx="3676853" cy="1584176"/>
          </a:xfrm>
          <a:prstGeom prst="rect">
            <a:avLst/>
          </a:prstGeom>
        </p:spPr>
      </p:pic>
      <p:sp>
        <p:nvSpPr>
          <p:cNvPr id="10" name="Inhaltsplatzhalter 1"/>
          <p:cNvSpPr txBox="1">
            <a:spLocks/>
          </p:cNvSpPr>
          <p:nvPr/>
        </p:nvSpPr>
        <p:spPr>
          <a:xfrm>
            <a:off x="1051798" y="4330604"/>
            <a:ext cx="8640960" cy="3369640"/>
          </a:xfrm>
          <a:prstGeom prst="rect">
            <a:avLst/>
          </a:prstGeom>
        </p:spPr>
        <p:txBody>
          <a:bodyPr vert="horz" lIns="0" tIns="0" rIns="0" bIns="0" rtlCol="0">
            <a:noAutofit/>
          </a:bodyPr>
          <a:lstStyle>
            <a:lvl1pPr marL="0" indent="0" algn="l" defTabSz="457200" rtl="0" eaLnBrk="1" latinLnBrk="0" hangingPunct="1">
              <a:lnSpc>
                <a:spcPts val="2300"/>
              </a:lnSpc>
              <a:spcBef>
                <a:spcPts val="0"/>
              </a:spcBef>
              <a:buFont typeface="Arial"/>
              <a:buNone/>
              <a:defRPr lang="de-DE" sz="1800" b="0" i="0" kern="1200" baseline="0" smtClean="0">
                <a:solidFill>
                  <a:srgbClr val="00325F"/>
                </a:solidFill>
                <a:latin typeface="+mn-lt"/>
                <a:ea typeface="+mn-ea"/>
                <a:cs typeface="Arial"/>
              </a:defRPr>
            </a:lvl1pPr>
            <a:lvl2pPr marL="216000" indent="-216000" algn="l" defTabSz="457200" rtl="0" eaLnBrk="1" latinLnBrk="0" hangingPunct="1">
              <a:lnSpc>
                <a:spcPts val="2300"/>
              </a:lnSpc>
              <a:spcBef>
                <a:spcPct val="20000"/>
              </a:spcBef>
              <a:buFont typeface="Arial"/>
              <a:buChar char="–"/>
              <a:defRPr lang="de-DE" sz="1800" kern="1200" smtClean="0">
                <a:solidFill>
                  <a:srgbClr val="0032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200000"/>
              </a:lnSpc>
              <a:buFont typeface="Wingdings" panose="05000000000000000000" pitchFamily="2" charset="2"/>
              <a:buChar char="ü"/>
            </a:pPr>
            <a:r>
              <a:rPr lang="de-DE" dirty="0" smtClean="0"/>
              <a:t>In der Eingliederungshilfe ist ein Antrag notwendig, § 108 Abs. 1 SGB IX.</a:t>
            </a:r>
          </a:p>
          <a:p>
            <a:pPr marL="285750" indent="-285750">
              <a:lnSpc>
                <a:spcPct val="200000"/>
              </a:lnSpc>
              <a:buFont typeface="Wingdings" panose="05000000000000000000" pitchFamily="2" charset="2"/>
              <a:buChar char="ü"/>
            </a:pPr>
            <a:r>
              <a:rPr lang="de-DE" dirty="0" smtClean="0"/>
              <a:t>An die Stelle eines Antrags tritt </a:t>
            </a:r>
            <a:r>
              <a:rPr lang="de-DE" dirty="0"/>
              <a:t>im Rahmen des Gesamtplanverfahrens </a:t>
            </a:r>
            <a:r>
              <a:rPr lang="de-DE" dirty="0" smtClean="0"/>
              <a:t>das Erkennen eines Bedarfs, § 108 Abs. 2 SGB IX.</a:t>
            </a:r>
          </a:p>
          <a:p>
            <a:pPr>
              <a:lnSpc>
                <a:spcPct val="150000"/>
              </a:lnSpc>
            </a:pPr>
            <a:endParaRPr lang="de-DE" dirty="0"/>
          </a:p>
        </p:txBody>
      </p:sp>
    </p:spTree>
    <p:extLst>
      <p:ext uri="{BB962C8B-B14F-4D97-AF65-F5344CB8AC3E}">
        <p14:creationId xmlns:p14="http://schemas.microsoft.com/office/powerpoint/2010/main" val="2571534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ie blanco">
  <a:themeElements>
    <a:clrScheme name="LWL 2015">
      <a:dk1>
        <a:sysClr val="windowText" lastClr="000000"/>
      </a:dk1>
      <a:lt1>
        <a:sysClr val="window" lastClr="FFFFFF"/>
      </a:lt1>
      <a:dk2>
        <a:srgbClr val="1F497D"/>
      </a:dk2>
      <a:lt2>
        <a:srgbClr val="EEECE1"/>
      </a:lt2>
      <a:accent1>
        <a:srgbClr val="17A3E4"/>
      </a:accent1>
      <a:accent2>
        <a:srgbClr val="005493"/>
      </a:accent2>
      <a:accent3>
        <a:srgbClr val="9B182A"/>
      </a:accent3>
      <a:accent4>
        <a:srgbClr val="EE7100"/>
      </a:accent4>
      <a:accent5>
        <a:srgbClr val="B4B2B2"/>
      </a:accent5>
      <a:accent6>
        <a:srgbClr val="00325F"/>
      </a:accent6>
      <a:hlink>
        <a:srgbClr val="E3000F"/>
      </a:hlink>
      <a:folHlink>
        <a:srgbClr val="878185"/>
      </a:folHlink>
    </a:clrScheme>
    <a:fontScheme name="LWL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LWL-Folien_allgemein_SUI_20190131_16-9.potx" id="{7228B345-243C-489C-9BBD-5ECC2146C5A0}" vid="{224D954C-E292-43B9-9431-510B268D1D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Folie blanco</Template>
  <TotalTime>0</TotalTime>
  <Words>1545</Words>
  <Application>Microsoft Office PowerPoint</Application>
  <PresentationFormat>Benutzerdefiniert</PresentationFormat>
  <Paragraphs>182</Paragraphs>
  <Slides>20</Slides>
  <Notes>11</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Folie blanco</vt:lpstr>
      <vt:lpstr>Das Bundesteilhabegesetz</vt:lpstr>
      <vt:lpstr>Menschen mit Behinderungen sollen trotz ihrer Unterstützungsbedarfe so leben können wie Menschen ohne Behinderungen </vt:lpstr>
      <vt:lpstr>Beratung</vt:lpstr>
      <vt:lpstr>Beratung</vt:lpstr>
      <vt:lpstr>Ansprechstellen, § 12 Abs. 1 Satz 3 SGB IX</vt:lpstr>
      <vt:lpstr>Beratung</vt:lpstr>
      <vt:lpstr>Bedarfserkennung</vt:lpstr>
      <vt:lpstr>Antragstellung</vt:lpstr>
      <vt:lpstr>Antragstellung</vt:lpstr>
      <vt:lpstr>Zuständigkeitsklärung</vt:lpstr>
      <vt:lpstr>… wie läuft das ab für Frau K.?</vt:lpstr>
      <vt:lpstr>  Frau K. ist 22 Jahre alt. Sie hat ein Morbus-Down-Syndrom.  Eigentlich wohnt sie bei ihren Eltern in Bochum. Ihre Eltern erledigen alle alltäglichen Dinge für Frau K. Sie hat keine Ausbildung und muss sich um nichts kümmern. Für 3 Monate sind ihre Eltern nun auf Mallorca. In dieser Zeit können Sie sich nicht um sie kümmern.   Deshalb lebt sie derzeit bei ihren Großeltern in Lübeck.</vt:lpstr>
      <vt:lpstr>PowerPoint-Präsentation</vt:lpstr>
      <vt:lpstr>Beratung</vt:lpstr>
      <vt:lpstr>Bedarfserkennung</vt:lpstr>
      <vt:lpstr>Bedarfserkennung</vt:lpstr>
      <vt:lpstr>Antragstellung</vt:lpstr>
      <vt:lpstr>Antragstellung</vt:lpstr>
      <vt:lpstr>Zuständigkeitsklärung</vt:lpstr>
      <vt:lpstr>Vielen Dank für Ihre Aufmerksamkeit.  Zeit für Fragen und  einen Austausch in den Arbeitsgruppen.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t.meyersick@drees-riggers.de</dc:creator>
  <cp:lastModifiedBy>von Rohden, Yola</cp:lastModifiedBy>
  <cp:revision>125</cp:revision>
  <cp:lastPrinted>2019-05-08T14:14:50Z</cp:lastPrinted>
  <dcterms:created xsi:type="dcterms:W3CDTF">2019-05-03T08:03:02Z</dcterms:created>
  <dcterms:modified xsi:type="dcterms:W3CDTF">2021-02-23T09:54:32Z</dcterms:modified>
</cp:coreProperties>
</file>