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431" r:id="rId3"/>
    <p:sldId id="308" r:id="rId4"/>
    <p:sldId id="430" r:id="rId5"/>
    <p:sldId id="332" r:id="rId6"/>
    <p:sldId id="413" r:id="rId7"/>
    <p:sldId id="316" r:id="rId8"/>
    <p:sldId id="392" r:id="rId9"/>
    <p:sldId id="414" r:id="rId10"/>
    <p:sldId id="390" r:id="rId11"/>
    <p:sldId id="429" r:id="rId12"/>
    <p:sldId id="318" r:id="rId13"/>
    <p:sldId id="297" r:id="rId14"/>
    <p:sldId id="334" r:id="rId15"/>
    <p:sldId id="362" r:id="rId16"/>
    <p:sldId id="335" r:id="rId17"/>
    <p:sldId id="416" r:id="rId18"/>
    <p:sldId id="428" r:id="rId19"/>
    <p:sldId id="419" r:id="rId20"/>
    <p:sldId id="420" r:id="rId21"/>
    <p:sldId id="421" r:id="rId22"/>
    <p:sldId id="422" r:id="rId23"/>
    <p:sldId id="423" r:id="rId24"/>
    <p:sldId id="424" r:id="rId25"/>
    <p:sldId id="425" r:id="rId26"/>
    <p:sldId id="426" r:id="rId27"/>
    <p:sldId id="377" r:id="rId28"/>
    <p:sldId id="379" r:id="rId29"/>
    <p:sldId id="427" r:id="rId30"/>
    <p:sldId id="380" r:id="rId31"/>
    <p:sldId id="271"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93319" autoAdjust="0"/>
  </p:normalViewPr>
  <p:slideViewPr>
    <p:cSldViewPr snapToGrid="0">
      <p:cViewPr>
        <p:scale>
          <a:sx n="100" d="100"/>
          <a:sy n="100" d="100"/>
        </p:scale>
        <p:origin x="72" y="216"/>
      </p:cViewPr>
      <p:guideLst/>
    </p:cSldViewPr>
  </p:slid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270" units="cm"/>
          <inkml:channel name="Y" type="integer" max="684" units="cm"/>
          <inkml:channel name="T" type="integer" max="2.14748E9" units="dev"/>
        </inkml:traceFormat>
        <inkml:channelProperties>
          <inkml:channelProperty channel="X" name="resolution" value="30.02364" units="1/cm"/>
          <inkml:channelProperty channel="Y" name="resolution" value="30" units="1/cm"/>
          <inkml:channelProperty channel="T" name="resolution" value="1" units="1/dev"/>
        </inkml:channelProperties>
      </inkml:inkSource>
      <inkml:timestamp xml:id="ts0" timeString="2019-05-12T11:50:22.961"/>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1 5 0,'0'0'281,"71"0"-266,24 0 1,-47 0-1,23 0 17,0 0-17,-22 0 1,22 0-1,-47 0-15,23 24 32,-23-24-1,0 0-16,-1 0 1,1 0 0,0 0 62,47 0-78,-47 0 0,0 0 31,-24 0 16,23 0-32,1 0 1,0 0-1,0 0 1,-1 0 15,1 0 0,0 0-31,23 0 32,-23 0-17,0 0 1,-24 0-1,48 0 1,-48 0 31,24 0-16,0 0-15,-24 0-1,23 0 1,1 0 15,0 0 16,0 0-16,-24 0-15,23 0 15,1 0 0,-24 0 16,24 0 46,0 0-61,-1 0-17,1 0 1,0 0 15,-24 24 0,24-24 250,-24 0 15</inkml:trace>
</inkml:ink>
</file>

<file path=ppt/ink/ink2.xml><?xml version="1.0" encoding="utf-8"?>
<inkml:ink xmlns:inkml="http://www.w3.org/2003/InkML">
  <inkml:definitions>
    <inkml:context xml:id="ctx0">
      <inkml:inkSource xml:id="inkSrc0">
        <inkml:traceFormat>
          <inkml:channel name="X" type="integer" max="1270" units="cm"/>
          <inkml:channel name="Y" type="integer" max="684" units="cm"/>
          <inkml:channel name="T" type="integer" max="2.14748E9" units="dev"/>
        </inkml:traceFormat>
        <inkml:channelProperties>
          <inkml:channelProperty channel="X" name="resolution" value="30.02364" units="1/cm"/>
          <inkml:channelProperty channel="Y" name="resolution" value="30" units="1/cm"/>
          <inkml:channelProperty channel="T" name="resolution" value="1" units="1/dev"/>
        </inkml:channelProperties>
      </inkml:inkSource>
      <inkml:timestamp xml:id="ts0" timeString="2019-05-12T11:49:54.829"/>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49 238 0,'118'-117'16,"-118"117"-1,0-24 1,24 24 0,-24-24-1,24 24 16,-24-24-15,24 24 0,-1-23-1,1 23 48,-24 0-32,24 0 16,1 0-16,-2 0-16,25 0 17,-24 0 92,308-24-124,-285 24 16,-23 0 0,24 0-1,-1 0 1,1 0-1,0 0 1,-24 0 0,23 0 15,-23 0-16,0 0 1,23 0 0,-23 0-1,0 0 1,-48 0 795,0 24-811,0-24 16,1 23-1,-1-23 16,0 0 63,0 0-94,1 0 0,-1 0 31,0 0-15,0 0-1,24 0 1,-23 0 0,-2 0-1,-46 0 1,23 0 15,1 0-15,-1 0-1,25 0 1,-25 0-1,1 0 1,23 0 0,-24 24-1,1-24 1,23 0 15,1 0-15,-1 0-1,0 0 16,24 0 1,-24 0-1,1 0 0,-2 0-15,1 0-1,0 0 1,1 0-1,-1 0 17,24 24 186,0 0-156,0-1-30,0-23-1,0 47-16,-24-24 157,0 25-172,1-48 125,-1 0-94,0 24-15,-23-24-1,23 0 1,0 0 31,24-24 202,0 0-218,0 0 1,24 1-1,0-1-16,-1 1 1,-23 0 0,48 23-16,-48-24 358,24-24-358,-24 48 0</inkml:trace>
</inkml:ink>
</file>

<file path=ppt/ink/ink3.xml><?xml version="1.0" encoding="utf-8"?>
<inkml:ink xmlns:inkml="http://www.w3.org/2003/InkML">
  <inkml:definitions>
    <inkml:context xml:id="ctx0">
      <inkml:inkSource xml:id="inkSrc0">
        <inkml:traceFormat>
          <inkml:channel name="X" type="integer" max="1270" units="cm"/>
          <inkml:channel name="Y" type="integer" max="684" units="cm"/>
          <inkml:channel name="T" type="integer" max="2.14748E9" units="dev"/>
        </inkml:traceFormat>
        <inkml:channelProperties>
          <inkml:channelProperty channel="X" name="resolution" value="30.02364" units="1/cm"/>
          <inkml:channelProperty channel="Y" name="resolution" value="30" units="1/cm"/>
          <inkml:channelProperty channel="T" name="resolution" value="1" units="1/dev"/>
        </inkml:channelProperties>
      </inkml:inkSource>
      <inkml:timestamp xml:id="ts0" timeString="2019-05-12T11:49:59.612"/>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1 112 0,'24'0'156,"23"0"-140,72 0-1,-24-23 1,0 23-1,-24-24-15,1 24 16,-24 0 0,23 0-1,-47 0 1,23 0-1,-23 0 1,0 0 0,0 0 15,-1 0 16,1 0-16,0 0 0,0 0-15,-1 0 15,-23-23 78,143 23-109,-120 0 0,1 0 31,0 0-15,0 0-1,-1 0 1,1 0 0,0-24-1,-24 24 16,24 0-15,-1 0 0,1 0 15,0 0-16,0 0 1,-1 0 0,1 0-1,1 0 16,-2 0 1,-23 0-1,24 0-16,0 0 17,0 0-17,23 0 1,-23 0-1,-24 0-15,24 0 16,-1 0 0,1 0-1,0 0 16,0 0 297,23 0-328,-23 0 156,-24 0-140,24 0 30,-1 0 126,1 0 202,0 0-342,-24 0-1,0 0 468</inkml:trace>
</inkml:ink>
</file>

<file path=ppt/ink/ink4.xml><?xml version="1.0" encoding="utf-8"?>
<inkml:ink xmlns:inkml="http://www.w3.org/2003/InkML">
  <inkml:definitions>
    <inkml:context xml:id="ctx0">
      <inkml:inkSource xml:id="inkSrc0">
        <inkml:traceFormat>
          <inkml:channel name="X" type="integer" max="1270" units="cm"/>
          <inkml:channel name="Y" type="integer" max="684" units="cm"/>
          <inkml:channel name="T" type="integer" max="2.14748E9" units="dev"/>
        </inkml:traceFormat>
        <inkml:channelProperties>
          <inkml:channelProperty channel="X" name="resolution" value="30.02364" units="1/cm"/>
          <inkml:channelProperty channel="Y" name="resolution" value="30" units="1/cm"/>
          <inkml:channelProperty channel="T" name="resolution" value="1" units="1/dev"/>
        </inkml:channelProperties>
      </inkml:inkSource>
      <inkml:timestamp xml:id="ts0" timeString="2019-05-12T11:50:04.864"/>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1 24 0,'48'0'203,"-1"0"-187,1 0 15,23 0-16,0 0 1,1 0 0,-1 0-1,0 0 1,-24 0-1,-22 0 17,23 0-17,-1 0 1,-23 0-1,0 0 1,-1 0 0,1 0 15,0 0-16,0 0 32,-1 0-31,1 0-1,0 0 1,-1 0 0,1 0 15,0 0-16,0 0 1,-1 0 0,1 0 467,47 22-483,-71-22 0</inkml:trace>
</inkml:ink>
</file>

<file path=ppt/ink/ink5.xml><?xml version="1.0" encoding="utf-8"?>
<inkml:ink xmlns:inkml="http://www.w3.org/2003/InkML">
  <inkml:definitions>
    <inkml:context xml:id="ctx0">
      <inkml:inkSource xml:id="inkSrc0">
        <inkml:traceFormat>
          <inkml:channel name="X" type="integer" max="1270" units="cm"/>
          <inkml:channel name="Y" type="integer" max="684" units="cm"/>
          <inkml:channel name="T" type="integer" max="2.14748E9" units="dev"/>
        </inkml:traceFormat>
        <inkml:channelProperties>
          <inkml:channelProperty channel="X" name="resolution" value="30.02364" units="1/cm"/>
          <inkml:channelProperty channel="Y" name="resolution" value="30" units="1/cm"/>
          <inkml:channelProperty channel="T" name="resolution" value="1" units="1/dev"/>
        </inkml:channelProperties>
      </inkml:inkSource>
      <inkml:timestamp xml:id="ts0" timeString="2019-05-12T11:50:09.175"/>
    </inkml:context>
    <inkml:brush xml:id="br0">
      <inkml:brushProperty name="width" value="0.07938" units="cm"/>
      <inkml:brushProperty name="height" value="0.15875" units="cm"/>
      <inkml:brushProperty name="color" value="#FFFF00"/>
      <inkml:brushProperty name="tip" value="rectangle"/>
      <inkml:brushProperty name="rasterOp" value="maskPen"/>
      <inkml:brushProperty name="fitToCurve" value="1"/>
    </inkml:brush>
  </inkml:definitions>
  <inkml:trace contextRef="#ctx0" brushRef="#br0">1 140 0,'48'0'218,"47"0"-202,-24 0 78,191-46-94,-191 46 0,-23-24 15,-1 24 1,1-24-1,-1-23 1,-23 47 15,0 0-15,-24 0-1,48 0 1,-48 0 0,24 0-1,0 0 313,23 47-328,-47-23 15,24 0 17,0-24-17,-24 22 16,23-22-15,1 0 31,-24 24-16,24-24 0,0 0 47,-24 24-15,-48-24 233,-23 0-280,-48-24-1,47 24 1,1 0 15,47 0-15,-23 0-1,23 0 1,0 0-1,0 0 1,1 0 0,-1 0 15,0 0-16,0 0 32,24 0 31,-23 0-31,-1 0-31,0 0 15,1 0-16,-1 0 48,24 0 561,-167 0-624,167 0 0,0 48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A523575-8040-49D2-B751-26AA59F5471C}" type="datetimeFigureOut">
              <a:rPr lang="de-DE" smtClean="0"/>
              <a:t>31.07.2019</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5FA063-481C-40FD-A57C-8167762B3023}" type="slidenum">
              <a:rPr lang="de-DE" smtClean="0"/>
              <a:t>‹Nr.›</a:t>
            </a:fld>
            <a:endParaRPr lang="de-DE"/>
          </a:p>
        </p:txBody>
      </p:sp>
    </p:spTree>
    <p:extLst>
      <p:ext uri="{BB962C8B-B14F-4D97-AF65-F5344CB8AC3E}">
        <p14:creationId xmlns:p14="http://schemas.microsoft.com/office/powerpoint/2010/main" val="38897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2</a:t>
            </a:fld>
            <a:endParaRPr lang="de-DE"/>
          </a:p>
        </p:txBody>
      </p:sp>
    </p:spTree>
    <p:extLst>
      <p:ext uri="{BB962C8B-B14F-4D97-AF65-F5344CB8AC3E}">
        <p14:creationId xmlns:p14="http://schemas.microsoft.com/office/powerpoint/2010/main" val="220615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11</a:t>
            </a:fld>
            <a:endParaRPr lang="de-DE"/>
          </a:p>
        </p:txBody>
      </p:sp>
    </p:spTree>
    <p:extLst>
      <p:ext uri="{BB962C8B-B14F-4D97-AF65-F5344CB8AC3E}">
        <p14:creationId xmlns:p14="http://schemas.microsoft.com/office/powerpoint/2010/main" val="179614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12</a:t>
            </a:fld>
            <a:endParaRPr lang="de-DE"/>
          </a:p>
        </p:txBody>
      </p:sp>
    </p:spTree>
    <p:extLst>
      <p:ext uri="{BB962C8B-B14F-4D97-AF65-F5344CB8AC3E}">
        <p14:creationId xmlns:p14="http://schemas.microsoft.com/office/powerpoint/2010/main" val="238631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13</a:t>
            </a:fld>
            <a:endParaRPr lang="de-DE"/>
          </a:p>
        </p:txBody>
      </p:sp>
    </p:spTree>
    <p:extLst>
      <p:ext uri="{BB962C8B-B14F-4D97-AF65-F5344CB8AC3E}">
        <p14:creationId xmlns:p14="http://schemas.microsoft.com/office/powerpoint/2010/main" val="1149066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14</a:t>
            </a:fld>
            <a:endParaRPr lang="de-DE"/>
          </a:p>
        </p:txBody>
      </p:sp>
    </p:spTree>
    <p:extLst>
      <p:ext uri="{BB962C8B-B14F-4D97-AF65-F5344CB8AC3E}">
        <p14:creationId xmlns:p14="http://schemas.microsoft.com/office/powerpoint/2010/main" val="201323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15</a:t>
            </a:fld>
            <a:endParaRPr lang="de-DE"/>
          </a:p>
        </p:txBody>
      </p:sp>
    </p:spTree>
    <p:extLst>
      <p:ext uri="{BB962C8B-B14F-4D97-AF65-F5344CB8AC3E}">
        <p14:creationId xmlns:p14="http://schemas.microsoft.com/office/powerpoint/2010/main" val="44556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0DBC63-AA57-4CB7-B621-B87777340706}" type="slidenum">
              <a:rPr lang="de-DE" smtClean="0"/>
              <a:t>16</a:t>
            </a:fld>
            <a:endParaRPr lang="de-DE"/>
          </a:p>
        </p:txBody>
      </p:sp>
    </p:spTree>
    <p:extLst>
      <p:ext uri="{BB962C8B-B14F-4D97-AF65-F5344CB8AC3E}">
        <p14:creationId xmlns:p14="http://schemas.microsoft.com/office/powerpoint/2010/main" val="1948293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17</a:t>
            </a:fld>
            <a:endParaRPr lang="de-DE"/>
          </a:p>
        </p:txBody>
      </p:sp>
    </p:spTree>
    <p:extLst>
      <p:ext uri="{BB962C8B-B14F-4D97-AF65-F5344CB8AC3E}">
        <p14:creationId xmlns:p14="http://schemas.microsoft.com/office/powerpoint/2010/main" val="2561520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18</a:t>
            </a:fld>
            <a:endParaRPr lang="de-DE"/>
          </a:p>
        </p:txBody>
      </p:sp>
    </p:spTree>
    <p:extLst>
      <p:ext uri="{BB962C8B-B14F-4D97-AF65-F5344CB8AC3E}">
        <p14:creationId xmlns:p14="http://schemas.microsoft.com/office/powerpoint/2010/main" val="259251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19</a:t>
            </a:fld>
            <a:endParaRPr lang="de-DE"/>
          </a:p>
        </p:txBody>
      </p:sp>
    </p:spTree>
    <p:extLst>
      <p:ext uri="{BB962C8B-B14F-4D97-AF65-F5344CB8AC3E}">
        <p14:creationId xmlns:p14="http://schemas.microsoft.com/office/powerpoint/2010/main" val="3217391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21</a:t>
            </a:fld>
            <a:endParaRPr lang="de-DE"/>
          </a:p>
        </p:txBody>
      </p:sp>
    </p:spTree>
    <p:extLst>
      <p:ext uri="{BB962C8B-B14F-4D97-AF65-F5344CB8AC3E}">
        <p14:creationId xmlns:p14="http://schemas.microsoft.com/office/powerpoint/2010/main" val="265544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3</a:t>
            </a:fld>
            <a:endParaRPr lang="de-DE"/>
          </a:p>
        </p:txBody>
      </p:sp>
    </p:spTree>
    <p:extLst>
      <p:ext uri="{BB962C8B-B14F-4D97-AF65-F5344CB8AC3E}">
        <p14:creationId xmlns:p14="http://schemas.microsoft.com/office/powerpoint/2010/main" val="281479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26</a:t>
            </a:fld>
            <a:endParaRPr lang="de-DE"/>
          </a:p>
        </p:txBody>
      </p:sp>
    </p:spTree>
    <p:extLst>
      <p:ext uri="{BB962C8B-B14F-4D97-AF65-F5344CB8AC3E}">
        <p14:creationId xmlns:p14="http://schemas.microsoft.com/office/powerpoint/2010/main" val="2357268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0DBC63-AA57-4CB7-B621-B87777340706}" type="slidenum">
              <a:rPr lang="de-DE" smtClean="0"/>
              <a:t>27</a:t>
            </a:fld>
            <a:endParaRPr lang="de-DE"/>
          </a:p>
        </p:txBody>
      </p:sp>
    </p:spTree>
    <p:extLst>
      <p:ext uri="{BB962C8B-B14F-4D97-AF65-F5344CB8AC3E}">
        <p14:creationId xmlns:p14="http://schemas.microsoft.com/office/powerpoint/2010/main" val="1270189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0DBC63-AA57-4CB7-B621-B87777340706}" type="slidenum">
              <a:rPr lang="de-DE" smtClean="0"/>
              <a:t>28</a:t>
            </a:fld>
            <a:endParaRPr lang="de-DE"/>
          </a:p>
        </p:txBody>
      </p:sp>
    </p:spTree>
    <p:extLst>
      <p:ext uri="{BB962C8B-B14F-4D97-AF65-F5344CB8AC3E}">
        <p14:creationId xmlns:p14="http://schemas.microsoft.com/office/powerpoint/2010/main" val="266669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29</a:t>
            </a:fld>
            <a:endParaRPr lang="de-DE"/>
          </a:p>
        </p:txBody>
      </p:sp>
    </p:spTree>
    <p:extLst>
      <p:ext uri="{BB962C8B-B14F-4D97-AF65-F5344CB8AC3E}">
        <p14:creationId xmlns:p14="http://schemas.microsoft.com/office/powerpoint/2010/main" val="4057418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40DBC63-AA57-4CB7-B621-B87777340706}" type="slidenum">
              <a:rPr lang="de-DE" smtClean="0"/>
              <a:t>30</a:t>
            </a:fld>
            <a:endParaRPr lang="de-DE"/>
          </a:p>
        </p:txBody>
      </p:sp>
    </p:spTree>
    <p:extLst>
      <p:ext uri="{BB962C8B-B14F-4D97-AF65-F5344CB8AC3E}">
        <p14:creationId xmlns:p14="http://schemas.microsoft.com/office/powerpoint/2010/main" val="271019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4</a:t>
            </a:fld>
            <a:endParaRPr lang="de-DE"/>
          </a:p>
        </p:txBody>
      </p:sp>
    </p:spTree>
    <p:extLst>
      <p:ext uri="{BB962C8B-B14F-4D97-AF65-F5344CB8AC3E}">
        <p14:creationId xmlns:p14="http://schemas.microsoft.com/office/powerpoint/2010/main" val="332409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5</a:t>
            </a:fld>
            <a:endParaRPr lang="de-DE"/>
          </a:p>
        </p:txBody>
      </p:sp>
    </p:spTree>
    <p:extLst>
      <p:ext uri="{BB962C8B-B14F-4D97-AF65-F5344CB8AC3E}">
        <p14:creationId xmlns:p14="http://schemas.microsoft.com/office/powerpoint/2010/main" val="648048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6</a:t>
            </a:fld>
            <a:endParaRPr lang="de-DE"/>
          </a:p>
        </p:txBody>
      </p:sp>
    </p:spTree>
    <p:extLst>
      <p:ext uri="{BB962C8B-B14F-4D97-AF65-F5344CB8AC3E}">
        <p14:creationId xmlns:p14="http://schemas.microsoft.com/office/powerpoint/2010/main" val="384351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7</a:t>
            </a:fld>
            <a:endParaRPr lang="de-DE"/>
          </a:p>
        </p:txBody>
      </p:sp>
    </p:spTree>
    <p:extLst>
      <p:ext uri="{BB962C8B-B14F-4D97-AF65-F5344CB8AC3E}">
        <p14:creationId xmlns:p14="http://schemas.microsoft.com/office/powerpoint/2010/main" val="400839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8</a:t>
            </a:fld>
            <a:endParaRPr lang="de-DE"/>
          </a:p>
        </p:txBody>
      </p:sp>
    </p:spTree>
    <p:extLst>
      <p:ext uri="{BB962C8B-B14F-4D97-AF65-F5344CB8AC3E}">
        <p14:creationId xmlns:p14="http://schemas.microsoft.com/office/powerpoint/2010/main" val="383508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75FA063-481C-40FD-A57C-8167762B3023}" type="slidenum">
              <a:rPr lang="de-DE" smtClean="0"/>
              <a:t>9</a:t>
            </a:fld>
            <a:endParaRPr lang="de-DE"/>
          </a:p>
        </p:txBody>
      </p:sp>
    </p:spTree>
    <p:extLst>
      <p:ext uri="{BB962C8B-B14F-4D97-AF65-F5344CB8AC3E}">
        <p14:creationId xmlns:p14="http://schemas.microsoft.com/office/powerpoint/2010/main" val="53795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sz="1200" dirty="0" smtClean="0"/>
          </a:p>
        </p:txBody>
      </p:sp>
      <p:sp>
        <p:nvSpPr>
          <p:cNvPr id="4" name="Foliennummernplatzhalter 3"/>
          <p:cNvSpPr>
            <a:spLocks noGrp="1"/>
          </p:cNvSpPr>
          <p:nvPr>
            <p:ph type="sldNum" sz="quarter" idx="10"/>
          </p:nvPr>
        </p:nvSpPr>
        <p:spPr/>
        <p:txBody>
          <a:bodyPr/>
          <a:lstStyle/>
          <a:p>
            <a:fld id="{475FA063-481C-40FD-A57C-8167762B3023}" type="slidenum">
              <a:rPr lang="de-DE" smtClean="0"/>
              <a:t>10</a:t>
            </a:fld>
            <a:endParaRPr lang="de-DE"/>
          </a:p>
        </p:txBody>
      </p:sp>
    </p:spTree>
    <p:extLst>
      <p:ext uri="{BB962C8B-B14F-4D97-AF65-F5344CB8AC3E}">
        <p14:creationId xmlns:p14="http://schemas.microsoft.com/office/powerpoint/2010/main" val="1002219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 y="1"/>
            <a:ext cx="12191364" cy="6859233"/>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3081889" cy="1693345"/>
          </a:xfrm>
          <a:prstGeom prst="rect">
            <a:avLst/>
          </a:prstGeom>
        </p:spPr>
      </p:pic>
      <p:sp>
        <p:nvSpPr>
          <p:cNvPr id="2" name="Titel 1"/>
          <p:cNvSpPr>
            <a:spLocks noGrp="1"/>
          </p:cNvSpPr>
          <p:nvPr>
            <p:ph type="ctrTitle"/>
          </p:nvPr>
        </p:nvSpPr>
        <p:spPr>
          <a:xfrm>
            <a:off x="624417" y="2756926"/>
            <a:ext cx="11328400" cy="1470025"/>
          </a:xfrm>
        </p:spPr>
        <p:txBody>
          <a:bodyPr/>
          <a:lstStyle>
            <a:lvl1pPr algn="l">
              <a:defRPr sz="6133">
                <a:solidFill>
                  <a:schemeClr val="bg1"/>
                </a:solidFill>
              </a:defRPr>
            </a:lvl1pPr>
          </a:lstStyle>
          <a:p>
            <a:r>
              <a:rPr lang="de-DE" smtClean="0"/>
              <a:t>Titelmasterformat durch Klicken bearbeiten</a:t>
            </a:r>
            <a:endParaRPr lang="en-GB"/>
          </a:p>
        </p:txBody>
      </p:sp>
      <p:sp>
        <p:nvSpPr>
          <p:cNvPr id="3" name="Untertitel 2"/>
          <p:cNvSpPr>
            <a:spLocks noGrp="1"/>
          </p:cNvSpPr>
          <p:nvPr>
            <p:ph type="subTitle" idx="1"/>
          </p:nvPr>
        </p:nvSpPr>
        <p:spPr>
          <a:xfrm>
            <a:off x="624417" y="4485117"/>
            <a:ext cx="11328400" cy="1728192"/>
          </a:xfrm>
        </p:spPr>
        <p:txBody>
          <a:bodyPr>
            <a:noAutofit/>
          </a:bodyPr>
          <a:lstStyle>
            <a:lvl1pPr marL="0" indent="0" algn="l">
              <a:buNone/>
              <a:defRPr sz="48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5" name="Datumsplatzhalter 4"/>
          <p:cNvSpPr>
            <a:spLocks noGrp="1"/>
          </p:cNvSpPr>
          <p:nvPr>
            <p:ph type="dt" sz="half" idx="10"/>
          </p:nvPr>
        </p:nvSpPr>
        <p:spPr/>
        <p:txBody>
          <a:bodyPr/>
          <a:lstStyle/>
          <a:p>
            <a:fld id="{811CE0CF-A097-483D-A35D-5D4F0729FB8E}" type="datetime1">
              <a:rPr lang="de-DE" smtClean="0"/>
              <a:t>31.07.2019</a:t>
            </a:fld>
            <a:endParaRPr lang="de-DE"/>
          </a:p>
        </p:txBody>
      </p:sp>
      <p:sp>
        <p:nvSpPr>
          <p:cNvPr id="7" name="Fußzeilenplatzhalter 6"/>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8" name="Foliennummernplatzhalter 7"/>
          <p:cNvSpPr>
            <a:spLocks noGrp="1"/>
          </p:cNvSpPr>
          <p:nvPr>
            <p:ph type="sldNum" sz="quarter" idx="12"/>
          </p:nvPr>
        </p:nvSpPr>
        <p:spPr/>
        <p:txBody>
          <a:bodyPr/>
          <a:lstStyle/>
          <a:p>
            <a:fld id="{C5D87D37-F847-4E30-A488-DDB876A74F2B}" type="slidenum">
              <a:rPr lang="de-DE" smtClean="0"/>
              <a:t>‹Nr.›</a:t>
            </a:fld>
            <a:endParaRPr lang="de-DE"/>
          </a:p>
        </p:txBody>
      </p:sp>
    </p:spTree>
    <p:extLst>
      <p:ext uri="{BB962C8B-B14F-4D97-AF65-F5344CB8AC3E}">
        <p14:creationId xmlns:p14="http://schemas.microsoft.com/office/powerpoint/2010/main" val="17825872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633276" y="2551754"/>
            <a:ext cx="11298313" cy="376842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AF187125-2AC1-4E6B-A933-D2DD60428DE5}" type="datetime1">
              <a:rPr lang="de-DE" smtClean="0"/>
              <a:t>31.07.2019</a:t>
            </a:fld>
            <a:endParaRPr lang="de-DE"/>
          </a:p>
        </p:txBody>
      </p:sp>
      <p:sp>
        <p:nvSpPr>
          <p:cNvPr id="5" name="Fußzeilenplatzhalter 4"/>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6" name="Foliennummernplatzhalter 5"/>
          <p:cNvSpPr>
            <a:spLocks noGrp="1"/>
          </p:cNvSpPr>
          <p:nvPr>
            <p:ph type="sldNum" sz="quarter" idx="12"/>
          </p:nvPr>
        </p:nvSpPr>
        <p:spPr/>
        <p:txBody>
          <a:bodyPr/>
          <a:lstStyle/>
          <a:p>
            <a:fld id="{C5D87D37-F847-4E30-A488-DDB876A74F2B}" type="slidenum">
              <a:rPr lang="de-DE" smtClean="0"/>
              <a:t>‹Nr.›</a:t>
            </a:fld>
            <a:endParaRPr lang="de-DE"/>
          </a:p>
        </p:txBody>
      </p:sp>
      <p:sp>
        <p:nvSpPr>
          <p:cNvPr id="7" name="Titel 6"/>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19831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72627" y="2565400"/>
            <a:ext cx="2743200" cy="3839931"/>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624419" y="2565400"/>
            <a:ext cx="8447912" cy="3839931"/>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DC5FAC7C-D0B7-4722-BD6A-F2FAD077A3BB}" type="datetime1">
              <a:rPr lang="de-DE" smtClean="0"/>
              <a:t>31.07.2019</a:t>
            </a:fld>
            <a:endParaRPr lang="de-DE"/>
          </a:p>
        </p:txBody>
      </p:sp>
      <p:sp>
        <p:nvSpPr>
          <p:cNvPr id="5" name="Fußzeilenplatzhalter 4"/>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6" name="Foliennummernplatzhalter 5"/>
          <p:cNvSpPr>
            <a:spLocks noGrp="1"/>
          </p:cNvSpPr>
          <p:nvPr>
            <p:ph type="sldNum" sz="quarter" idx="12"/>
          </p:nvPr>
        </p:nvSpPr>
        <p:spPr/>
        <p:txBody>
          <a:bodyPr/>
          <a:lstStyle/>
          <a:p>
            <a:fld id="{C5D87D37-F847-4E30-A488-DDB876A74F2B}" type="slidenum">
              <a:rPr lang="de-DE" smtClean="0"/>
              <a:t>‹Nr.›</a:t>
            </a:fld>
            <a:endParaRPr lang="de-DE"/>
          </a:p>
        </p:txBody>
      </p:sp>
    </p:spTree>
    <p:extLst>
      <p:ext uri="{BB962C8B-B14F-4D97-AF65-F5344CB8AC3E}">
        <p14:creationId xmlns:p14="http://schemas.microsoft.com/office/powerpoint/2010/main" val="420301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1436" y="2755901"/>
            <a:ext cx="11310152" cy="3627927"/>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DBBD01B6-EAAE-4D1F-ACD5-6EB4B79D62CD}" type="datetime1">
              <a:rPr lang="de-DE" smtClean="0"/>
              <a:t>31.07.2019</a:t>
            </a:fld>
            <a:endParaRPr lang="de-DE"/>
          </a:p>
        </p:txBody>
      </p:sp>
      <p:sp>
        <p:nvSpPr>
          <p:cNvPr id="5" name="Fußzeilenplatzhalter 4"/>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6" name="Foliennummernplatzhalter 5"/>
          <p:cNvSpPr>
            <a:spLocks noGrp="1"/>
          </p:cNvSpPr>
          <p:nvPr>
            <p:ph type="sldNum" sz="quarter" idx="12"/>
          </p:nvPr>
        </p:nvSpPr>
        <p:spPr/>
        <p:txBody>
          <a:bodyPr/>
          <a:lstStyle/>
          <a:p>
            <a:fld id="{C5D87D37-F847-4E30-A488-DDB876A74F2B}" type="slidenum">
              <a:rPr lang="de-DE" smtClean="0"/>
              <a:t>‹Nr.›</a:t>
            </a:fld>
            <a:endParaRPr lang="de-DE"/>
          </a:p>
        </p:txBody>
      </p:sp>
      <p:sp>
        <p:nvSpPr>
          <p:cNvPr id="7" name="Titel 6"/>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32688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4417" y="4076376"/>
            <a:ext cx="10363200" cy="1656880"/>
          </a:xfrm>
        </p:spPr>
        <p:txBody>
          <a:bodyPr anchor="t"/>
          <a:lstStyle>
            <a:lvl1pPr algn="l">
              <a:defRPr sz="5333"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624417" y="2576189"/>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011C3994-73FC-41D2-8587-BFDADAB9255C}" type="datetime1">
              <a:rPr lang="de-DE" smtClean="0"/>
              <a:t>31.07.2019</a:t>
            </a:fld>
            <a:endParaRPr lang="de-DE"/>
          </a:p>
        </p:txBody>
      </p:sp>
      <p:sp>
        <p:nvSpPr>
          <p:cNvPr id="5" name="Fußzeilenplatzhalter 4"/>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6" name="Foliennummernplatzhalter 5"/>
          <p:cNvSpPr>
            <a:spLocks noGrp="1"/>
          </p:cNvSpPr>
          <p:nvPr>
            <p:ph type="sldNum" sz="quarter" idx="12"/>
          </p:nvPr>
        </p:nvSpPr>
        <p:spPr/>
        <p:txBody>
          <a:bodyPr/>
          <a:lstStyle/>
          <a:p>
            <a:fld id="{C5D87D37-F847-4E30-A488-DDB876A74F2B}" type="slidenum">
              <a:rPr lang="de-DE" smtClean="0"/>
              <a:t>‹Nr.›</a:t>
            </a:fld>
            <a:endParaRPr lang="de-DE"/>
          </a:p>
        </p:txBody>
      </p:sp>
    </p:spTree>
    <p:extLst>
      <p:ext uri="{BB962C8B-B14F-4D97-AF65-F5344CB8AC3E}">
        <p14:creationId xmlns:p14="http://schemas.microsoft.com/office/powerpoint/2010/main" val="54964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2755901"/>
            <a:ext cx="5472000" cy="351955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6455664" y="2755901"/>
            <a:ext cx="5472000" cy="351955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1AB76B6C-D263-4E46-AEFB-81D061AC5207}" type="datetime1">
              <a:rPr lang="de-DE" smtClean="0"/>
              <a:t>31.07.2019</a:t>
            </a:fld>
            <a:endParaRPr lang="de-DE"/>
          </a:p>
        </p:txBody>
      </p:sp>
      <p:sp>
        <p:nvSpPr>
          <p:cNvPr id="6" name="Fußzeilenplatzhalter 5"/>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7" name="Foliennummernplatzhalter 6"/>
          <p:cNvSpPr>
            <a:spLocks noGrp="1"/>
          </p:cNvSpPr>
          <p:nvPr>
            <p:ph type="sldNum" sz="quarter" idx="12"/>
          </p:nvPr>
        </p:nvSpPr>
        <p:spPr/>
        <p:txBody>
          <a:bodyPr/>
          <a:lstStyle/>
          <a:p>
            <a:fld id="{C5D87D37-F847-4E30-A488-DDB876A74F2B}" type="slidenum">
              <a:rPr lang="de-DE" smtClean="0"/>
              <a:t>‹Nr.›</a:t>
            </a:fld>
            <a:endParaRPr lang="de-DE"/>
          </a:p>
        </p:txBody>
      </p:sp>
      <p:sp>
        <p:nvSpPr>
          <p:cNvPr id="8" name="Titel 7"/>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230636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2756251"/>
            <a:ext cx="5472000"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smtClean="0"/>
              <a:t>Formatvorlagen des Textmasters bearbeiten</a:t>
            </a:r>
          </a:p>
        </p:txBody>
      </p:sp>
      <p:sp>
        <p:nvSpPr>
          <p:cNvPr id="4" name="Inhaltsplatzhalter 3"/>
          <p:cNvSpPr>
            <a:spLocks noGrp="1"/>
          </p:cNvSpPr>
          <p:nvPr>
            <p:ph sz="half" idx="2"/>
          </p:nvPr>
        </p:nvSpPr>
        <p:spPr>
          <a:xfrm>
            <a:off x="609600" y="3414133"/>
            <a:ext cx="5472000" cy="289518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6469562" y="2756251"/>
            <a:ext cx="5471252"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de-DE" smtClean="0"/>
              <a:t>Formatvorlagen des Textmasters bearbeiten</a:t>
            </a:r>
          </a:p>
        </p:txBody>
      </p:sp>
      <p:sp>
        <p:nvSpPr>
          <p:cNvPr id="6" name="Inhaltsplatzhalter 5"/>
          <p:cNvSpPr>
            <a:spLocks noGrp="1"/>
          </p:cNvSpPr>
          <p:nvPr>
            <p:ph sz="quarter" idx="4"/>
          </p:nvPr>
        </p:nvSpPr>
        <p:spPr>
          <a:xfrm>
            <a:off x="6469562" y="3414133"/>
            <a:ext cx="5471252" cy="289518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12B1942E-FE4E-40F8-9FCF-1290A1889E39}" type="datetime1">
              <a:rPr lang="de-DE" smtClean="0"/>
              <a:t>31.07.2019</a:t>
            </a:fld>
            <a:endParaRPr lang="de-DE"/>
          </a:p>
        </p:txBody>
      </p:sp>
      <p:sp>
        <p:nvSpPr>
          <p:cNvPr id="8" name="Fußzeilenplatzhalter 7"/>
          <p:cNvSpPr>
            <a:spLocks noGrp="1"/>
          </p:cNvSpPr>
          <p:nvPr>
            <p:ph type="ftr" sz="quarter" idx="11"/>
          </p:nvPr>
        </p:nvSpPr>
        <p:spPr>
          <a:xfrm>
            <a:off x="2735626" y="6432000"/>
            <a:ext cx="7872875" cy="360000"/>
          </a:xfrm>
        </p:spPr>
        <p:txBody>
          <a:bodyPr/>
          <a:lstStyle/>
          <a:p>
            <a:r>
              <a:rPr lang="de-DE" smtClean="0"/>
              <a:t>1. Einführung  -  2. Umsetzung SGB IX (Teil 1)  -  3. Umsetzung SGB IX (Teil 2)  -  4. Partizipation</a:t>
            </a:r>
            <a:endParaRPr lang="de-DE"/>
          </a:p>
        </p:txBody>
      </p:sp>
      <p:sp>
        <p:nvSpPr>
          <p:cNvPr id="9" name="Foliennummernplatzhalter 8"/>
          <p:cNvSpPr>
            <a:spLocks noGrp="1"/>
          </p:cNvSpPr>
          <p:nvPr>
            <p:ph type="sldNum" sz="quarter" idx="12"/>
          </p:nvPr>
        </p:nvSpPr>
        <p:spPr>
          <a:xfrm>
            <a:off x="10675613" y="6432000"/>
            <a:ext cx="1248139" cy="360000"/>
          </a:xfrm>
        </p:spPr>
        <p:txBody>
          <a:bodyPr/>
          <a:lstStyle/>
          <a:p>
            <a:fld id="{C5D87D37-F847-4E30-A488-DDB876A74F2B}" type="slidenum">
              <a:rPr lang="de-DE" smtClean="0"/>
              <a:t>‹Nr.›</a:t>
            </a:fld>
            <a:endParaRPr lang="de-DE"/>
          </a:p>
        </p:txBody>
      </p:sp>
      <p:sp>
        <p:nvSpPr>
          <p:cNvPr id="10" name="Titel 9"/>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90817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5E6E5864-F1BB-487B-87D9-71BB5F5E6296}" type="datetime1">
              <a:rPr lang="de-DE" smtClean="0"/>
              <a:t>31.07.2019</a:t>
            </a:fld>
            <a:endParaRPr lang="de-DE"/>
          </a:p>
        </p:txBody>
      </p:sp>
      <p:sp>
        <p:nvSpPr>
          <p:cNvPr id="4" name="Fußzeilenplatzhalter 3"/>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5" name="Foliennummernplatzhalter 4"/>
          <p:cNvSpPr>
            <a:spLocks noGrp="1"/>
          </p:cNvSpPr>
          <p:nvPr>
            <p:ph type="sldNum" sz="quarter" idx="12"/>
          </p:nvPr>
        </p:nvSpPr>
        <p:spPr/>
        <p:txBody>
          <a:bodyPr/>
          <a:lstStyle/>
          <a:p>
            <a:fld id="{C5D87D37-F847-4E30-A488-DDB876A74F2B}" type="slidenum">
              <a:rPr lang="de-DE" smtClean="0"/>
              <a:t>‹Nr.›</a:t>
            </a:fld>
            <a:endParaRPr lang="de-DE"/>
          </a:p>
        </p:txBody>
      </p:sp>
    </p:spTree>
    <p:extLst>
      <p:ext uri="{BB962C8B-B14F-4D97-AF65-F5344CB8AC3E}">
        <p14:creationId xmlns:p14="http://schemas.microsoft.com/office/powerpoint/2010/main" val="36876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A536235-155A-4980-82DD-F5D9D582CE92}" type="datetime1">
              <a:rPr lang="de-DE" smtClean="0"/>
              <a:t>31.07.2019</a:t>
            </a:fld>
            <a:endParaRPr lang="de-DE"/>
          </a:p>
        </p:txBody>
      </p:sp>
      <p:sp>
        <p:nvSpPr>
          <p:cNvPr id="3" name="Fußzeilenplatzhalter 2"/>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4" name="Foliennummernplatzhalter 3"/>
          <p:cNvSpPr>
            <a:spLocks noGrp="1"/>
          </p:cNvSpPr>
          <p:nvPr>
            <p:ph type="sldNum" sz="quarter" idx="12"/>
          </p:nvPr>
        </p:nvSpPr>
        <p:spPr/>
        <p:txBody>
          <a:bodyPr/>
          <a:lstStyle/>
          <a:p>
            <a:fld id="{C5D87D37-F847-4E30-A488-DDB876A74F2B}" type="slidenum">
              <a:rPr lang="de-DE" smtClean="0"/>
              <a:t>‹Nr.›</a:t>
            </a:fld>
            <a:endParaRPr lang="de-DE"/>
          </a:p>
        </p:txBody>
      </p:sp>
    </p:spTree>
    <p:extLst>
      <p:ext uri="{BB962C8B-B14F-4D97-AF65-F5344CB8AC3E}">
        <p14:creationId xmlns:p14="http://schemas.microsoft.com/office/powerpoint/2010/main" val="247440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4419" y="2947922"/>
            <a:ext cx="4011084" cy="865121"/>
          </a:xfrm>
        </p:spPr>
        <p:txBody>
          <a:bodyPr anchor="t" anchorCtr="0"/>
          <a:lstStyle>
            <a:lvl1pPr algn="l">
              <a:lnSpc>
                <a:spcPct val="100000"/>
              </a:lnSpc>
              <a:defRPr sz="2667" b="1"/>
            </a:lvl1pPr>
          </a:lstStyle>
          <a:p>
            <a:r>
              <a:rPr lang="de-DE" smtClean="0"/>
              <a:t>Titelmasterformat durch Klicken bearbeiten</a:t>
            </a:r>
            <a:endParaRPr lang="en-GB"/>
          </a:p>
        </p:txBody>
      </p:sp>
      <p:sp>
        <p:nvSpPr>
          <p:cNvPr id="3" name="Inhaltsplatzhalter 2"/>
          <p:cNvSpPr>
            <a:spLocks noGrp="1"/>
          </p:cNvSpPr>
          <p:nvPr>
            <p:ph idx="1"/>
          </p:nvPr>
        </p:nvSpPr>
        <p:spPr>
          <a:xfrm>
            <a:off x="4837758" y="2565402"/>
            <a:ext cx="7090833" cy="3708869"/>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617729" y="3813043"/>
            <a:ext cx="4011084" cy="246122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C3D867C0-2D3C-449A-9FA6-99EB791DAFF3}" type="datetime1">
              <a:rPr lang="de-DE" smtClean="0"/>
              <a:t>31.07.2019</a:t>
            </a:fld>
            <a:endParaRPr lang="de-DE"/>
          </a:p>
        </p:txBody>
      </p:sp>
      <p:sp>
        <p:nvSpPr>
          <p:cNvPr id="6" name="Fußzeilenplatzhalter 5"/>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7" name="Foliennummernplatzhalter 6"/>
          <p:cNvSpPr>
            <a:spLocks noGrp="1"/>
          </p:cNvSpPr>
          <p:nvPr>
            <p:ph type="sldNum" sz="quarter" idx="12"/>
          </p:nvPr>
        </p:nvSpPr>
        <p:spPr/>
        <p:txBody>
          <a:bodyPr/>
          <a:lstStyle/>
          <a:p>
            <a:fld id="{C5D87D37-F847-4E30-A488-DDB876A74F2B}" type="slidenum">
              <a:rPr lang="de-DE" smtClean="0"/>
              <a:t>‹Nr.›</a:t>
            </a:fld>
            <a:endParaRPr lang="de-DE"/>
          </a:p>
        </p:txBody>
      </p:sp>
    </p:spTree>
    <p:extLst>
      <p:ext uri="{BB962C8B-B14F-4D97-AF65-F5344CB8AC3E}">
        <p14:creationId xmlns:p14="http://schemas.microsoft.com/office/powerpoint/2010/main" val="160931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503712" y="4829387"/>
            <a:ext cx="6201205" cy="841725"/>
          </a:xfrm>
        </p:spPr>
        <p:txBody>
          <a:bodyPr anchor="b"/>
          <a:lstStyle>
            <a:lvl1pPr algn="l">
              <a:defRPr sz="2667" b="1"/>
            </a:lvl1pPr>
          </a:lstStyle>
          <a:p>
            <a:r>
              <a:rPr lang="de-DE" smtClean="0"/>
              <a:t>Titelmasterformat durch Klicken bearbeiten</a:t>
            </a:r>
            <a:endParaRPr lang="en-GB"/>
          </a:p>
        </p:txBody>
      </p:sp>
      <p:sp>
        <p:nvSpPr>
          <p:cNvPr id="3" name="Bildplatzhalter 2"/>
          <p:cNvSpPr>
            <a:spLocks noGrp="1"/>
          </p:cNvSpPr>
          <p:nvPr>
            <p:ph type="pic" idx="1"/>
          </p:nvPr>
        </p:nvSpPr>
        <p:spPr>
          <a:xfrm>
            <a:off x="3503712" y="2276873"/>
            <a:ext cx="6201205" cy="2515815"/>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de-DE" smtClean="0"/>
              <a:t>Bild durch Klicken auf Symbol hinzufügen</a:t>
            </a:r>
            <a:endParaRPr lang="en-GB"/>
          </a:p>
        </p:txBody>
      </p:sp>
      <p:sp>
        <p:nvSpPr>
          <p:cNvPr id="4" name="Textplatzhalter 3"/>
          <p:cNvSpPr>
            <a:spLocks noGrp="1"/>
          </p:cNvSpPr>
          <p:nvPr>
            <p:ph type="body" sz="half" idx="2"/>
          </p:nvPr>
        </p:nvSpPr>
        <p:spPr>
          <a:xfrm>
            <a:off x="3503712" y="5684922"/>
            <a:ext cx="6201205" cy="72040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0C8FD41E-0DEA-42D7-8DF8-4BC644BD6EC4}" type="datetime1">
              <a:rPr lang="de-DE" smtClean="0"/>
              <a:t>31.07.2019</a:t>
            </a:fld>
            <a:endParaRPr lang="de-DE"/>
          </a:p>
        </p:txBody>
      </p:sp>
      <p:sp>
        <p:nvSpPr>
          <p:cNvPr id="6" name="Fußzeilenplatzhalter 5"/>
          <p:cNvSpPr>
            <a:spLocks noGrp="1"/>
          </p:cNvSpPr>
          <p:nvPr>
            <p:ph type="ftr" sz="quarter" idx="11"/>
          </p:nvPr>
        </p:nvSpPr>
        <p:spPr/>
        <p:txBody>
          <a:bodyPr/>
          <a:lstStyle/>
          <a:p>
            <a:r>
              <a:rPr lang="de-DE" smtClean="0"/>
              <a:t>1. Einführung  -  2. Umsetzung SGB IX (Teil 1)  -  3. Umsetzung SGB IX (Teil 2)  -  4. Partizipation</a:t>
            </a:r>
            <a:endParaRPr lang="de-DE"/>
          </a:p>
        </p:txBody>
      </p:sp>
      <p:sp>
        <p:nvSpPr>
          <p:cNvPr id="7" name="Foliennummernplatzhalter 6"/>
          <p:cNvSpPr>
            <a:spLocks noGrp="1"/>
          </p:cNvSpPr>
          <p:nvPr>
            <p:ph type="sldNum" sz="quarter" idx="12"/>
          </p:nvPr>
        </p:nvSpPr>
        <p:spPr/>
        <p:txBody>
          <a:bodyPr/>
          <a:lstStyle/>
          <a:p>
            <a:fld id="{C5D87D37-F847-4E30-A488-DDB876A74F2B}" type="slidenum">
              <a:rPr lang="de-DE" smtClean="0"/>
              <a:t>‹Nr.›</a:t>
            </a:fld>
            <a:endParaRPr lang="de-DE"/>
          </a:p>
        </p:txBody>
      </p:sp>
    </p:spTree>
    <p:extLst>
      <p:ext uri="{BB962C8B-B14F-4D97-AF65-F5344CB8AC3E}">
        <p14:creationId xmlns:p14="http://schemas.microsoft.com/office/powerpoint/2010/main" val="222999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P:\CD für BMAS\Designs\Neue Designs 08_07_2014\Bogen-(16-9).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24801"/>
            <a:ext cx="12166600" cy="684530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1"/>
            <a:ext cx="3081889" cy="1693345"/>
          </a:xfrm>
          <a:prstGeom prst="rect">
            <a:avLst/>
          </a:prstGeom>
        </p:spPr>
      </p:pic>
      <p:sp>
        <p:nvSpPr>
          <p:cNvPr id="4" name="Datumsplatzhalter 3"/>
          <p:cNvSpPr>
            <a:spLocks noGrp="1"/>
          </p:cNvSpPr>
          <p:nvPr>
            <p:ph type="dt" sz="half" idx="2"/>
          </p:nvPr>
        </p:nvSpPr>
        <p:spPr>
          <a:xfrm>
            <a:off x="609600" y="6432000"/>
            <a:ext cx="2016000" cy="360000"/>
          </a:xfrm>
          <a:prstGeom prst="rect">
            <a:avLst/>
          </a:prstGeom>
        </p:spPr>
        <p:txBody>
          <a:bodyPr vert="horz" lIns="91440" tIns="45720" rIns="91440" bIns="45720" rtlCol="0" anchor="ctr"/>
          <a:lstStyle>
            <a:lvl1pPr algn="l">
              <a:defRPr sz="1600">
                <a:solidFill>
                  <a:schemeClr val="tx1">
                    <a:tint val="75000"/>
                  </a:schemeClr>
                </a:solidFill>
              </a:defRPr>
            </a:lvl1pPr>
          </a:lstStyle>
          <a:p>
            <a:fld id="{476E4F58-A2FB-4DC4-9805-193827836E77}" type="datetime1">
              <a:rPr lang="de-DE" smtClean="0"/>
              <a:t>31.07.2019</a:t>
            </a:fld>
            <a:endParaRPr lang="de-DE"/>
          </a:p>
        </p:txBody>
      </p:sp>
      <p:sp>
        <p:nvSpPr>
          <p:cNvPr id="5" name="Fußzeilenplatzhalter 4"/>
          <p:cNvSpPr>
            <a:spLocks noGrp="1"/>
          </p:cNvSpPr>
          <p:nvPr>
            <p:ph type="ftr" sz="quarter" idx="3"/>
          </p:nvPr>
        </p:nvSpPr>
        <p:spPr>
          <a:xfrm>
            <a:off x="2735627" y="6432000"/>
            <a:ext cx="7968885" cy="360000"/>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de-DE" smtClean="0"/>
              <a:t>1. Einführung  -  2. Umsetzung SGB IX (Teil 1)  -  3. Umsetzung SGB IX (Teil 2)  -  4. Partizipation</a:t>
            </a:r>
            <a:endParaRPr lang="de-DE"/>
          </a:p>
        </p:txBody>
      </p:sp>
      <p:sp>
        <p:nvSpPr>
          <p:cNvPr id="6" name="Foliennummernplatzhalter 5"/>
          <p:cNvSpPr>
            <a:spLocks noGrp="1"/>
          </p:cNvSpPr>
          <p:nvPr>
            <p:ph type="sldNum" sz="quarter" idx="4"/>
          </p:nvPr>
        </p:nvSpPr>
        <p:spPr>
          <a:xfrm>
            <a:off x="10884696" y="6432000"/>
            <a:ext cx="1056283" cy="360000"/>
          </a:xfrm>
          <a:prstGeom prst="rect">
            <a:avLst/>
          </a:prstGeom>
        </p:spPr>
        <p:txBody>
          <a:bodyPr vert="horz" lIns="91440" tIns="45720" rIns="91440" bIns="45720" rtlCol="0" anchor="ctr"/>
          <a:lstStyle>
            <a:lvl1pPr algn="r">
              <a:defRPr sz="1600">
                <a:solidFill>
                  <a:schemeClr val="tx1">
                    <a:tint val="75000"/>
                  </a:schemeClr>
                </a:solidFill>
              </a:defRPr>
            </a:lvl1pPr>
          </a:lstStyle>
          <a:p>
            <a:fld id="{C5D87D37-F847-4E30-A488-DDB876A74F2B}" type="slidenum">
              <a:rPr lang="de-DE" smtClean="0"/>
              <a:t>‹Nr.›</a:t>
            </a:fld>
            <a:endParaRPr lang="de-DE"/>
          </a:p>
        </p:txBody>
      </p:sp>
      <p:sp>
        <p:nvSpPr>
          <p:cNvPr id="3" name="Textplatzhalter 2"/>
          <p:cNvSpPr>
            <a:spLocks noGrp="1"/>
          </p:cNvSpPr>
          <p:nvPr>
            <p:ph type="body" idx="1"/>
          </p:nvPr>
        </p:nvSpPr>
        <p:spPr>
          <a:xfrm>
            <a:off x="609601" y="2755899"/>
            <a:ext cx="11333825" cy="3586727"/>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2" name="Titelplatzhalter 1"/>
          <p:cNvSpPr>
            <a:spLocks noGrp="1" noChangeAspect="1"/>
          </p:cNvSpPr>
          <p:nvPr>
            <p:ph type="title"/>
          </p:nvPr>
        </p:nvSpPr>
        <p:spPr>
          <a:xfrm>
            <a:off x="3070052" y="206400"/>
            <a:ext cx="8870928" cy="1227800"/>
          </a:xfrm>
          <a:prstGeom prst="rect">
            <a:avLst/>
          </a:prstGeom>
        </p:spPr>
        <p:txBody>
          <a:bodyPr vert="horz" wrap="square" lIns="91440" tIns="0" rIns="0" bIns="0" rtlCol="0" anchor="t" anchorCtr="0">
            <a:noAutofit/>
          </a:bodyPr>
          <a:lstStyle/>
          <a:p>
            <a:r>
              <a:rPr lang="de-DE" dirty="0" smtClean="0"/>
              <a:t>Titelmasterformat durch Klicken bearbeiten</a:t>
            </a:r>
            <a:endParaRPr lang="en-GB" dirty="0"/>
          </a:p>
        </p:txBody>
      </p:sp>
    </p:spTree>
    <p:extLst>
      <p:ext uri="{BB962C8B-B14F-4D97-AF65-F5344CB8AC3E}">
        <p14:creationId xmlns:p14="http://schemas.microsoft.com/office/powerpoint/2010/main" val="4228745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defTabSz="1219170" rtl="0" eaLnBrk="1" latinLnBrk="0" hangingPunct="1">
        <a:lnSpc>
          <a:spcPts val="4800"/>
        </a:lnSpc>
        <a:spcBef>
          <a:spcPct val="0"/>
        </a:spcBef>
        <a:buNone/>
        <a:defRPr sz="4267" b="1" kern="1200">
          <a:solidFill>
            <a:schemeClr val="accent1"/>
          </a:solidFill>
          <a:latin typeface="+mj-lt"/>
          <a:ea typeface="+mj-ea"/>
          <a:cs typeface="+mj-cs"/>
        </a:defRPr>
      </a:lvl1pPr>
    </p:titleStyle>
    <p:bodyStyle>
      <a:lvl1pPr marL="457189" indent="-457189" algn="l" defTabSz="1219170" rtl="0" eaLnBrk="1" latinLnBrk="0" hangingPunct="1">
        <a:spcBef>
          <a:spcPct val="20000"/>
        </a:spcBef>
        <a:buClr>
          <a:schemeClr val="accent1"/>
        </a:buClr>
        <a:buFont typeface="Arial" panose="020B0604020202020204" pitchFamily="34" charset="0"/>
        <a:buChar char="•"/>
        <a:defRPr sz="3733" kern="1200">
          <a:solidFill>
            <a:schemeClr val="tx1"/>
          </a:solidFill>
          <a:latin typeface="+mn-lt"/>
          <a:ea typeface="+mn-ea"/>
          <a:cs typeface="+mn-cs"/>
        </a:defRPr>
      </a:lvl1pPr>
      <a:lvl2pPr marL="990575" indent="-510105" algn="l" defTabSz="1219170" rtl="0" eaLnBrk="1" latinLnBrk="0" hangingPunct="1">
        <a:spcBef>
          <a:spcPct val="20000"/>
        </a:spcBef>
        <a:buClr>
          <a:schemeClr val="accent1"/>
        </a:buClr>
        <a:buFont typeface="Calibri" panose="020F0502020204030204" pitchFamily="34" charset="0"/>
        <a:buChar char="‒"/>
        <a:defRPr sz="3733" kern="1200">
          <a:solidFill>
            <a:schemeClr val="tx1"/>
          </a:solidFill>
          <a:latin typeface="+mn-lt"/>
          <a:ea typeface="+mn-ea"/>
          <a:cs typeface="+mn-cs"/>
        </a:defRPr>
      </a:lvl2pPr>
      <a:lvl3pPr marL="1439297" indent="-480472" algn="l" defTabSz="1219170" rtl="0" eaLnBrk="1" latinLnBrk="0" hangingPunct="1">
        <a:spcBef>
          <a:spcPct val="20000"/>
        </a:spcBef>
        <a:buClr>
          <a:schemeClr val="accent1"/>
        </a:buClr>
        <a:buFont typeface="Arial" panose="020B0604020202020204" pitchFamily="34" charset="0"/>
        <a:buChar char="•"/>
        <a:defRPr sz="3733" kern="1200">
          <a:solidFill>
            <a:schemeClr val="tx1"/>
          </a:solidFill>
          <a:latin typeface="+mn-lt"/>
          <a:ea typeface="+mn-ea"/>
          <a:cs typeface="+mn-cs"/>
        </a:defRPr>
      </a:lvl3pPr>
      <a:lvl4pPr marL="1794888" indent="-355591" algn="l" defTabSz="1219170" rtl="0" eaLnBrk="1" latinLnBrk="0" hangingPunct="1">
        <a:spcBef>
          <a:spcPct val="20000"/>
        </a:spcBef>
        <a:buClr>
          <a:schemeClr val="accent1"/>
        </a:buClr>
        <a:buFont typeface="Calibri" panose="020F0502020204030204" pitchFamily="34" charset="0"/>
        <a:buChar char="‒"/>
        <a:defRPr sz="3200" kern="1200">
          <a:solidFill>
            <a:schemeClr val="tx1"/>
          </a:solidFill>
          <a:latin typeface="+mn-lt"/>
          <a:ea typeface="+mn-ea"/>
          <a:cs typeface="+mn-cs"/>
        </a:defRPr>
      </a:lvl4pPr>
      <a:lvl5pPr marL="2273243" indent="-478355" algn="l" defTabSz="1219170" rtl="0" eaLnBrk="1" latinLnBrk="0" hangingPunct="1">
        <a:spcBef>
          <a:spcPct val="20000"/>
        </a:spcBef>
        <a:buClr>
          <a:schemeClr val="accent1"/>
        </a:buClr>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8.emf"/><Relationship Id="rId12" Type="http://schemas.openxmlformats.org/officeDocument/2006/relationships/customXml" Target="../ink/ink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emf"/><Relationship Id="rId5" Type="http://schemas.openxmlformats.org/officeDocument/2006/relationships/image" Target="../media/image7.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63600" y="2502375"/>
            <a:ext cx="11328400" cy="1470025"/>
          </a:xfrm>
        </p:spPr>
        <p:txBody>
          <a:bodyPr/>
          <a:lstStyle/>
          <a:p>
            <a:pPr>
              <a:lnSpc>
                <a:spcPts val="5500"/>
              </a:lnSpc>
            </a:pPr>
            <a:r>
              <a:rPr lang="de-DE" sz="4800" dirty="0" smtClean="0"/>
              <a:t>Der rechtliche Rahmen der Leistungstrennung</a:t>
            </a:r>
            <a:endParaRPr lang="de-DE" sz="4800" dirty="0"/>
          </a:p>
        </p:txBody>
      </p:sp>
      <p:sp>
        <p:nvSpPr>
          <p:cNvPr id="3" name="Untertitel 2"/>
          <p:cNvSpPr>
            <a:spLocks noGrp="1"/>
          </p:cNvSpPr>
          <p:nvPr>
            <p:ph type="subTitle" idx="1"/>
          </p:nvPr>
        </p:nvSpPr>
        <p:spPr>
          <a:xfrm>
            <a:off x="612579" y="3972400"/>
            <a:ext cx="11328400" cy="2459600"/>
          </a:xfrm>
        </p:spPr>
        <p:txBody>
          <a:bodyPr/>
          <a:lstStyle/>
          <a:p>
            <a:r>
              <a:rPr lang="de-DE" sz="2400" b="1" dirty="0" smtClean="0"/>
              <a:t>Umsetzungsbegleitung BTHG Regionalkonferenz Süd - Forum 1 „Trennung der Fachleistungen der Eingliederungshilfe von den existenzsichernden Leistungen“</a:t>
            </a:r>
          </a:p>
          <a:p>
            <a:pPr algn="just"/>
            <a:r>
              <a:rPr lang="de-DE" sz="2400" dirty="0" smtClean="0"/>
              <a:t>13./14. Mai 2019 in Stuttgart</a:t>
            </a:r>
          </a:p>
          <a:p>
            <a:endParaRPr lang="de-DE" sz="2000" b="1" dirty="0" smtClean="0"/>
          </a:p>
          <a:p>
            <a:r>
              <a:rPr lang="de-DE" sz="2000" b="1" dirty="0" smtClean="0"/>
              <a:t>Merle Köpp</a:t>
            </a:r>
          </a:p>
          <a:p>
            <a:r>
              <a:rPr lang="de-DE" sz="2000" dirty="0" smtClean="0"/>
              <a:t>BMAS, </a:t>
            </a:r>
            <a:r>
              <a:rPr lang="de-DE" sz="2000" dirty="0"/>
              <a:t>R</a:t>
            </a:r>
            <a:r>
              <a:rPr lang="de-DE" sz="2000" dirty="0" smtClean="0"/>
              <a:t>eferentin im Referat „Eingliederungshilfe, Umsetzungsbegleitung BTHG, Hilfe in besonderen Lebenslagen“</a:t>
            </a:r>
            <a:endParaRPr lang="de-DE" sz="2000" dirty="0"/>
          </a:p>
          <a:p>
            <a:endParaRPr lang="de-DE" sz="2400" dirty="0"/>
          </a:p>
        </p:txBody>
      </p:sp>
      <p:sp>
        <p:nvSpPr>
          <p:cNvPr id="4" name="Foliennummernplatzhalter 3"/>
          <p:cNvSpPr>
            <a:spLocks noGrp="1"/>
          </p:cNvSpPr>
          <p:nvPr>
            <p:ph type="sldNum" sz="quarter" idx="12"/>
          </p:nvPr>
        </p:nvSpPr>
        <p:spPr/>
        <p:txBody>
          <a:bodyPr/>
          <a:lstStyle/>
          <a:p>
            <a:fld id="{C5D87D37-F847-4E30-A488-DDB876A74F2B}" type="slidenum">
              <a:rPr lang="de-DE" smtClean="0"/>
              <a:t>1</a:t>
            </a:fld>
            <a:endParaRPr lang="de-DE"/>
          </a:p>
        </p:txBody>
      </p:sp>
    </p:spTree>
    <p:extLst>
      <p:ext uri="{BB962C8B-B14F-4D97-AF65-F5344CB8AC3E}">
        <p14:creationId xmlns:p14="http://schemas.microsoft.com/office/powerpoint/2010/main" val="1860047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Ab 2020 geltende </a:t>
            </a:r>
            <a:r>
              <a:rPr lang="de-DE" dirty="0"/>
              <a:t>Rechtslage</a:t>
            </a:r>
          </a:p>
        </p:txBody>
      </p:sp>
      <p:sp>
        <p:nvSpPr>
          <p:cNvPr id="10" name="Textfeld 9"/>
          <p:cNvSpPr txBox="1"/>
          <p:nvPr/>
        </p:nvSpPr>
        <p:spPr>
          <a:xfrm>
            <a:off x="914400" y="1434199"/>
            <a:ext cx="10951779" cy="1077218"/>
          </a:xfrm>
          <a:prstGeom prst="rect">
            <a:avLst/>
          </a:prstGeom>
          <a:noFill/>
        </p:spPr>
        <p:txBody>
          <a:bodyPr wrap="square" rtlCol="0">
            <a:spAutoFit/>
          </a:bodyPr>
          <a:lstStyle/>
          <a:p>
            <a:r>
              <a:rPr lang="de-DE" sz="3200" b="1" dirty="0" smtClean="0">
                <a:solidFill>
                  <a:schemeClr val="accent1"/>
                </a:solidFill>
                <a:latin typeface="+mj-lt"/>
                <a:ea typeface="+mj-ea"/>
                <a:cs typeface="+mj-cs"/>
              </a:rPr>
              <a:t>Trennung Fachleistung Eingliederungshilfe von existenzsichernden Leistungen in stationären Einrichtungen</a:t>
            </a:r>
            <a:endParaRPr lang="de-DE" sz="3200" b="1" dirty="0">
              <a:solidFill>
                <a:schemeClr val="accent1"/>
              </a:solidFill>
              <a:latin typeface="+mj-lt"/>
              <a:ea typeface="+mj-ea"/>
              <a:cs typeface="+mj-cs"/>
            </a:endParaRPr>
          </a:p>
        </p:txBody>
      </p:sp>
      <p:pic>
        <p:nvPicPr>
          <p:cNvPr id="6" name="Inhaltsplatzhalter 71" descr="Symbolbild Haus" title="Symbolbild Haus"/>
          <p:cNvPicPr>
            <a:picLocks noChangeAspect="1"/>
          </p:cNvPicPr>
          <p:nvPr/>
        </p:nvPicPr>
        <p:blipFill>
          <a:blip r:embed="rId3"/>
          <a:stretch>
            <a:fillRect/>
          </a:stretch>
        </p:blipFill>
        <p:spPr>
          <a:xfrm>
            <a:off x="587445" y="3011076"/>
            <a:ext cx="1627773" cy="902286"/>
          </a:xfrm>
          <a:prstGeom prst="rect">
            <a:avLst/>
          </a:prstGeom>
        </p:spPr>
      </p:pic>
      <p:sp>
        <p:nvSpPr>
          <p:cNvPr id="5" name="Rechteck 4"/>
          <p:cNvSpPr/>
          <p:nvPr/>
        </p:nvSpPr>
        <p:spPr>
          <a:xfrm>
            <a:off x="2406019" y="2628955"/>
            <a:ext cx="5099497" cy="2142741"/>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Vergütung </a:t>
            </a:r>
            <a:r>
              <a:rPr lang="de-DE" b="1" u="sng" dirty="0" smtClean="0">
                <a:solidFill>
                  <a:schemeClr val="tx1"/>
                </a:solidFill>
              </a:rPr>
              <a:t>Eingliederungs</a:t>
            </a:r>
            <a:r>
              <a:rPr lang="de-DE" b="1" dirty="0" smtClean="0">
                <a:solidFill>
                  <a:schemeClr val="tx1"/>
                </a:solidFill>
              </a:rPr>
              <a:t>hilfeträger an Einrichtung:</a:t>
            </a:r>
          </a:p>
          <a:p>
            <a:pPr marL="285750" indent="-285750">
              <a:buFont typeface="Symbol" panose="05050102010706020507" pitchFamily="18" charset="2"/>
              <a:buChar char="-"/>
            </a:pPr>
            <a:r>
              <a:rPr lang="de-DE" dirty="0">
                <a:solidFill>
                  <a:schemeClr val="tx1"/>
                </a:solidFill>
              </a:rPr>
              <a:t>nur noch </a:t>
            </a:r>
            <a:r>
              <a:rPr lang="de-DE" dirty="0" smtClean="0">
                <a:solidFill>
                  <a:schemeClr val="tx1"/>
                </a:solidFill>
              </a:rPr>
              <a:t>Fachleistung </a:t>
            </a:r>
            <a:br>
              <a:rPr lang="de-DE" dirty="0" smtClean="0">
                <a:solidFill>
                  <a:schemeClr val="tx1"/>
                </a:solidFill>
              </a:rPr>
            </a:br>
            <a:r>
              <a:rPr lang="de-DE" dirty="0" smtClean="0">
                <a:solidFill>
                  <a:schemeClr val="tx1"/>
                </a:solidFill>
              </a:rPr>
              <a:t>(ggf. inkl. Investitionskosten für betriebsnotwendige Anlagen </a:t>
            </a:r>
            <a:r>
              <a:rPr lang="de-DE" dirty="0" err="1" smtClean="0">
                <a:solidFill>
                  <a:schemeClr val="tx1"/>
                </a:solidFill>
              </a:rPr>
              <a:t>i.R.d</a:t>
            </a:r>
            <a:r>
              <a:rPr lang="de-DE" dirty="0" smtClean="0">
                <a:solidFill>
                  <a:schemeClr val="tx1"/>
                </a:solidFill>
              </a:rPr>
              <a:t>. Fachleistung)</a:t>
            </a:r>
          </a:p>
          <a:p>
            <a:pPr marL="285750" indent="-285750">
              <a:buFont typeface="Symbol" panose="05050102010706020507" pitchFamily="18" charset="2"/>
              <a:buChar char="-"/>
            </a:pPr>
            <a:r>
              <a:rPr lang="de-DE" dirty="0" smtClean="0">
                <a:solidFill>
                  <a:schemeClr val="tx1"/>
                </a:solidFill>
              </a:rPr>
              <a:t>keine Grundpauschale mehr (Unterkunft </a:t>
            </a:r>
            <a:r>
              <a:rPr lang="de-DE" dirty="0">
                <a:solidFill>
                  <a:schemeClr val="tx1"/>
                </a:solidFill>
              </a:rPr>
              <a:t>und Verpflegung = Lebensunterhalt</a:t>
            </a:r>
            <a:r>
              <a:rPr lang="de-DE" dirty="0" smtClean="0">
                <a:solidFill>
                  <a:schemeClr val="tx1"/>
                </a:solidFill>
              </a:rPr>
              <a:t>) </a:t>
            </a:r>
            <a:br>
              <a:rPr lang="de-DE" dirty="0" smtClean="0">
                <a:solidFill>
                  <a:schemeClr val="tx1"/>
                </a:solidFill>
              </a:rPr>
            </a:br>
            <a:r>
              <a:rPr lang="en-US" dirty="0" smtClean="0">
                <a:solidFill>
                  <a:schemeClr val="tx1"/>
                </a:solidFill>
              </a:rPr>
              <a:t>(</a:t>
            </a:r>
            <a:r>
              <a:rPr lang="en-US" i="1" dirty="0" err="1" smtClean="0">
                <a:solidFill>
                  <a:schemeClr val="tx1"/>
                </a:solidFill>
              </a:rPr>
              <a:t>aber</a:t>
            </a:r>
            <a:r>
              <a:rPr lang="en-US" dirty="0" smtClean="0">
                <a:solidFill>
                  <a:schemeClr val="tx1"/>
                </a:solidFill>
              </a:rPr>
              <a:t>: </a:t>
            </a:r>
            <a:r>
              <a:rPr lang="en-US" dirty="0" err="1" smtClean="0">
                <a:solidFill>
                  <a:schemeClr val="tx1"/>
                </a:solidFill>
              </a:rPr>
              <a:t>ggf</a:t>
            </a:r>
            <a:r>
              <a:rPr lang="en-US" dirty="0" smtClean="0">
                <a:solidFill>
                  <a:schemeClr val="tx1"/>
                </a:solidFill>
              </a:rPr>
              <a:t>. </a:t>
            </a:r>
            <a:r>
              <a:rPr lang="en-US" dirty="0" err="1" smtClean="0">
                <a:solidFill>
                  <a:schemeClr val="tx1"/>
                </a:solidFill>
              </a:rPr>
              <a:t>übersteigende</a:t>
            </a:r>
            <a:r>
              <a:rPr lang="en-US" dirty="0" smtClean="0">
                <a:solidFill>
                  <a:schemeClr val="tx1"/>
                </a:solidFill>
              </a:rPr>
              <a:t> </a:t>
            </a:r>
            <a:r>
              <a:rPr lang="en-US" dirty="0" err="1" smtClean="0">
                <a:solidFill>
                  <a:schemeClr val="tx1"/>
                </a:solidFill>
              </a:rPr>
              <a:t>Kosten</a:t>
            </a:r>
            <a:r>
              <a:rPr lang="en-US" dirty="0" smtClean="0">
                <a:solidFill>
                  <a:schemeClr val="tx1"/>
                </a:solidFill>
              </a:rPr>
              <a:t> der </a:t>
            </a:r>
            <a:r>
              <a:rPr lang="en-US" dirty="0" err="1" smtClean="0">
                <a:solidFill>
                  <a:schemeClr val="tx1"/>
                </a:solidFill>
              </a:rPr>
              <a:t>Unterkunft</a:t>
            </a:r>
            <a:r>
              <a:rPr lang="en-US" dirty="0" smtClean="0">
                <a:solidFill>
                  <a:schemeClr val="tx1"/>
                </a:solidFill>
              </a:rPr>
              <a:t>, §42a </a:t>
            </a:r>
            <a:r>
              <a:rPr lang="en-US" dirty="0" err="1" smtClean="0">
                <a:solidFill>
                  <a:schemeClr val="tx1"/>
                </a:solidFill>
              </a:rPr>
              <a:t>Absatz</a:t>
            </a:r>
            <a:r>
              <a:rPr lang="en-US" dirty="0" smtClean="0">
                <a:solidFill>
                  <a:schemeClr val="tx1"/>
                </a:solidFill>
              </a:rPr>
              <a:t> 6 </a:t>
            </a:r>
            <a:r>
              <a:rPr lang="en-US" dirty="0" err="1" smtClean="0">
                <a:solidFill>
                  <a:schemeClr val="tx1"/>
                </a:solidFill>
              </a:rPr>
              <a:t>Satz</a:t>
            </a:r>
            <a:r>
              <a:rPr lang="en-US" dirty="0" smtClean="0">
                <a:solidFill>
                  <a:schemeClr val="tx1"/>
                </a:solidFill>
              </a:rPr>
              <a:t> 2 SGB XII)</a:t>
            </a:r>
            <a:endParaRPr lang="de-DE" u="sng" dirty="0">
              <a:solidFill>
                <a:schemeClr val="tx1"/>
              </a:solidFill>
            </a:endParaRPr>
          </a:p>
        </p:txBody>
      </p:sp>
      <p:sp>
        <p:nvSpPr>
          <p:cNvPr id="13" name="Textfeld 12"/>
          <p:cNvSpPr txBox="1"/>
          <p:nvPr/>
        </p:nvSpPr>
        <p:spPr>
          <a:xfrm>
            <a:off x="7956331" y="2902648"/>
            <a:ext cx="3909848" cy="1107996"/>
          </a:xfrm>
          <a:prstGeom prst="rect">
            <a:avLst/>
          </a:prstGeom>
          <a:solidFill>
            <a:schemeClr val="accent1">
              <a:lumMod val="40000"/>
              <a:lumOff val="60000"/>
            </a:schemeClr>
          </a:solidFill>
          <a:ln>
            <a:solidFill>
              <a:schemeClr val="tx1"/>
            </a:solidFill>
          </a:ln>
          <a:effectLst>
            <a:innerShdw blurRad="63500" dist="50800" dir="13500000">
              <a:prstClr val="black">
                <a:alpha val="50000"/>
              </a:prstClr>
            </a:innerShdw>
          </a:effectLst>
        </p:spPr>
        <p:txBody>
          <a:bodyPr wrap="square" rtlCol="0">
            <a:spAutoFit/>
          </a:bodyPr>
          <a:lstStyle/>
          <a:p>
            <a:r>
              <a:rPr lang="de-DE" sz="1600" b="1" dirty="0" smtClean="0"/>
              <a:t>Finanzierung: </a:t>
            </a:r>
          </a:p>
          <a:p>
            <a:r>
              <a:rPr lang="de-DE" dirty="0" smtClean="0"/>
              <a:t>- Länder / Kommunen </a:t>
            </a:r>
          </a:p>
          <a:p>
            <a:endParaRPr lang="de-DE" sz="1600" b="1" dirty="0"/>
          </a:p>
          <a:p>
            <a:endParaRPr lang="de-DE" sz="1600" b="1" dirty="0"/>
          </a:p>
        </p:txBody>
      </p:sp>
      <p:pic>
        <p:nvPicPr>
          <p:cNvPr id="11" name="Menschen_01" descr="Symbolbild Menschen" title="Symbolbild Mensch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218" y="5275614"/>
            <a:ext cx="936000" cy="936000"/>
          </a:xfrm>
          <a:prstGeom prst="rect">
            <a:avLst/>
          </a:prstGeom>
        </p:spPr>
      </p:pic>
      <p:sp>
        <p:nvSpPr>
          <p:cNvPr id="12" name="Rechteck 11"/>
          <p:cNvSpPr/>
          <p:nvPr/>
        </p:nvSpPr>
        <p:spPr>
          <a:xfrm>
            <a:off x="2406019" y="4922278"/>
            <a:ext cx="5099497" cy="1869721"/>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Bewohner erhalten </a:t>
            </a:r>
            <a:r>
              <a:rPr lang="de-DE" b="1" dirty="0" smtClean="0">
                <a:solidFill>
                  <a:schemeClr val="tx1"/>
                </a:solidFill>
              </a:rPr>
              <a:t>- bei Bedarf - gesamten existenzsichernden Lebensunterhalt vom </a:t>
            </a:r>
            <a:r>
              <a:rPr lang="de-DE" b="1" u="sng" dirty="0" smtClean="0">
                <a:solidFill>
                  <a:schemeClr val="tx1"/>
                </a:solidFill>
              </a:rPr>
              <a:t>Sozialhilfe</a:t>
            </a:r>
            <a:r>
              <a:rPr lang="de-DE" b="1" dirty="0" smtClean="0">
                <a:solidFill>
                  <a:schemeClr val="tx1"/>
                </a:solidFill>
              </a:rPr>
              <a:t>träger:</a:t>
            </a:r>
          </a:p>
          <a:p>
            <a:pPr marL="285750" indent="-285750">
              <a:buFont typeface="Symbol" panose="05050102010706020507" pitchFamily="18" charset="2"/>
              <a:buChar char="-"/>
            </a:pPr>
            <a:r>
              <a:rPr lang="de-DE" dirty="0" smtClean="0">
                <a:solidFill>
                  <a:schemeClr val="tx1"/>
                </a:solidFill>
              </a:rPr>
              <a:t>Regelbedarf nach RBS 2 (ggf. zusätzliche Bedarfe) </a:t>
            </a:r>
          </a:p>
          <a:p>
            <a:pPr marL="285750" indent="-285750">
              <a:buFont typeface="Symbol" panose="05050102010706020507" pitchFamily="18" charset="2"/>
              <a:buChar char="-"/>
            </a:pPr>
            <a:r>
              <a:rPr lang="de-DE" dirty="0" smtClean="0">
                <a:solidFill>
                  <a:schemeClr val="tx1"/>
                </a:solidFill>
              </a:rPr>
              <a:t>Kosten der Unterkunft (§ 42a Absatz 2 Satz 1 Nr. 2, Absatz 5 SGB XII)</a:t>
            </a:r>
          </a:p>
        </p:txBody>
      </p:sp>
      <p:sp>
        <p:nvSpPr>
          <p:cNvPr id="7" name="Pfeil nach oben und unten 6" descr="Pfeil in beide Richtungen" title="Pfeil "/>
          <p:cNvSpPr/>
          <p:nvPr/>
        </p:nvSpPr>
        <p:spPr>
          <a:xfrm>
            <a:off x="9511862" y="4341236"/>
            <a:ext cx="504497" cy="8609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7956331" y="5410862"/>
            <a:ext cx="3909848" cy="892552"/>
          </a:xfrm>
          <a:prstGeom prst="rect">
            <a:avLst/>
          </a:prstGeom>
          <a:solidFill>
            <a:schemeClr val="accent1">
              <a:lumMod val="40000"/>
              <a:lumOff val="60000"/>
            </a:schemeClr>
          </a:solidFill>
          <a:ln>
            <a:solidFill>
              <a:schemeClr val="tx1"/>
            </a:solidFill>
          </a:ln>
          <a:effectLst>
            <a:innerShdw blurRad="63500" dist="50800" dir="13500000">
              <a:prstClr val="black">
                <a:alpha val="50000"/>
              </a:prstClr>
            </a:innerShdw>
          </a:effectLst>
        </p:spPr>
        <p:txBody>
          <a:bodyPr wrap="square" rtlCol="0">
            <a:spAutoFit/>
          </a:bodyPr>
          <a:lstStyle/>
          <a:p>
            <a:r>
              <a:rPr lang="de-DE" sz="1600" b="1" dirty="0" smtClean="0"/>
              <a:t>Finanzierung: </a:t>
            </a:r>
          </a:p>
          <a:p>
            <a:r>
              <a:rPr lang="de-DE" dirty="0"/>
              <a:t>- Bund (sofern Grundsicherung im Alter und bei Erwerbsminderung)</a:t>
            </a:r>
          </a:p>
        </p:txBody>
      </p:sp>
      <p:sp>
        <p:nvSpPr>
          <p:cNvPr id="3" name="Foliennummernplatzhalter 2"/>
          <p:cNvSpPr>
            <a:spLocks noGrp="1"/>
          </p:cNvSpPr>
          <p:nvPr>
            <p:ph type="sldNum" sz="quarter" idx="12"/>
          </p:nvPr>
        </p:nvSpPr>
        <p:spPr/>
        <p:txBody>
          <a:bodyPr/>
          <a:lstStyle/>
          <a:p>
            <a:fld id="{C5D87D37-F847-4E30-A488-DDB876A74F2B}" type="slidenum">
              <a:rPr lang="de-DE" smtClean="0"/>
              <a:t>10</a:t>
            </a:fld>
            <a:endParaRPr lang="de-DE"/>
          </a:p>
        </p:txBody>
      </p:sp>
    </p:spTree>
    <p:extLst>
      <p:ext uri="{BB962C8B-B14F-4D97-AF65-F5344CB8AC3E}">
        <p14:creationId xmlns:p14="http://schemas.microsoft.com/office/powerpoint/2010/main" val="1988461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7862" y="1778439"/>
            <a:ext cx="11427092" cy="4822058"/>
          </a:xfrm>
        </p:spPr>
        <p:txBody>
          <a:bodyPr>
            <a:normAutofit/>
          </a:bodyPr>
          <a:lstStyle/>
          <a:p>
            <a:pPr marL="742950" indent="-742950">
              <a:buFont typeface="+mj-lt"/>
              <a:buAutoNum type="arabicPeriod"/>
            </a:pPr>
            <a:r>
              <a:rPr lang="de-DE" dirty="0">
                <a:solidFill>
                  <a:schemeClr val="bg1">
                    <a:lumMod val="50000"/>
                  </a:schemeClr>
                </a:solidFill>
              </a:rPr>
              <a:t>Grundsätze der Leistungstrennung</a:t>
            </a:r>
          </a:p>
          <a:p>
            <a:pPr marL="742950" indent="-742950">
              <a:buFont typeface="+mj-lt"/>
              <a:buAutoNum type="arabicPeriod"/>
            </a:pPr>
            <a:r>
              <a:rPr lang="de-DE" dirty="0" smtClean="0">
                <a:solidFill>
                  <a:schemeClr val="bg1">
                    <a:lumMod val="50000"/>
                  </a:schemeClr>
                </a:solidFill>
              </a:rPr>
              <a:t>Bisherige und neue Rechtslage</a:t>
            </a:r>
            <a:endParaRPr lang="de-DE" dirty="0">
              <a:solidFill>
                <a:schemeClr val="bg1">
                  <a:lumMod val="50000"/>
                </a:schemeClr>
              </a:solidFill>
            </a:endParaRPr>
          </a:p>
          <a:p>
            <a:pPr marL="742950" indent="-742950">
              <a:buFont typeface="+mj-lt"/>
              <a:buAutoNum type="arabicPeriod"/>
            </a:pPr>
            <a:r>
              <a:rPr lang="de-DE" b="1" dirty="0" smtClean="0"/>
              <a:t>Umsetzungsunterstützung Bund zur Trennung der Leistungen</a:t>
            </a:r>
          </a:p>
          <a:p>
            <a:pPr marL="742950" indent="-742950">
              <a:buFont typeface="+mj-lt"/>
              <a:buAutoNum type="arabicPeriod"/>
            </a:pPr>
            <a:r>
              <a:rPr lang="en-US" dirty="0" err="1">
                <a:solidFill>
                  <a:schemeClr val="bg1">
                    <a:lumMod val="50000"/>
                  </a:schemeClr>
                </a:solidFill>
              </a:rPr>
              <a:t>Flächenzuordnungsmodell</a:t>
            </a:r>
            <a:r>
              <a:rPr lang="en-US" dirty="0">
                <a:solidFill>
                  <a:schemeClr val="bg1">
                    <a:lumMod val="50000"/>
                  </a:schemeClr>
                </a:solidFill>
              </a:rPr>
              <a:t> (AG </a:t>
            </a:r>
            <a:r>
              <a:rPr lang="en-US" dirty="0" err="1">
                <a:solidFill>
                  <a:schemeClr val="bg1">
                    <a:lumMod val="50000"/>
                  </a:schemeClr>
                </a:solidFill>
              </a:rPr>
              <a:t>Personenzentrierung</a:t>
            </a:r>
            <a:r>
              <a:rPr lang="en-US" dirty="0">
                <a:solidFill>
                  <a:schemeClr val="bg1">
                    <a:lumMod val="50000"/>
                  </a:schemeClr>
                </a:solidFill>
              </a:rPr>
              <a:t>)</a:t>
            </a:r>
          </a:p>
          <a:p>
            <a:pPr marL="742950" indent="-742950">
              <a:buFont typeface="+mj-lt"/>
              <a:buAutoNum type="arabicPeriod"/>
            </a:pPr>
            <a:r>
              <a:rPr lang="en-US" dirty="0" err="1">
                <a:solidFill>
                  <a:schemeClr val="bg1">
                    <a:lumMod val="50000"/>
                  </a:schemeClr>
                </a:solidFill>
              </a:rPr>
              <a:t>Kosten</a:t>
            </a:r>
            <a:r>
              <a:rPr lang="en-US" dirty="0">
                <a:solidFill>
                  <a:schemeClr val="bg1">
                    <a:lumMod val="50000"/>
                  </a:schemeClr>
                </a:solidFill>
              </a:rPr>
              <a:t> der </a:t>
            </a:r>
            <a:r>
              <a:rPr lang="en-US" dirty="0" err="1">
                <a:solidFill>
                  <a:schemeClr val="bg1">
                    <a:lumMod val="50000"/>
                  </a:schemeClr>
                </a:solidFill>
              </a:rPr>
              <a:t>Unterkunft</a:t>
            </a:r>
            <a:r>
              <a:rPr lang="en-US" dirty="0">
                <a:solidFill>
                  <a:schemeClr val="bg1">
                    <a:lumMod val="50000"/>
                  </a:schemeClr>
                </a:solidFill>
              </a:rPr>
              <a:t> in </a:t>
            </a:r>
            <a:r>
              <a:rPr lang="de-DE" dirty="0">
                <a:solidFill>
                  <a:schemeClr val="bg1">
                    <a:lumMod val="50000"/>
                  </a:schemeClr>
                </a:solidFill>
              </a:rPr>
              <a:t>„</a:t>
            </a:r>
            <a:r>
              <a:rPr lang="en-US" dirty="0" err="1">
                <a:solidFill>
                  <a:schemeClr val="bg1">
                    <a:lumMod val="50000"/>
                  </a:schemeClr>
                </a:solidFill>
              </a:rPr>
              <a:t>besonderen</a:t>
            </a:r>
            <a:r>
              <a:rPr lang="en-US" dirty="0">
                <a:solidFill>
                  <a:schemeClr val="bg1">
                    <a:lumMod val="50000"/>
                  </a:schemeClr>
                </a:solidFill>
              </a:rPr>
              <a:t> </a:t>
            </a:r>
            <a:r>
              <a:rPr lang="en-US" dirty="0" err="1">
                <a:solidFill>
                  <a:schemeClr val="bg1">
                    <a:lumMod val="50000"/>
                  </a:schemeClr>
                </a:solidFill>
              </a:rPr>
              <a:t>Wohnformen</a:t>
            </a:r>
            <a:r>
              <a:rPr lang="en-US" dirty="0">
                <a:solidFill>
                  <a:schemeClr val="bg1">
                    <a:lumMod val="50000"/>
                  </a:schemeClr>
                </a:solidFill>
              </a:rPr>
              <a:t>” </a:t>
            </a:r>
            <a:endParaRPr lang="de-DE" dirty="0">
              <a:solidFill>
                <a:schemeClr val="bg1">
                  <a:lumMod val="50000"/>
                </a:schemeClr>
              </a:solidFill>
            </a:endParaRPr>
          </a:p>
        </p:txBody>
      </p:sp>
      <p:sp>
        <p:nvSpPr>
          <p:cNvPr id="3" name="Foliennummernplatzhalter 2"/>
          <p:cNvSpPr>
            <a:spLocks noGrp="1"/>
          </p:cNvSpPr>
          <p:nvPr>
            <p:ph type="sldNum" sz="quarter" idx="12"/>
          </p:nvPr>
        </p:nvSpPr>
        <p:spPr/>
        <p:txBody>
          <a:bodyPr/>
          <a:lstStyle/>
          <a:p>
            <a:fld id="{C5D87D37-F847-4E30-A488-DDB876A74F2B}" type="slidenum">
              <a:rPr lang="de-DE" smtClean="0"/>
              <a:t>11</a:t>
            </a:fld>
            <a:endParaRPr lang="de-DE"/>
          </a:p>
        </p:txBody>
      </p:sp>
      <p:sp>
        <p:nvSpPr>
          <p:cNvPr id="4" name="Titel 3"/>
          <p:cNvSpPr>
            <a:spLocks noGrp="1"/>
          </p:cNvSpPr>
          <p:nvPr>
            <p:ph type="title"/>
          </p:nvPr>
        </p:nvSpPr>
        <p:spPr/>
        <p:txBody>
          <a:bodyPr/>
          <a:lstStyle/>
          <a:p>
            <a:r>
              <a:rPr lang="de-DE" dirty="0" smtClean="0"/>
              <a:t>Inhaltsübersicht (3)</a:t>
            </a:r>
            <a:endParaRPr lang="de-DE" dirty="0"/>
          </a:p>
        </p:txBody>
      </p:sp>
    </p:spTree>
    <p:extLst>
      <p:ext uri="{BB962C8B-B14F-4D97-AF65-F5344CB8AC3E}">
        <p14:creationId xmlns:p14="http://schemas.microsoft.com/office/powerpoint/2010/main" val="3736153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Umsetzungsunterstützung Bund Trennung der Leistungen</a:t>
            </a:r>
            <a:r>
              <a:rPr lang="de-DE" dirty="0"/>
              <a:t/>
            </a:r>
            <a:br>
              <a:rPr lang="de-DE" dirty="0"/>
            </a:br>
            <a:endParaRPr lang="de-DE" dirty="0"/>
          </a:p>
        </p:txBody>
      </p:sp>
      <p:sp>
        <p:nvSpPr>
          <p:cNvPr id="7" name="Textfeld 6"/>
          <p:cNvSpPr txBox="1"/>
          <p:nvPr/>
        </p:nvSpPr>
        <p:spPr>
          <a:xfrm>
            <a:off x="609600" y="2124958"/>
            <a:ext cx="5467350" cy="584775"/>
          </a:xfrm>
          <a:prstGeom prst="rect">
            <a:avLst/>
          </a:prstGeom>
          <a:solidFill>
            <a:schemeClr val="bg1">
              <a:lumMod val="85000"/>
            </a:schemeClr>
          </a:solidFill>
          <a:ln>
            <a:solidFill>
              <a:schemeClr val="tx1"/>
            </a:solidFill>
          </a:ln>
        </p:spPr>
        <p:txBody>
          <a:bodyPr wrap="square" rtlCol="0">
            <a:spAutoFit/>
          </a:bodyPr>
          <a:lstStyle/>
          <a:p>
            <a:pPr algn="ctr"/>
            <a:r>
              <a:rPr lang="de-DE" sz="3200" b="1" dirty="0" smtClean="0">
                <a:solidFill>
                  <a:schemeClr val="accent1"/>
                </a:solidFill>
              </a:rPr>
              <a:t>Bund-Länder Papiere</a:t>
            </a:r>
            <a:endParaRPr lang="de-DE" sz="3200" b="1" dirty="0">
              <a:solidFill>
                <a:schemeClr val="accent1"/>
              </a:solidFill>
            </a:endParaRPr>
          </a:p>
        </p:txBody>
      </p:sp>
      <p:sp>
        <p:nvSpPr>
          <p:cNvPr id="2" name="Inhaltsplatzhalter 1"/>
          <p:cNvSpPr>
            <a:spLocks noGrp="1"/>
          </p:cNvSpPr>
          <p:nvPr>
            <p:ph sz="half" idx="1"/>
          </p:nvPr>
        </p:nvSpPr>
        <p:spPr>
          <a:ln>
            <a:solidFill>
              <a:schemeClr val="tx1"/>
            </a:solidFill>
          </a:ln>
        </p:spPr>
        <p:txBody>
          <a:bodyPr anchor="t">
            <a:normAutofit fontScale="70000" lnSpcReduction="20000"/>
          </a:bodyPr>
          <a:lstStyle/>
          <a:p>
            <a:r>
              <a:rPr lang="de-DE" b="1" dirty="0" smtClean="0"/>
              <a:t>AG </a:t>
            </a:r>
            <a:r>
              <a:rPr lang="de-DE" b="1" dirty="0"/>
              <a:t>Personenzentrierung </a:t>
            </a:r>
            <a:r>
              <a:rPr lang="de-DE" dirty="0" smtClean="0"/>
              <a:t>mit Bund, Ländern, Leistungsträgern, Leistungserbringern</a:t>
            </a:r>
          </a:p>
          <a:p>
            <a:r>
              <a:rPr lang="de-DE" b="1" dirty="0"/>
              <a:t>Länder-Bund Arbeitsgruppe </a:t>
            </a:r>
            <a:r>
              <a:rPr lang="de-DE" dirty="0"/>
              <a:t>zur Umsetzung des BTHG </a:t>
            </a:r>
            <a:r>
              <a:rPr lang="de-DE" dirty="0" smtClean="0"/>
              <a:t>(LBAG)</a:t>
            </a:r>
            <a:endParaRPr lang="de-DE" dirty="0"/>
          </a:p>
          <a:p>
            <a:r>
              <a:rPr lang="de-DE" b="1" dirty="0" smtClean="0"/>
              <a:t>Bund-Länder Sonderbesprechungen </a:t>
            </a:r>
            <a:r>
              <a:rPr lang="de-DE" dirty="0" smtClean="0"/>
              <a:t>zur Umsetzung des BTHG im Bereich Lebensunterhalt (Bundesaufsichtskonferenzen) </a:t>
            </a:r>
          </a:p>
        </p:txBody>
      </p:sp>
      <p:sp>
        <p:nvSpPr>
          <p:cNvPr id="8" name="Textfeld 7"/>
          <p:cNvSpPr txBox="1"/>
          <p:nvPr/>
        </p:nvSpPr>
        <p:spPr>
          <a:xfrm>
            <a:off x="6455665" y="2124958"/>
            <a:ext cx="5472000" cy="584775"/>
          </a:xfrm>
          <a:prstGeom prst="rect">
            <a:avLst/>
          </a:prstGeom>
          <a:solidFill>
            <a:schemeClr val="bg1">
              <a:lumMod val="85000"/>
            </a:schemeClr>
          </a:solidFill>
          <a:ln>
            <a:solidFill>
              <a:schemeClr val="tx1"/>
            </a:solidFill>
          </a:ln>
        </p:spPr>
        <p:txBody>
          <a:bodyPr wrap="square" rtlCol="0">
            <a:spAutoFit/>
          </a:bodyPr>
          <a:lstStyle/>
          <a:p>
            <a:pPr algn="ctr"/>
            <a:r>
              <a:rPr lang="de-DE" sz="3200" b="1" dirty="0" smtClean="0">
                <a:solidFill>
                  <a:schemeClr val="accent1"/>
                </a:solidFill>
              </a:rPr>
              <a:t>Weitere Maßnahmen</a:t>
            </a:r>
            <a:endParaRPr lang="de-DE" sz="3200" b="1" dirty="0">
              <a:solidFill>
                <a:schemeClr val="accent1"/>
              </a:solidFill>
            </a:endParaRPr>
          </a:p>
        </p:txBody>
      </p:sp>
      <p:sp>
        <p:nvSpPr>
          <p:cNvPr id="5" name="Inhaltsplatzhalter 4"/>
          <p:cNvSpPr>
            <a:spLocks noGrp="1"/>
          </p:cNvSpPr>
          <p:nvPr>
            <p:ph sz="half" idx="2"/>
          </p:nvPr>
        </p:nvSpPr>
        <p:spPr>
          <a:ln>
            <a:solidFill>
              <a:schemeClr val="tx1"/>
            </a:solidFill>
          </a:ln>
        </p:spPr>
        <p:txBody>
          <a:bodyPr anchor="t">
            <a:normAutofit/>
          </a:bodyPr>
          <a:lstStyle/>
          <a:p>
            <a:r>
              <a:rPr lang="en-US" sz="2600" b="1" dirty="0"/>
              <a:t>SGB IX/SGB </a:t>
            </a:r>
            <a:r>
              <a:rPr lang="en-US" sz="2600" b="1" dirty="0" smtClean="0"/>
              <a:t>XII-</a:t>
            </a:r>
            <a:r>
              <a:rPr lang="en-US" sz="2600" b="1" dirty="0" err="1" smtClean="0"/>
              <a:t>Änderungsgesetz</a:t>
            </a:r>
            <a:endParaRPr lang="en-US" sz="2600" b="1" dirty="0" smtClean="0"/>
          </a:p>
          <a:p>
            <a:r>
              <a:rPr lang="en-US" sz="2600" dirty="0" err="1" smtClean="0"/>
              <a:t>Förderung</a:t>
            </a:r>
            <a:r>
              <a:rPr lang="en-US" sz="2600" dirty="0" smtClean="0"/>
              <a:t> </a:t>
            </a:r>
            <a:r>
              <a:rPr lang="en-US" sz="2600" dirty="0"/>
              <a:t>von </a:t>
            </a:r>
            <a:r>
              <a:rPr lang="en-US" sz="2600" b="1" dirty="0"/>
              <a:t>19 </a:t>
            </a:r>
            <a:r>
              <a:rPr lang="en-US" sz="2600" b="1" dirty="0" err="1"/>
              <a:t>Modellprojekten</a:t>
            </a:r>
            <a:r>
              <a:rPr lang="en-US" sz="2600" b="1" dirty="0"/>
              <a:t> </a:t>
            </a:r>
            <a:r>
              <a:rPr lang="en-US" sz="2600" dirty="0" err="1"/>
              <a:t>zum</a:t>
            </a:r>
            <a:r>
              <a:rPr lang="en-US" sz="2600" dirty="0"/>
              <a:t> </a:t>
            </a:r>
            <a:r>
              <a:rPr lang="en-US" sz="2600" dirty="0" err="1"/>
              <a:t>Thema</a:t>
            </a:r>
            <a:r>
              <a:rPr lang="en-US" sz="2600" dirty="0"/>
              <a:t> </a:t>
            </a:r>
            <a:r>
              <a:rPr lang="en-US" sz="2600" dirty="0" err="1"/>
              <a:t>Trennung</a:t>
            </a:r>
            <a:r>
              <a:rPr lang="en-US" sz="2600" dirty="0"/>
              <a:t> </a:t>
            </a:r>
            <a:r>
              <a:rPr lang="en-US" sz="2600" dirty="0" err="1"/>
              <a:t>im</a:t>
            </a:r>
            <a:r>
              <a:rPr lang="en-US" sz="2600" dirty="0"/>
              <a:t> </a:t>
            </a:r>
            <a:r>
              <a:rPr lang="en-US" sz="2600" dirty="0" err="1"/>
              <a:t>Rahmen</a:t>
            </a:r>
            <a:r>
              <a:rPr lang="en-US" sz="2600" dirty="0"/>
              <a:t> der </a:t>
            </a:r>
            <a:r>
              <a:rPr lang="en-US" sz="2600" dirty="0" err="1"/>
              <a:t>modellhaften</a:t>
            </a:r>
            <a:r>
              <a:rPr lang="en-US" sz="2600" dirty="0"/>
              <a:t> </a:t>
            </a:r>
            <a:r>
              <a:rPr lang="en-US" sz="2600" dirty="0" err="1"/>
              <a:t>Erprobung</a:t>
            </a:r>
            <a:r>
              <a:rPr lang="en-US" sz="2600" dirty="0"/>
              <a:t> </a:t>
            </a:r>
          </a:p>
          <a:p>
            <a:r>
              <a:rPr lang="en-US" sz="2600" dirty="0" err="1" smtClean="0"/>
              <a:t>Klärung</a:t>
            </a:r>
            <a:r>
              <a:rPr lang="en-US" sz="2600" dirty="0" smtClean="0"/>
              <a:t> von </a:t>
            </a:r>
            <a:r>
              <a:rPr lang="en-US" sz="2600" b="1" dirty="0" err="1" smtClean="0"/>
              <a:t>Rechts</a:t>
            </a:r>
            <a:r>
              <a:rPr lang="en-US" sz="2600" b="1" dirty="0" smtClean="0"/>
              <a:t>- und </a:t>
            </a:r>
            <a:r>
              <a:rPr lang="en-US" sz="2600" b="1" dirty="0" err="1" smtClean="0"/>
              <a:t>Auslegungsfragen</a:t>
            </a:r>
            <a:r>
              <a:rPr lang="en-US" sz="2600" b="1" dirty="0" smtClean="0"/>
              <a:t> </a:t>
            </a:r>
            <a:r>
              <a:rPr lang="en-US" sz="2600" dirty="0" smtClean="0"/>
              <a:t>(</a:t>
            </a:r>
            <a:r>
              <a:rPr lang="en-US" sz="2600" dirty="0" err="1" smtClean="0"/>
              <a:t>z.B</a:t>
            </a:r>
            <a:r>
              <a:rPr lang="en-US" sz="2600" dirty="0" smtClean="0"/>
              <a:t>. </a:t>
            </a:r>
            <a:r>
              <a:rPr lang="en-US" sz="2600" b="1" dirty="0" err="1" smtClean="0"/>
              <a:t>Steuerfragen</a:t>
            </a:r>
            <a:r>
              <a:rPr lang="en-US" sz="2600" dirty="0" smtClean="0"/>
              <a:t>)</a:t>
            </a:r>
            <a:endParaRPr lang="de-DE" sz="2600" dirty="0"/>
          </a:p>
          <a:p>
            <a:endParaRPr lang="de-DE" dirty="0"/>
          </a:p>
        </p:txBody>
      </p:sp>
      <p:sp>
        <p:nvSpPr>
          <p:cNvPr id="3" name="Foliennummernplatzhalter 2"/>
          <p:cNvSpPr>
            <a:spLocks noGrp="1"/>
          </p:cNvSpPr>
          <p:nvPr>
            <p:ph type="sldNum" sz="quarter" idx="12"/>
          </p:nvPr>
        </p:nvSpPr>
        <p:spPr/>
        <p:txBody>
          <a:bodyPr/>
          <a:lstStyle/>
          <a:p>
            <a:fld id="{C5D87D37-F847-4E30-A488-DDB876A74F2B}" type="slidenum">
              <a:rPr lang="de-DE" smtClean="0"/>
              <a:t>12</a:t>
            </a:fld>
            <a:endParaRPr lang="de-DE"/>
          </a:p>
        </p:txBody>
      </p:sp>
    </p:spTree>
    <p:extLst>
      <p:ext uri="{BB962C8B-B14F-4D97-AF65-F5344CB8AC3E}">
        <p14:creationId xmlns:p14="http://schemas.microsoft.com/office/powerpoint/2010/main" val="3775151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71083" y="203406"/>
            <a:ext cx="8775735" cy="918114"/>
          </a:xfrm>
        </p:spPr>
        <p:txBody>
          <a:bodyPr/>
          <a:lstStyle/>
          <a:p>
            <a:pPr>
              <a:lnSpc>
                <a:spcPct val="100000"/>
              </a:lnSpc>
            </a:pPr>
            <a:r>
              <a:rPr lang="de-DE" sz="4270" dirty="0" smtClean="0"/>
              <a:t>Empfehlung AG Personenzentrierung</a:t>
            </a:r>
            <a:endParaRPr lang="de-DE" sz="4270" dirty="0"/>
          </a:p>
        </p:txBody>
      </p:sp>
      <p:sp>
        <p:nvSpPr>
          <p:cNvPr id="2" name="Textfeld 1"/>
          <p:cNvSpPr txBox="1"/>
          <p:nvPr/>
        </p:nvSpPr>
        <p:spPr>
          <a:xfrm>
            <a:off x="1068779" y="1499749"/>
            <a:ext cx="10260279" cy="400110"/>
          </a:xfrm>
          <a:prstGeom prst="rect">
            <a:avLst/>
          </a:prstGeom>
          <a:solidFill>
            <a:schemeClr val="bg1">
              <a:lumMod val="95000"/>
            </a:schemeClr>
          </a:solidFill>
          <a:ln>
            <a:solidFill>
              <a:schemeClr val="tx1"/>
            </a:solidFill>
          </a:ln>
        </p:spPr>
        <p:txBody>
          <a:bodyPr wrap="square" rtlCol="0">
            <a:spAutoFit/>
          </a:bodyPr>
          <a:lstStyle/>
          <a:p>
            <a:r>
              <a:rPr lang="de-DE" sz="2000" dirty="0" smtClean="0"/>
              <a:t>Teilnehmer: BMAS, Länder, Leistungsträger, Leistungserbringer </a:t>
            </a:r>
            <a:endParaRPr lang="de-DE" sz="2000" dirty="0"/>
          </a:p>
        </p:txBody>
      </p:sp>
      <p:sp>
        <p:nvSpPr>
          <p:cNvPr id="5" name="Foliennummernplatzhalter 4"/>
          <p:cNvSpPr>
            <a:spLocks noGrp="1"/>
          </p:cNvSpPr>
          <p:nvPr>
            <p:ph type="sldNum" sz="quarter" idx="12"/>
          </p:nvPr>
        </p:nvSpPr>
        <p:spPr/>
        <p:txBody>
          <a:bodyPr/>
          <a:lstStyle/>
          <a:p>
            <a:pPr>
              <a:defRPr/>
            </a:pPr>
            <a:fld id="{DE6115F2-F076-449A-889C-91822111ACCE}" type="slidenum">
              <a:rPr lang="de-DE">
                <a:solidFill>
                  <a:prstClr val="black">
                    <a:tint val="75000"/>
                  </a:prstClr>
                </a:solidFill>
                <a:latin typeface="Calibri"/>
              </a:rPr>
              <a:pPr>
                <a:defRPr/>
              </a:pPr>
              <a:t>13</a:t>
            </a:fld>
            <a:endParaRPr lang="de-DE">
              <a:solidFill>
                <a:prstClr val="black">
                  <a:tint val="75000"/>
                </a:prstClr>
              </a:solidFill>
              <a:latin typeface="Calibri"/>
            </a:endParaRPr>
          </a:p>
        </p:txBody>
      </p:sp>
      <p:graphicFrame>
        <p:nvGraphicFramePr>
          <p:cNvPr id="20" name="Tabelle 19" descr="Auswirkungen der „Personenzentrierung“ auf heutige stationäre Einrichtungen der Behindertenhilfe &#10;Gemeinsames Verständnis über gesetzliche Grundlagen; Schwerpunkt Unterkunftskosten (§ 42a SGB XII &lt;-&gt; Teil 2 SGB IX)&#10;Erarbeitung von Grundsätzen für die Flächenzuordnung in stationären Einrichtungen (Flächenzuordnungsmodell)&#10;gesetzliche Änderungsbedarfe&#10;„Empfehlungen für die personenzentrierte Leistungserbringung in bisherigen stationären Einrichtungen der  Behindertenhilfe-Gesetzliche Grundlagen und deren Anwendung ab dem Jahr 2020“ vom 28. Juni 2018&#10;&#10;" title="Tabelle mit Inhalt"/>
          <p:cNvGraphicFramePr>
            <a:graphicFrameLocks noGrp="1"/>
          </p:cNvGraphicFramePr>
          <p:nvPr>
            <p:extLst>
              <p:ext uri="{D42A27DB-BD31-4B8C-83A1-F6EECF244321}">
                <p14:modId xmlns:p14="http://schemas.microsoft.com/office/powerpoint/2010/main" val="3619157270"/>
              </p:ext>
            </p:extLst>
          </p:nvPr>
        </p:nvGraphicFramePr>
        <p:xfrm>
          <a:off x="3728307" y="2057400"/>
          <a:ext cx="7600752" cy="4734599"/>
        </p:xfrm>
        <a:graphic>
          <a:graphicData uri="http://schemas.openxmlformats.org/drawingml/2006/table">
            <a:tbl>
              <a:tblPr firstRow="1" bandRow="1">
                <a:tableStyleId>{5C22544A-7EE6-4342-B048-85BDC9FD1C3A}</a:tableStyleId>
              </a:tblPr>
              <a:tblGrid>
                <a:gridCol w="7600752">
                  <a:extLst>
                    <a:ext uri="{9D8B030D-6E8A-4147-A177-3AD203B41FA5}">
                      <a16:colId xmlns:a16="http://schemas.microsoft.com/office/drawing/2014/main" val="632077923"/>
                    </a:ext>
                  </a:extLst>
                </a:gridCol>
              </a:tblGrid>
              <a:tr h="767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smtClean="0">
                          <a:solidFill>
                            <a:schemeClr val="tx1"/>
                          </a:solidFill>
                        </a:rPr>
                        <a:t>Auswirkungen der „Personenzentrierung“ auf heutige stationäre Einrichtungen der Behindertenhilfe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2724079549"/>
                  </a:ext>
                </a:extLst>
              </a:tr>
              <a:tr h="2099199">
                <a:tc>
                  <a:txBody>
                    <a:bodyPr/>
                    <a:lstStyle/>
                    <a:p>
                      <a:pPr marL="342900" marR="0" lvl="0" indent="-342900" algn="l" defTabSz="914400" rtl="0" eaLnBrk="1" fontAlgn="auto" latinLnBrk="0" hangingPunct="1">
                        <a:lnSpc>
                          <a:spcPct val="100000"/>
                        </a:lnSpc>
                        <a:spcBef>
                          <a:spcPts val="600"/>
                        </a:spcBef>
                        <a:spcAft>
                          <a:spcPts val="0"/>
                        </a:spcAft>
                        <a:buClr>
                          <a:schemeClr val="bg1">
                            <a:lumMod val="50000"/>
                          </a:schemeClr>
                        </a:buClr>
                        <a:buSzTx/>
                        <a:buFont typeface="Symbol" panose="05050102010706020507" pitchFamily="18" charset="2"/>
                        <a:buChar char="-"/>
                        <a:tabLst/>
                        <a:defRPr/>
                      </a:pPr>
                      <a:r>
                        <a:rPr lang="de-DE" sz="2000" dirty="0" smtClean="0">
                          <a:solidFill>
                            <a:schemeClr val="tx1"/>
                          </a:solidFill>
                        </a:rPr>
                        <a:t>Gemeinsames Verständnis über gesetzliche Grundlagen;</a:t>
                      </a:r>
                      <a:r>
                        <a:rPr lang="de-DE" sz="2000" baseline="0" dirty="0" smtClean="0">
                          <a:solidFill>
                            <a:schemeClr val="tx1"/>
                          </a:solidFill>
                        </a:rPr>
                        <a:t> Schwerpunkt </a:t>
                      </a:r>
                      <a:r>
                        <a:rPr lang="de-DE" sz="2000" dirty="0" smtClean="0">
                          <a:solidFill>
                            <a:schemeClr val="tx1"/>
                          </a:solidFill>
                        </a:rPr>
                        <a:t>Unterkunftskosten (§ 42a SGB XII &lt;-&gt; Teil 2 SGB IX)</a:t>
                      </a:r>
                    </a:p>
                    <a:p>
                      <a:pPr marL="268288" indent="-268288">
                        <a:spcBef>
                          <a:spcPts val="600"/>
                        </a:spcBef>
                        <a:buClr>
                          <a:schemeClr val="bg1">
                            <a:lumMod val="50000"/>
                          </a:schemeClr>
                        </a:buClr>
                        <a:buFont typeface="Symbol" panose="05050102010706020507" pitchFamily="18" charset="2"/>
                        <a:buChar char="-"/>
                      </a:pPr>
                      <a:r>
                        <a:rPr lang="de-DE" sz="2000" dirty="0" smtClean="0">
                          <a:solidFill>
                            <a:schemeClr val="tx1"/>
                          </a:solidFill>
                        </a:rPr>
                        <a:t>Erarbeitung von Grundsätzen für die Flächenzuordnung in </a:t>
                      </a:r>
                      <a:r>
                        <a:rPr lang="de-DE" sz="2000" baseline="0" dirty="0" smtClean="0">
                          <a:solidFill>
                            <a:schemeClr val="tx1"/>
                          </a:solidFill>
                        </a:rPr>
                        <a:t>stationären Einrichtungen (Flächenzuordnungsmodell)</a:t>
                      </a:r>
                    </a:p>
                    <a:p>
                      <a:pPr marL="268288" marR="0" lvl="0" indent="-268288" algn="l" defTabSz="1219170" rtl="0" eaLnBrk="1" fontAlgn="auto" latinLnBrk="0" hangingPunct="1">
                        <a:lnSpc>
                          <a:spcPct val="100000"/>
                        </a:lnSpc>
                        <a:spcBef>
                          <a:spcPts val="600"/>
                        </a:spcBef>
                        <a:spcAft>
                          <a:spcPts val="0"/>
                        </a:spcAft>
                        <a:buClr>
                          <a:schemeClr val="bg1">
                            <a:lumMod val="50000"/>
                          </a:schemeClr>
                        </a:buClr>
                        <a:buSzTx/>
                        <a:buFont typeface="Symbol" panose="05050102010706020507" pitchFamily="18" charset="2"/>
                        <a:buChar char="-"/>
                        <a:tabLst/>
                        <a:defRPr/>
                      </a:pPr>
                      <a:r>
                        <a:rPr lang="de-DE" sz="2000" dirty="0" smtClean="0"/>
                        <a:t>gesetzliche Änderungsbedarfe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91688107"/>
                  </a:ext>
                </a:extLst>
              </a:tr>
              <a:tr h="1868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smtClean="0"/>
                        <a:t>„</a:t>
                      </a:r>
                      <a:r>
                        <a:rPr lang="de-DE" sz="2400" b="1" dirty="0" smtClean="0"/>
                        <a:t>Empfehlungen für die personenzentrierte Leistungserbringung in bisherigen stationären Einrichtungen der  Behindertenhilfe-Gesetzliche Grundlagen und deren Anwendung ab dem Jahr 2020</a:t>
                      </a:r>
                      <a:r>
                        <a:rPr lang="de-DE" sz="2000" dirty="0" smtClean="0"/>
                        <a:t>“ vom 28. Juni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7489763"/>
                  </a:ext>
                </a:extLst>
              </a:tr>
            </a:tbl>
          </a:graphicData>
        </a:graphic>
      </p:graphicFrame>
      <p:grpSp>
        <p:nvGrpSpPr>
          <p:cNvPr id="19" name="Gruppieren 18" descr="14. Februar 2018 war die erste Sitzung. 9. April 2018 war die zweite Sitzung. 28. Mai 2018 war die dritte Sitzung. " title="Übersicht Zeitstrahl"/>
          <p:cNvGrpSpPr/>
          <p:nvPr/>
        </p:nvGrpSpPr>
        <p:grpSpPr>
          <a:xfrm>
            <a:off x="1068779" y="2233758"/>
            <a:ext cx="2534060" cy="4278230"/>
            <a:chOff x="487518" y="1985762"/>
            <a:chExt cx="2311457" cy="2764774"/>
          </a:xfrm>
        </p:grpSpPr>
        <p:sp>
          <p:nvSpPr>
            <p:cNvPr id="17" name="Rechteck 16"/>
            <p:cNvSpPr/>
            <p:nvPr/>
          </p:nvSpPr>
          <p:spPr>
            <a:xfrm>
              <a:off x="1909885" y="1985762"/>
              <a:ext cx="889090" cy="307777"/>
            </a:xfrm>
            <a:prstGeom prst="rect">
              <a:avLst/>
            </a:prstGeom>
          </p:spPr>
          <p:txBody>
            <a:bodyPr wrap="none">
              <a:spAutoFit/>
            </a:bodyPr>
            <a:lstStyle/>
            <a:p>
              <a:pPr>
                <a:defRPr/>
              </a:pPr>
              <a:r>
                <a:rPr lang="de-DE" sz="1400" dirty="0">
                  <a:solidFill>
                    <a:prstClr val="black"/>
                  </a:solidFill>
                  <a:latin typeface="Calibri"/>
                </a:rPr>
                <a:t>1. Sitzung</a:t>
              </a:r>
              <a:endParaRPr lang="de-DE" sz="1050" dirty="0">
                <a:solidFill>
                  <a:prstClr val="black"/>
                </a:solidFill>
                <a:latin typeface="Calibri"/>
              </a:endParaRPr>
            </a:p>
          </p:txBody>
        </p:sp>
        <p:sp>
          <p:nvSpPr>
            <p:cNvPr id="18" name="Rechteck 17"/>
            <p:cNvSpPr/>
            <p:nvPr/>
          </p:nvSpPr>
          <p:spPr>
            <a:xfrm>
              <a:off x="1909885" y="3124888"/>
              <a:ext cx="889090" cy="307777"/>
            </a:xfrm>
            <a:prstGeom prst="rect">
              <a:avLst/>
            </a:prstGeom>
          </p:spPr>
          <p:txBody>
            <a:bodyPr wrap="none">
              <a:spAutoFit/>
            </a:bodyPr>
            <a:lstStyle/>
            <a:p>
              <a:pPr>
                <a:defRPr/>
              </a:pPr>
              <a:r>
                <a:rPr lang="de-DE" sz="1400" dirty="0">
                  <a:solidFill>
                    <a:prstClr val="black"/>
                  </a:solidFill>
                  <a:latin typeface="Calibri"/>
                </a:rPr>
                <a:t>2. Sitzung</a:t>
              </a:r>
            </a:p>
          </p:txBody>
        </p:sp>
        <p:sp>
          <p:nvSpPr>
            <p:cNvPr id="15" name="Rechteck 14"/>
            <p:cNvSpPr/>
            <p:nvPr/>
          </p:nvSpPr>
          <p:spPr>
            <a:xfrm>
              <a:off x="1909885" y="4442759"/>
              <a:ext cx="889090" cy="307777"/>
            </a:xfrm>
            <a:prstGeom prst="rect">
              <a:avLst/>
            </a:prstGeom>
          </p:spPr>
          <p:txBody>
            <a:bodyPr wrap="none">
              <a:spAutoFit/>
            </a:bodyPr>
            <a:lstStyle/>
            <a:p>
              <a:pPr>
                <a:defRPr/>
              </a:pPr>
              <a:r>
                <a:rPr lang="de-DE" sz="1400" dirty="0">
                  <a:solidFill>
                    <a:prstClr val="black"/>
                  </a:solidFill>
                  <a:latin typeface="Calibri"/>
                </a:rPr>
                <a:t>3. Sitzung</a:t>
              </a:r>
            </a:p>
          </p:txBody>
        </p:sp>
        <p:cxnSp>
          <p:nvCxnSpPr>
            <p:cNvPr id="13" name="Gerade Verbindung mit Pfeil 12"/>
            <p:cNvCxnSpPr/>
            <p:nvPr/>
          </p:nvCxnSpPr>
          <p:spPr>
            <a:xfrm>
              <a:off x="1598645" y="2139663"/>
              <a:ext cx="354563"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1598643" y="3278777"/>
              <a:ext cx="354563"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a:off x="1598644" y="4596648"/>
              <a:ext cx="354563"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a:stCxn id="8" idx="0"/>
            </p:cNvCxnSpPr>
            <p:nvPr/>
          </p:nvCxnSpPr>
          <p:spPr>
            <a:xfrm>
              <a:off x="1043082" y="2037391"/>
              <a:ext cx="5430" cy="243328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487518" y="2037391"/>
              <a:ext cx="1111127" cy="20454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ysClr val="windowText" lastClr="000000"/>
                  </a:solidFill>
                  <a:latin typeface="Calibri"/>
                </a:rPr>
                <a:t>14.02.2018</a:t>
              </a:r>
            </a:p>
          </p:txBody>
        </p:sp>
        <p:sp>
          <p:nvSpPr>
            <p:cNvPr id="9" name="Rechteck 8"/>
            <p:cNvSpPr/>
            <p:nvPr/>
          </p:nvSpPr>
          <p:spPr>
            <a:xfrm>
              <a:off x="487518" y="3176506"/>
              <a:ext cx="1111126" cy="20454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ysClr val="windowText" lastClr="000000"/>
                  </a:solidFill>
                  <a:latin typeface="Calibri"/>
                </a:rPr>
                <a:t>09.04.2018</a:t>
              </a:r>
            </a:p>
          </p:txBody>
        </p:sp>
        <p:sp>
          <p:nvSpPr>
            <p:cNvPr id="10" name="Rechteck 9"/>
            <p:cNvSpPr/>
            <p:nvPr/>
          </p:nvSpPr>
          <p:spPr>
            <a:xfrm>
              <a:off x="487518" y="4482307"/>
              <a:ext cx="1111126" cy="20454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ysClr val="windowText" lastClr="000000"/>
                  </a:solidFill>
                  <a:latin typeface="Calibri"/>
                </a:rPr>
                <a:t>28.05.2018</a:t>
              </a:r>
            </a:p>
          </p:txBody>
        </p:sp>
      </p:grpSp>
    </p:spTree>
    <p:extLst>
      <p:ext uri="{BB962C8B-B14F-4D97-AF65-F5344CB8AC3E}">
        <p14:creationId xmlns:p14="http://schemas.microsoft.com/office/powerpoint/2010/main" val="646446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5D87D37-F847-4E30-A488-DDB876A74F2B}" type="slidenum">
              <a:rPr lang="de-DE" smtClean="0"/>
              <a:t>14</a:t>
            </a:fld>
            <a:endParaRPr lang="de-DE"/>
          </a:p>
        </p:txBody>
      </p:sp>
      <p:sp>
        <p:nvSpPr>
          <p:cNvPr id="2" name="Inhaltsplatzhalter 1"/>
          <p:cNvSpPr>
            <a:spLocks noGrp="1"/>
          </p:cNvSpPr>
          <p:nvPr>
            <p:ph idx="1"/>
          </p:nvPr>
        </p:nvSpPr>
        <p:spPr/>
        <p:txBody>
          <a:bodyPr>
            <a:normAutofit lnSpcReduction="10000"/>
          </a:bodyPr>
          <a:lstStyle/>
          <a:p>
            <a:r>
              <a:rPr lang="de-DE" sz="4000" b="1" dirty="0" smtClean="0"/>
              <a:t>Länder-Bund-Arbeitsgruppe</a:t>
            </a:r>
            <a:r>
              <a:rPr lang="de-DE" sz="4000" dirty="0" smtClean="0"/>
              <a:t>: „</a:t>
            </a:r>
            <a:r>
              <a:rPr lang="de-DE" sz="4000" b="1" dirty="0" smtClean="0"/>
              <a:t>Empfehlungen</a:t>
            </a:r>
            <a:r>
              <a:rPr lang="de-DE" sz="4000" dirty="0" smtClean="0"/>
              <a:t> </a:t>
            </a:r>
            <a:r>
              <a:rPr lang="de-DE" sz="4000" dirty="0"/>
              <a:t>für die Trennung der Lebensunterhaltsleistungen von den Fachleistungen der Eingliederungshilfe in bisherigen Einrichtungen der Behindertenhilfe </a:t>
            </a:r>
            <a:r>
              <a:rPr lang="de-DE" sz="4000" b="1" dirty="0"/>
              <a:t>außerhalb der </a:t>
            </a:r>
            <a:r>
              <a:rPr lang="de-DE" sz="4000" b="1" dirty="0" smtClean="0"/>
              <a:t>Unterkunftskosten</a:t>
            </a:r>
            <a:r>
              <a:rPr lang="de-DE" sz="4000" dirty="0" smtClean="0"/>
              <a:t> </a:t>
            </a:r>
            <a:r>
              <a:rPr lang="de-DE" sz="4000" dirty="0"/>
              <a:t>ab dem Jahr </a:t>
            </a:r>
            <a:r>
              <a:rPr lang="de-DE" sz="4000" dirty="0" smtClean="0"/>
              <a:t>2020“ vom 18</a:t>
            </a:r>
            <a:r>
              <a:rPr lang="de-DE" sz="4000" dirty="0"/>
              <a:t>. Oktober </a:t>
            </a:r>
            <a:r>
              <a:rPr lang="de-DE" sz="4000" dirty="0" smtClean="0"/>
              <a:t>2018 </a:t>
            </a:r>
            <a:endParaRPr lang="de-DE" sz="4000" dirty="0"/>
          </a:p>
          <a:p>
            <a:endParaRPr lang="de-DE" sz="4000" dirty="0" smtClean="0"/>
          </a:p>
          <a:p>
            <a:endParaRPr lang="de-DE" dirty="0"/>
          </a:p>
        </p:txBody>
      </p:sp>
      <p:sp>
        <p:nvSpPr>
          <p:cNvPr id="4" name="Titel 3"/>
          <p:cNvSpPr>
            <a:spLocks noGrp="1"/>
          </p:cNvSpPr>
          <p:nvPr>
            <p:ph type="title"/>
          </p:nvPr>
        </p:nvSpPr>
        <p:spPr/>
        <p:txBody>
          <a:bodyPr/>
          <a:lstStyle/>
          <a:p>
            <a:r>
              <a:rPr lang="de-DE" dirty="0"/>
              <a:t>Empfehlung</a:t>
            </a:r>
            <a:r>
              <a:rPr lang="en-US" dirty="0"/>
              <a:t> der </a:t>
            </a:r>
            <a:r>
              <a:rPr lang="en-US" dirty="0" smtClean="0"/>
              <a:t>LBAG</a:t>
            </a:r>
            <a:endParaRPr lang="de-DE" dirty="0"/>
          </a:p>
        </p:txBody>
      </p:sp>
    </p:spTree>
    <p:extLst>
      <p:ext uri="{BB962C8B-B14F-4D97-AF65-F5344CB8AC3E}">
        <p14:creationId xmlns:p14="http://schemas.microsoft.com/office/powerpoint/2010/main" val="475381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0000" lnSpcReduction="20000"/>
          </a:bodyPr>
          <a:lstStyle/>
          <a:p>
            <a:r>
              <a:rPr lang="de-DE" b="1" dirty="0" smtClean="0"/>
              <a:t>2019: Bund-Länder </a:t>
            </a:r>
            <a:r>
              <a:rPr lang="de-DE" b="1" dirty="0"/>
              <a:t>Sonderbesprechungen </a:t>
            </a:r>
            <a:r>
              <a:rPr lang="de-DE" dirty="0"/>
              <a:t>zur Umsetzung des BTHG im Bereich </a:t>
            </a:r>
            <a:r>
              <a:rPr lang="de-DE" dirty="0" smtClean="0"/>
              <a:t>Lebensunterhalt</a:t>
            </a:r>
            <a:r>
              <a:rPr lang="de-DE" dirty="0"/>
              <a:t> </a:t>
            </a:r>
            <a:r>
              <a:rPr lang="de-DE" dirty="0" smtClean="0"/>
              <a:t>(Bundesaufsichtskonferenzen)</a:t>
            </a:r>
          </a:p>
          <a:p>
            <a:r>
              <a:rPr lang="de-DE" dirty="0" smtClean="0"/>
              <a:t>Konsentiertes Papier zu „Bedarfe für </a:t>
            </a:r>
            <a:r>
              <a:rPr lang="de-DE" b="1" dirty="0" smtClean="0"/>
              <a:t>Unterkunft und Heizung </a:t>
            </a:r>
            <a:r>
              <a:rPr lang="de-DE" dirty="0" smtClean="0"/>
              <a:t>in der besonderen Wohnform ab 1. Januar 2020 nach § 42a Absatz 5 und 6 SGB XII“ vom 10. April 2019</a:t>
            </a:r>
          </a:p>
          <a:p>
            <a:r>
              <a:rPr lang="de-DE" dirty="0" smtClean="0"/>
              <a:t>Konsentiertes „</a:t>
            </a:r>
            <a:r>
              <a:rPr lang="de-DE" b="1" dirty="0" smtClean="0"/>
              <a:t>Verfahrenspapier</a:t>
            </a:r>
            <a:r>
              <a:rPr lang="de-DE" dirty="0" smtClean="0"/>
              <a:t> – Bewilligung von Leistungen der Grundsicherung im Alter und bei Erwerbsminderung für Leistungsberechtigte in der besonderen Wohnformen“ vom 9. April 2019 </a:t>
            </a:r>
          </a:p>
          <a:p>
            <a:r>
              <a:rPr lang="de-DE" dirty="0" smtClean="0"/>
              <a:t>in Abstimmung: </a:t>
            </a:r>
            <a:r>
              <a:rPr lang="de-DE" b="1" dirty="0" smtClean="0"/>
              <a:t>Papier zum weiteren Lebensunterhalt </a:t>
            </a:r>
            <a:r>
              <a:rPr lang="de-DE" dirty="0" smtClean="0"/>
              <a:t>(ohne Bedarfe für Unterkunft und Heizung)</a:t>
            </a:r>
          </a:p>
          <a:p>
            <a:endParaRPr lang="de-DE" dirty="0"/>
          </a:p>
        </p:txBody>
      </p:sp>
      <p:sp>
        <p:nvSpPr>
          <p:cNvPr id="3" name="Foliennummernplatzhalter 2"/>
          <p:cNvSpPr>
            <a:spLocks noGrp="1"/>
          </p:cNvSpPr>
          <p:nvPr>
            <p:ph type="sldNum" sz="quarter" idx="12"/>
          </p:nvPr>
        </p:nvSpPr>
        <p:spPr/>
        <p:txBody>
          <a:bodyPr/>
          <a:lstStyle/>
          <a:p>
            <a:fld id="{C5D87D37-F847-4E30-A488-DDB876A74F2B}" type="slidenum">
              <a:rPr lang="de-DE" smtClean="0"/>
              <a:t>15</a:t>
            </a:fld>
            <a:endParaRPr lang="de-DE"/>
          </a:p>
        </p:txBody>
      </p:sp>
      <p:sp>
        <p:nvSpPr>
          <p:cNvPr id="4" name="Titel 3"/>
          <p:cNvSpPr>
            <a:spLocks noGrp="1"/>
          </p:cNvSpPr>
          <p:nvPr>
            <p:ph type="title"/>
          </p:nvPr>
        </p:nvSpPr>
        <p:spPr/>
        <p:txBody>
          <a:bodyPr/>
          <a:lstStyle/>
          <a:p>
            <a:pPr marL="571500" indent="-571500"/>
            <a:r>
              <a:rPr lang="de-DE" dirty="0"/>
              <a:t>Sonderbesprechungen zur Umsetzung des BTHG </a:t>
            </a:r>
            <a:r>
              <a:rPr lang="de-DE" dirty="0" smtClean="0"/>
              <a:t>im Lebensunterhalt  </a:t>
            </a:r>
            <a:endParaRPr lang="de-DE" dirty="0"/>
          </a:p>
        </p:txBody>
      </p:sp>
    </p:spTree>
    <p:extLst>
      <p:ext uri="{BB962C8B-B14F-4D97-AF65-F5344CB8AC3E}">
        <p14:creationId xmlns:p14="http://schemas.microsoft.com/office/powerpoint/2010/main" val="3365712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10000"/>
          </a:bodyPr>
          <a:lstStyle/>
          <a:p>
            <a:r>
              <a:rPr lang="de-DE" sz="2400" dirty="0" smtClean="0"/>
              <a:t>Derzeit </a:t>
            </a:r>
            <a:r>
              <a:rPr lang="de-DE" sz="2400" b="1" dirty="0" smtClean="0"/>
              <a:t>Gesetzgebungsverfahren</a:t>
            </a:r>
            <a:r>
              <a:rPr lang="de-DE" sz="2400" dirty="0" smtClean="0"/>
              <a:t> (Kabinettbeschluss 17. April 2019); Verabschiedung November 2019 angestrebt</a:t>
            </a:r>
            <a:endParaRPr lang="de-DE" sz="2400" dirty="0"/>
          </a:p>
          <a:p>
            <a:r>
              <a:rPr lang="de-DE" sz="2400" dirty="0" smtClean="0"/>
              <a:t>Umfasst u.a. die </a:t>
            </a:r>
            <a:r>
              <a:rPr lang="de-DE" sz="2400" dirty="0"/>
              <a:t>in der A</a:t>
            </a:r>
            <a:r>
              <a:rPr lang="de-DE" sz="2400" dirty="0" smtClean="0"/>
              <a:t>G </a:t>
            </a:r>
            <a:r>
              <a:rPr lang="de-DE" sz="2400" dirty="0"/>
              <a:t>Personenzentrierung aufgeführten gesetzlichen Änderungen, wie</a:t>
            </a:r>
          </a:p>
          <a:p>
            <a:pPr lvl="1"/>
            <a:r>
              <a:rPr lang="de-DE" sz="2400" dirty="0"/>
              <a:t>Anwendbarkeit der </a:t>
            </a:r>
            <a:r>
              <a:rPr lang="de-DE" sz="2400" dirty="0" smtClean="0"/>
              <a:t>Sonderregelung für </a:t>
            </a:r>
            <a:r>
              <a:rPr lang="de-DE" sz="2400" dirty="0" err="1" smtClean="0"/>
              <a:t>KdU</a:t>
            </a:r>
            <a:r>
              <a:rPr lang="de-DE" sz="2400" dirty="0" smtClean="0"/>
              <a:t> in ehemaligen stationären Einrichtungen der Eingliederungshilfe („besondere Wohnformen“; § 42a Absatz 2 Satz 1 Nr. 2 SGB XII) auf Hilfe </a:t>
            </a:r>
            <a:r>
              <a:rPr lang="de-DE" sz="2400" dirty="0"/>
              <a:t>zum </a:t>
            </a:r>
            <a:r>
              <a:rPr lang="de-DE" sz="2400" dirty="0" smtClean="0"/>
              <a:t>Lebensunterhalt</a:t>
            </a:r>
          </a:p>
          <a:p>
            <a:pPr lvl="1"/>
            <a:r>
              <a:rPr lang="en-US" sz="2400" dirty="0" err="1" smtClean="0"/>
              <a:t>Klarstellungen</a:t>
            </a:r>
            <a:r>
              <a:rPr lang="en-US" sz="2400" dirty="0" smtClean="0"/>
              <a:t> in § 42a SGB XII</a:t>
            </a:r>
            <a:endParaRPr lang="de-DE" sz="2400" dirty="0"/>
          </a:p>
          <a:p>
            <a:pPr lvl="1"/>
            <a:r>
              <a:rPr lang="de-DE" sz="2400" dirty="0"/>
              <a:t>Anspruchsgrundlage </a:t>
            </a:r>
            <a:r>
              <a:rPr lang="de-DE" sz="2400" dirty="0" smtClean="0"/>
              <a:t>für 125%-Grenze übersteigende </a:t>
            </a:r>
            <a:r>
              <a:rPr lang="de-DE" sz="2400" dirty="0" err="1"/>
              <a:t>KdU</a:t>
            </a:r>
            <a:r>
              <a:rPr lang="de-DE" sz="2400" dirty="0"/>
              <a:t> </a:t>
            </a:r>
            <a:r>
              <a:rPr lang="de-DE" sz="2400" dirty="0" smtClean="0"/>
              <a:t>(§ 42a Absatz 6 Satz 2 SGB XII) im </a:t>
            </a:r>
            <a:r>
              <a:rPr lang="de-DE" sz="2400" dirty="0"/>
              <a:t>SGB </a:t>
            </a:r>
            <a:r>
              <a:rPr lang="de-DE" sz="2400" dirty="0" smtClean="0"/>
              <a:t>IX (§ 113 Absatz 5 SGB IX)</a:t>
            </a:r>
            <a:endParaRPr lang="de-DE" sz="2400" dirty="0"/>
          </a:p>
          <a:p>
            <a:r>
              <a:rPr lang="de-DE" sz="2400" dirty="0" smtClean="0"/>
              <a:t>weitere redaktionelle Klarstellungen</a:t>
            </a:r>
            <a:endParaRPr lang="de-DE" sz="2400" dirty="0"/>
          </a:p>
        </p:txBody>
      </p:sp>
      <p:sp>
        <p:nvSpPr>
          <p:cNvPr id="2" name="Titel 1"/>
          <p:cNvSpPr>
            <a:spLocks noGrp="1"/>
          </p:cNvSpPr>
          <p:nvPr>
            <p:ph type="title"/>
          </p:nvPr>
        </p:nvSpPr>
        <p:spPr/>
        <p:txBody>
          <a:bodyPr/>
          <a:lstStyle/>
          <a:p>
            <a:r>
              <a:rPr lang="de-DE" dirty="0" smtClean="0"/>
              <a:t>SGB IX/SGB XII-Änderungsgesetz</a:t>
            </a:r>
            <a:endParaRPr lang="de-DE" dirty="0"/>
          </a:p>
        </p:txBody>
      </p:sp>
    </p:spTree>
    <p:extLst>
      <p:ext uri="{BB962C8B-B14F-4D97-AF65-F5344CB8AC3E}">
        <p14:creationId xmlns:p14="http://schemas.microsoft.com/office/powerpoint/2010/main" val="967755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36980" y="206400"/>
            <a:ext cx="9204000" cy="1227800"/>
          </a:xfrm>
        </p:spPr>
        <p:txBody>
          <a:bodyPr/>
          <a:lstStyle/>
          <a:p>
            <a:r>
              <a:rPr lang="en-US" sz="4000" dirty="0" err="1"/>
              <a:t>Modellprojekte</a:t>
            </a:r>
            <a:r>
              <a:rPr lang="en-US" sz="4000" dirty="0"/>
              <a:t> </a:t>
            </a:r>
            <a:r>
              <a:rPr lang="en-US" sz="4000" dirty="0" smtClean="0"/>
              <a:t/>
            </a:r>
            <a:br>
              <a:rPr lang="en-US" sz="4000" dirty="0" smtClean="0"/>
            </a:br>
            <a:r>
              <a:rPr lang="en-US" sz="4000" dirty="0" err="1" smtClean="0"/>
              <a:t>Trennung</a:t>
            </a:r>
            <a:r>
              <a:rPr lang="en-US" sz="4000" dirty="0" smtClean="0"/>
              <a:t> </a:t>
            </a:r>
            <a:r>
              <a:rPr lang="en-US" sz="4000" dirty="0"/>
              <a:t>der </a:t>
            </a:r>
            <a:r>
              <a:rPr lang="en-US" sz="4000" dirty="0" err="1"/>
              <a:t>Leistungen</a:t>
            </a:r>
            <a:endParaRPr lang="de-DE" sz="3733" dirty="0"/>
          </a:p>
        </p:txBody>
      </p:sp>
      <p:sp>
        <p:nvSpPr>
          <p:cNvPr id="18" name="Rechteck 17"/>
          <p:cNvSpPr/>
          <p:nvPr/>
        </p:nvSpPr>
        <p:spPr>
          <a:xfrm>
            <a:off x="1127969" y="2923082"/>
            <a:ext cx="5250960" cy="510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33" b="1" dirty="0"/>
              <a:t>Modellhafte Erprobung</a:t>
            </a:r>
            <a:r>
              <a:rPr lang="de-DE" sz="2133" dirty="0"/>
              <a:t> von 2017 bis 2022</a:t>
            </a:r>
          </a:p>
        </p:txBody>
      </p:sp>
      <p:sp>
        <p:nvSpPr>
          <p:cNvPr id="2" name="Textfeld 1"/>
          <p:cNvSpPr txBox="1"/>
          <p:nvPr/>
        </p:nvSpPr>
        <p:spPr>
          <a:xfrm>
            <a:off x="1127969" y="3741981"/>
            <a:ext cx="5250960" cy="2266903"/>
          </a:xfrm>
          <a:prstGeom prst="rect">
            <a:avLst/>
          </a:prstGeom>
          <a:noFill/>
        </p:spPr>
        <p:txBody>
          <a:bodyPr wrap="square" rtlCol="0">
            <a:spAutoFit/>
          </a:bodyPr>
          <a:lstStyle/>
          <a:p>
            <a:pPr marL="380990" indent="-380990">
              <a:spcAft>
                <a:spcPts val="800"/>
              </a:spcAft>
              <a:buClr>
                <a:schemeClr val="accent1"/>
              </a:buClr>
              <a:buFont typeface="Arial" panose="020B0604020202020204" pitchFamily="34" charset="0"/>
              <a:buChar char="•"/>
            </a:pPr>
            <a:r>
              <a:rPr lang="de-DE" sz="2133" dirty="0">
                <a:ea typeface="Times New Roman" panose="02020603050405020304" pitchFamily="18" charset="0"/>
                <a:cs typeface="Arial" panose="020B0604020202020204" pitchFamily="34" charset="0"/>
              </a:rPr>
              <a:t>Bundesweit 30 </a:t>
            </a:r>
            <a:r>
              <a:rPr lang="de-DE" sz="2133" dirty="0" smtClean="0">
                <a:ea typeface="Times New Roman" panose="02020603050405020304" pitchFamily="18" charset="0"/>
                <a:cs typeface="Arial" panose="020B0604020202020204" pitchFamily="34" charset="0"/>
              </a:rPr>
              <a:t>Modellprojekte</a:t>
            </a:r>
          </a:p>
          <a:p>
            <a:pPr marL="380990" indent="-380990">
              <a:spcAft>
                <a:spcPts val="800"/>
              </a:spcAft>
              <a:buClr>
                <a:schemeClr val="accent1"/>
              </a:buClr>
              <a:buFont typeface="Arial" panose="020B0604020202020204" pitchFamily="34" charset="0"/>
              <a:buChar char="•"/>
            </a:pPr>
            <a:r>
              <a:rPr lang="en-US" sz="2133" dirty="0" err="1" smtClean="0">
                <a:ea typeface="Times New Roman" panose="02020603050405020304" pitchFamily="18" charset="0"/>
                <a:cs typeface="Arial" panose="020B0604020202020204" pitchFamily="34" charset="0"/>
              </a:rPr>
              <a:t>Erprobung</a:t>
            </a:r>
            <a:r>
              <a:rPr lang="en-US" sz="2133" dirty="0" smtClean="0">
                <a:ea typeface="Times New Roman" panose="02020603050405020304" pitchFamily="18" charset="0"/>
                <a:cs typeface="Arial" panose="020B0604020202020204" pitchFamily="34" charset="0"/>
              </a:rPr>
              <a:t> von 7 </a:t>
            </a:r>
            <a:r>
              <a:rPr lang="en-US" sz="2133" dirty="0" err="1" smtClean="0">
                <a:ea typeface="Times New Roman" panose="02020603050405020304" pitchFamily="18" charset="0"/>
                <a:cs typeface="Arial" panose="020B0604020202020204" pitchFamily="34" charset="0"/>
              </a:rPr>
              <a:t>Regelungsbereichen</a:t>
            </a:r>
            <a:endParaRPr lang="de-DE" sz="2133" dirty="0">
              <a:ea typeface="Times New Roman" panose="02020603050405020304" pitchFamily="18" charset="0"/>
              <a:cs typeface="Arial" panose="020B0604020202020204" pitchFamily="34" charset="0"/>
            </a:endParaRPr>
          </a:p>
          <a:p>
            <a:pPr marL="380990" indent="-380990">
              <a:spcAft>
                <a:spcPts val="800"/>
              </a:spcAft>
              <a:buClr>
                <a:schemeClr val="accent1"/>
              </a:buClr>
              <a:buFont typeface="Arial" panose="020B0604020202020204" pitchFamily="34" charset="0"/>
              <a:buChar char="•"/>
            </a:pPr>
            <a:r>
              <a:rPr lang="de-DE" sz="2133" dirty="0" smtClean="0">
                <a:ea typeface="Times New Roman" panose="02020603050405020304" pitchFamily="18" charset="0"/>
                <a:cs typeface="Arial" panose="020B0604020202020204" pitchFamily="34" charset="0"/>
              </a:rPr>
              <a:t>19 Modellprojekte beschäftigen sich mit der Abgrenzung der Leistungen der Eingliederungshilfe von den existenzsichernden Leistungen</a:t>
            </a:r>
            <a:endParaRPr lang="de-DE" sz="2133" dirty="0">
              <a:solidFill>
                <a:prstClr val="black"/>
              </a:solidFill>
            </a:endParaRPr>
          </a:p>
        </p:txBody>
      </p:sp>
      <p:pic>
        <p:nvPicPr>
          <p:cNvPr id="29" name="Grafik 28" descr="Grafische DArstellung Landkarte BRD mit eingezeichneten Orten, in denen Modellprojekte zur Trennung der Leistungen laufen" title="Grafik BRD">
            <a:extLst>
              <a:ext uri="{FF2B5EF4-FFF2-40B4-BE49-F238E27FC236}">
                <a16:creationId xmlns:a16="http://schemas.microsoft.com/office/drawing/2014/main" id="{D5A71218-48F3-4D44-A66A-3264CFCE3BFD}"/>
              </a:ext>
            </a:extLst>
          </p:cNvPr>
          <p:cNvPicPr>
            <a:picLocks noChangeAspect="1"/>
          </p:cNvPicPr>
          <p:nvPr/>
        </p:nvPicPr>
        <p:blipFill>
          <a:blip r:embed="rId3"/>
          <a:stretch>
            <a:fillRect/>
          </a:stretch>
        </p:blipFill>
        <p:spPr>
          <a:xfrm>
            <a:off x="7019371" y="1620569"/>
            <a:ext cx="3898499" cy="499143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mc:Choice xmlns:p14="http://schemas.microsoft.com/office/powerpoint/2010/main" Requires="p14">
          <p:contentPart p14:bwMode="auto" r:id="rId4">
            <p14:nvContentPartPr>
              <p14:cNvPr id="24" name="Freihand 23" title="Grafik Modellprojekte Trennung der Leistungen"/>
              <p14:cNvContentPartPr/>
              <p14:nvPr/>
            </p14:nvContentPartPr>
            <p14:xfrm>
              <a:off x="8135149" y="6202268"/>
              <a:ext cx="514080" cy="19440"/>
            </p14:xfrm>
          </p:contentPart>
        </mc:Choice>
        <mc:Fallback>
          <p:pic>
            <p:nvPicPr>
              <p:cNvPr id="24" name="Freihand 23" title="Grafik Modellprojekte Trennung der Leistungen"/>
              <p:cNvPicPr/>
              <p:nvPr/>
            </p:nvPicPr>
            <p:blipFill>
              <a:blip r:embed="rId5"/>
              <a:stretch>
                <a:fillRect/>
              </a:stretch>
            </p:blipFill>
            <p:spPr>
              <a:xfrm>
                <a:off x="8120749" y="6173828"/>
                <a:ext cx="542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 name="Freihand 18" descr="Wiesbaden" title="Wiesbaden"/>
              <p14:cNvContentPartPr/>
              <p14:nvPr/>
            </p14:nvContentPartPr>
            <p14:xfrm>
              <a:off x="7972789" y="4690988"/>
              <a:ext cx="448920" cy="104760"/>
            </p14:xfrm>
          </p:contentPart>
        </mc:Choice>
        <mc:Fallback>
          <p:pic>
            <p:nvPicPr>
              <p:cNvPr id="19" name="Freihand 18" descr="Wiesbaden" title="Wiesbaden"/>
              <p:cNvPicPr/>
              <p:nvPr/>
            </p:nvPicPr>
            <p:blipFill>
              <a:blip r:embed="rId7"/>
              <a:stretch>
                <a:fillRect/>
              </a:stretch>
            </p:blipFill>
            <p:spPr>
              <a:xfrm>
                <a:off x="7958389" y="4662548"/>
                <a:ext cx="477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Freihand 19" descr="Ingelheim am Rhein" title="Ingelheim am Rhein"/>
              <p14:cNvContentPartPr/>
              <p14:nvPr/>
            </p14:nvContentPartPr>
            <p14:xfrm>
              <a:off x="7254949" y="4830308"/>
              <a:ext cx="667800" cy="40680"/>
            </p14:xfrm>
          </p:contentPart>
        </mc:Choice>
        <mc:Fallback>
          <p:pic>
            <p:nvPicPr>
              <p:cNvPr id="20" name="Freihand 19" descr="Ingelheim am Rhein" title="Ingelheim am Rhein"/>
              <p:cNvPicPr/>
              <p:nvPr/>
            </p:nvPicPr>
            <p:blipFill>
              <a:blip r:embed="rId9"/>
              <a:stretch>
                <a:fillRect/>
              </a:stretch>
            </p:blipFill>
            <p:spPr>
              <a:xfrm>
                <a:off x="7240549" y="4801868"/>
                <a:ext cx="696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Freihand 20" descr="Waiblingen" title="Waiblingen"/>
              <p14:cNvContentPartPr/>
              <p14:nvPr/>
            </p14:nvContentPartPr>
            <p14:xfrm>
              <a:off x="8357269" y="5571548"/>
              <a:ext cx="393840" cy="17280"/>
            </p14:xfrm>
          </p:contentPart>
        </mc:Choice>
        <mc:Fallback>
          <p:pic>
            <p:nvPicPr>
              <p:cNvPr id="21" name="Freihand 20" descr="Waiblingen" title="Waiblingen"/>
              <p:cNvPicPr/>
              <p:nvPr/>
            </p:nvPicPr>
            <p:blipFill>
              <a:blip r:embed="rId11"/>
              <a:stretch>
                <a:fillRect/>
              </a:stretch>
            </p:blipFill>
            <p:spPr>
              <a:xfrm>
                <a:off x="8342869" y="5543108"/>
                <a:ext cx="422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Freihand 21" descr="Saarbrücken" title="Saarbrücken"/>
              <p14:cNvContentPartPr/>
              <p14:nvPr/>
            </p14:nvContentPartPr>
            <p14:xfrm>
              <a:off x="7083949" y="5247548"/>
              <a:ext cx="385920" cy="68400"/>
            </p14:xfrm>
          </p:contentPart>
        </mc:Choice>
        <mc:Fallback>
          <p:pic>
            <p:nvPicPr>
              <p:cNvPr id="22" name="Freihand 21" descr="Saarbrücken" title="Saarbrücken"/>
              <p:cNvPicPr/>
              <p:nvPr/>
            </p:nvPicPr>
            <p:blipFill>
              <a:blip r:embed="rId13"/>
              <a:stretch>
                <a:fillRect/>
              </a:stretch>
            </p:blipFill>
            <p:spPr>
              <a:xfrm>
                <a:off x="7069549" y="5219108"/>
                <a:ext cx="414720" cy="125280"/>
              </a:xfrm>
              <a:prstGeom prst="rect">
                <a:avLst/>
              </a:prstGeom>
            </p:spPr>
          </p:pic>
        </mc:Fallback>
      </mc:AlternateContent>
      <p:sp>
        <p:nvSpPr>
          <p:cNvPr id="4" name="Foliennummernplatzhalter 3"/>
          <p:cNvSpPr>
            <a:spLocks noGrp="1"/>
          </p:cNvSpPr>
          <p:nvPr>
            <p:ph type="sldNum" sz="quarter" idx="12"/>
          </p:nvPr>
        </p:nvSpPr>
        <p:spPr/>
        <p:txBody>
          <a:bodyPr/>
          <a:lstStyle/>
          <a:p>
            <a:fld id="{DE6115F2-F076-449A-889C-91822111ACCE}" type="slidenum">
              <a:rPr lang="de-DE" smtClean="0"/>
              <a:t>17</a:t>
            </a:fld>
            <a:endParaRPr lang="de-DE"/>
          </a:p>
        </p:txBody>
      </p:sp>
    </p:spTree>
    <p:extLst>
      <p:ext uri="{BB962C8B-B14F-4D97-AF65-F5344CB8AC3E}">
        <p14:creationId xmlns:p14="http://schemas.microsoft.com/office/powerpoint/2010/main" val="1722159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7862" y="1778439"/>
            <a:ext cx="11427092" cy="4822058"/>
          </a:xfrm>
        </p:spPr>
        <p:txBody>
          <a:bodyPr>
            <a:normAutofit/>
          </a:bodyPr>
          <a:lstStyle/>
          <a:p>
            <a:pPr marL="742950" indent="-742950">
              <a:buFont typeface="+mj-lt"/>
              <a:buAutoNum type="arabicPeriod"/>
            </a:pPr>
            <a:r>
              <a:rPr lang="de-DE" dirty="0">
                <a:solidFill>
                  <a:schemeClr val="bg1">
                    <a:lumMod val="50000"/>
                  </a:schemeClr>
                </a:solidFill>
              </a:rPr>
              <a:t>Grundsätze der Leistungstrennung</a:t>
            </a:r>
          </a:p>
          <a:p>
            <a:pPr marL="742950" indent="-742950">
              <a:buFont typeface="+mj-lt"/>
              <a:buAutoNum type="arabicPeriod"/>
            </a:pPr>
            <a:r>
              <a:rPr lang="de-DE" dirty="0" smtClean="0">
                <a:solidFill>
                  <a:schemeClr val="bg1">
                    <a:lumMod val="50000"/>
                  </a:schemeClr>
                </a:solidFill>
              </a:rPr>
              <a:t>Bisherige und neue Rechtslage</a:t>
            </a:r>
            <a:endParaRPr lang="de-DE" dirty="0">
              <a:solidFill>
                <a:schemeClr val="bg1">
                  <a:lumMod val="50000"/>
                </a:schemeClr>
              </a:solidFill>
            </a:endParaRPr>
          </a:p>
          <a:p>
            <a:pPr marL="742950" indent="-742950">
              <a:buFont typeface="+mj-lt"/>
              <a:buAutoNum type="arabicPeriod"/>
            </a:pPr>
            <a:r>
              <a:rPr lang="de-DE" dirty="0" smtClean="0">
                <a:solidFill>
                  <a:schemeClr val="bg1">
                    <a:lumMod val="50000"/>
                  </a:schemeClr>
                </a:solidFill>
              </a:rPr>
              <a:t>Umsetzungsunterstützung Bund zur Trennung der Leistungen</a:t>
            </a:r>
          </a:p>
          <a:p>
            <a:pPr marL="742950" indent="-742950">
              <a:buFont typeface="+mj-lt"/>
              <a:buAutoNum type="arabicPeriod"/>
            </a:pPr>
            <a:r>
              <a:rPr lang="en-US" b="1" dirty="0" err="1"/>
              <a:t>Flächenzuordnungsmodell</a:t>
            </a:r>
            <a:r>
              <a:rPr lang="en-US" b="1" dirty="0"/>
              <a:t> (AG </a:t>
            </a:r>
            <a:r>
              <a:rPr lang="en-US" b="1" dirty="0" err="1"/>
              <a:t>Personenzentrierung</a:t>
            </a:r>
            <a:r>
              <a:rPr lang="en-US" b="1" dirty="0"/>
              <a:t>)</a:t>
            </a:r>
          </a:p>
          <a:p>
            <a:pPr marL="742950" indent="-742950">
              <a:buFont typeface="+mj-lt"/>
              <a:buAutoNum type="arabicPeriod"/>
            </a:pPr>
            <a:r>
              <a:rPr lang="en-US" dirty="0" err="1">
                <a:solidFill>
                  <a:schemeClr val="bg1">
                    <a:lumMod val="50000"/>
                  </a:schemeClr>
                </a:solidFill>
              </a:rPr>
              <a:t>Kosten</a:t>
            </a:r>
            <a:r>
              <a:rPr lang="en-US" dirty="0">
                <a:solidFill>
                  <a:schemeClr val="bg1">
                    <a:lumMod val="50000"/>
                  </a:schemeClr>
                </a:solidFill>
              </a:rPr>
              <a:t> der </a:t>
            </a:r>
            <a:r>
              <a:rPr lang="en-US" dirty="0" err="1">
                <a:solidFill>
                  <a:schemeClr val="bg1">
                    <a:lumMod val="50000"/>
                  </a:schemeClr>
                </a:solidFill>
              </a:rPr>
              <a:t>Unterkunft</a:t>
            </a:r>
            <a:r>
              <a:rPr lang="en-US" dirty="0">
                <a:solidFill>
                  <a:schemeClr val="bg1">
                    <a:lumMod val="50000"/>
                  </a:schemeClr>
                </a:solidFill>
              </a:rPr>
              <a:t> in </a:t>
            </a:r>
            <a:r>
              <a:rPr lang="de-DE" dirty="0">
                <a:solidFill>
                  <a:schemeClr val="bg1">
                    <a:lumMod val="50000"/>
                  </a:schemeClr>
                </a:solidFill>
              </a:rPr>
              <a:t>„</a:t>
            </a:r>
            <a:r>
              <a:rPr lang="en-US" dirty="0" err="1">
                <a:solidFill>
                  <a:schemeClr val="bg1">
                    <a:lumMod val="50000"/>
                  </a:schemeClr>
                </a:solidFill>
              </a:rPr>
              <a:t>besonderen</a:t>
            </a:r>
            <a:r>
              <a:rPr lang="en-US" dirty="0">
                <a:solidFill>
                  <a:schemeClr val="bg1">
                    <a:lumMod val="50000"/>
                  </a:schemeClr>
                </a:solidFill>
              </a:rPr>
              <a:t> </a:t>
            </a:r>
            <a:r>
              <a:rPr lang="en-US" dirty="0" err="1">
                <a:solidFill>
                  <a:schemeClr val="bg1">
                    <a:lumMod val="50000"/>
                  </a:schemeClr>
                </a:solidFill>
              </a:rPr>
              <a:t>Wohnformen</a:t>
            </a:r>
            <a:r>
              <a:rPr lang="en-US" dirty="0">
                <a:solidFill>
                  <a:schemeClr val="bg1">
                    <a:lumMod val="50000"/>
                  </a:schemeClr>
                </a:solidFill>
              </a:rPr>
              <a:t>” </a:t>
            </a:r>
            <a:endParaRPr lang="de-DE" dirty="0">
              <a:solidFill>
                <a:schemeClr val="bg1">
                  <a:lumMod val="50000"/>
                </a:schemeClr>
              </a:solidFill>
            </a:endParaRPr>
          </a:p>
        </p:txBody>
      </p:sp>
      <p:sp>
        <p:nvSpPr>
          <p:cNvPr id="3" name="Foliennummernplatzhalter 2"/>
          <p:cNvSpPr>
            <a:spLocks noGrp="1"/>
          </p:cNvSpPr>
          <p:nvPr>
            <p:ph type="sldNum" sz="quarter" idx="12"/>
          </p:nvPr>
        </p:nvSpPr>
        <p:spPr/>
        <p:txBody>
          <a:bodyPr/>
          <a:lstStyle/>
          <a:p>
            <a:fld id="{C5D87D37-F847-4E30-A488-DDB876A74F2B}" type="slidenum">
              <a:rPr lang="de-DE" smtClean="0"/>
              <a:t>18</a:t>
            </a:fld>
            <a:endParaRPr lang="de-DE"/>
          </a:p>
        </p:txBody>
      </p:sp>
      <p:sp>
        <p:nvSpPr>
          <p:cNvPr id="4" name="Titel 3"/>
          <p:cNvSpPr>
            <a:spLocks noGrp="1"/>
          </p:cNvSpPr>
          <p:nvPr>
            <p:ph type="title"/>
          </p:nvPr>
        </p:nvSpPr>
        <p:spPr/>
        <p:txBody>
          <a:bodyPr/>
          <a:lstStyle/>
          <a:p>
            <a:r>
              <a:rPr lang="de-DE" dirty="0" smtClean="0"/>
              <a:t>Inhaltsübersicht (4)</a:t>
            </a:r>
            <a:endParaRPr lang="de-DE" dirty="0"/>
          </a:p>
        </p:txBody>
      </p:sp>
    </p:spTree>
    <p:extLst>
      <p:ext uri="{BB962C8B-B14F-4D97-AF65-F5344CB8AC3E}">
        <p14:creationId xmlns:p14="http://schemas.microsoft.com/office/powerpoint/2010/main" val="2879662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DE6115F2-F076-449A-889C-91822111ACCE}" type="slidenum">
              <a:rPr lang="de-DE" smtClean="0"/>
              <a:t>19</a:t>
            </a:fld>
            <a:endParaRPr lang="de-DE" dirty="0"/>
          </a:p>
        </p:txBody>
      </p:sp>
      <p:graphicFrame>
        <p:nvGraphicFramePr>
          <p:cNvPr id="6" name="Tabelle 5" descr="Legende der Zuordnung nach Farben: grün für Wohnflächen; rosa für Fachleistungsflächen; gelb für Mischflächen" title="Legende der Zuordnung nach Farben"/>
          <p:cNvGraphicFramePr>
            <a:graphicFrameLocks noGrp="1"/>
          </p:cNvGraphicFramePr>
          <p:nvPr>
            <p:extLst>
              <p:ext uri="{D42A27DB-BD31-4B8C-83A1-F6EECF244321}">
                <p14:modId xmlns:p14="http://schemas.microsoft.com/office/powerpoint/2010/main" val="3400549067"/>
              </p:ext>
            </p:extLst>
          </p:nvPr>
        </p:nvGraphicFramePr>
        <p:xfrm>
          <a:off x="1121782" y="1041951"/>
          <a:ext cx="2573918" cy="1112520"/>
        </p:xfrm>
        <a:graphic>
          <a:graphicData uri="http://schemas.openxmlformats.org/drawingml/2006/table">
            <a:tbl>
              <a:tblPr firstRow="1" bandRow="1">
                <a:tableStyleId>{5C22544A-7EE6-4342-B048-85BDC9FD1C3A}</a:tableStyleId>
              </a:tblPr>
              <a:tblGrid>
                <a:gridCol w="551676">
                  <a:extLst>
                    <a:ext uri="{9D8B030D-6E8A-4147-A177-3AD203B41FA5}">
                      <a16:colId xmlns:a16="http://schemas.microsoft.com/office/drawing/2014/main" val="1798573456"/>
                    </a:ext>
                  </a:extLst>
                </a:gridCol>
                <a:gridCol w="2022242">
                  <a:extLst>
                    <a:ext uri="{9D8B030D-6E8A-4147-A177-3AD203B41FA5}">
                      <a16:colId xmlns:a16="http://schemas.microsoft.com/office/drawing/2014/main" val="347122713"/>
                    </a:ext>
                  </a:extLst>
                </a:gridCol>
              </a:tblGrid>
              <a:tr h="370840">
                <a:tc>
                  <a:txBody>
                    <a:bodyPr/>
                    <a:lstStyle/>
                    <a:p>
                      <a:endParaRPr lang="de-DE" sz="1600" b="1" dirty="0">
                        <a:solidFill>
                          <a:sysClr val="windowText" lastClr="000000"/>
                        </a:solidFill>
                      </a:endParaRPr>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rgbClr val="D7F6C6"/>
                    </a:solidFill>
                  </a:tcPr>
                </a:tc>
                <a:tc>
                  <a:txBody>
                    <a:bodyPr/>
                    <a:lstStyle/>
                    <a:p>
                      <a:r>
                        <a:rPr lang="de-DE" sz="1600" b="1" dirty="0" smtClean="0">
                          <a:solidFill>
                            <a:sysClr val="windowText" lastClr="000000"/>
                          </a:solidFill>
                        </a:rPr>
                        <a:t>Wohnfläche</a:t>
                      </a:r>
                      <a:endParaRPr lang="de-DE" sz="1600" b="1" dirty="0">
                        <a:solidFill>
                          <a:sysClr val="windowText" lastClr="000000"/>
                        </a:solidFill>
                      </a:endParaRPr>
                    </a:p>
                  </a:txBody>
                  <a:tcP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17671572"/>
                  </a:ext>
                </a:extLst>
              </a:tr>
              <a:tr h="370840">
                <a:tc>
                  <a:txBody>
                    <a:bodyPr/>
                    <a:lstStyle/>
                    <a:p>
                      <a:endParaRPr lang="de-DE" sz="1600" b="1" dirty="0">
                        <a:solidFill>
                          <a:sysClr val="windowText" lastClr="000000"/>
                        </a:solidFill>
                      </a:endParaRPr>
                    </a:p>
                  </a:txBody>
                  <a:tcPr>
                    <a:lnL w="9525" cap="flat" cmpd="sng" algn="ctr">
                      <a:solidFill>
                        <a:schemeClr val="tx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r>
                        <a:rPr lang="de-DE" sz="1600" b="1" dirty="0" smtClean="0">
                          <a:solidFill>
                            <a:sysClr val="windowText" lastClr="000000"/>
                          </a:solidFill>
                        </a:rPr>
                        <a:t>Fachleistungsfläche</a:t>
                      </a:r>
                      <a:endParaRPr lang="de-DE" sz="1600" b="1" dirty="0">
                        <a:solidFill>
                          <a:sysClr val="windowText" lastClr="000000"/>
                        </a:solidFill>
                      </a:endParaRPr>
                    </a:p>
                  </a:txBody>
                  <a:tcPr>
                    <a:lnR w="952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38856742"/>
                  </a:ext>
                </a:extLst>
              </a:tr>
              <a:tr h="370840">
                <a:tc>
                  <a:txBody>
                    <a:bodyPr/>
                    <a:lstStyle/>
                    <a:p>
                      <a:r>
                        <a:rPr lang="de-DE" sz="1600" b="1" dirty="0" smtClean="0">
                          <a:solidFill>
                            <a:sysClr val="windowText" lastClr="000000"/>
                          </a:solidFill>
                        </a:rPr>
                        <a:t>        </a:t>
                      </a:r>
                      <a:endParaRPr lang="de-DE" sz="1600" b="1" dirty="0">
                        <a:solidFill>
                          <a:sysClr val="windowText" lastClr="000000"/>
                        </a:solidFill>
                      </a:endParaRPr>
                    </a:p>
                  </a:txBody>
                  <a:tcPr>
                    <a:lnL w="9525" cap="flat" cmpd="sng" algn="ctr">
                      <a:solidFill>
                        <a:schemeClr val="tx1"/>
                      </a:solidFill>
                      <a:prstDash val="solid"/>
                      <a:round/>
                      <a:headEnd type="none" w="med" len="med"/>
                      <a:tailEnd type="none" w="med" len="med"/>
                    </a:lnL>
                    <a:lnT w="3810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66"/>
                    </a:solidFill>
                  </a:tcPr>
                </a:tc>
                <a:tc>
                  <a:txBody>
                    <a:bodyPr/>
                    <a:lstStyle/>
                    <a:p>
                      <a:r>
                        <a:rPr lang="de-DE" sz="1600" b="1" dirty="0" smtClean="0">
                          <a:solidFill>
                            <a:sysClr val="windowText" lastClr="000000"/>
                          </a:solidFill>
                        </a:rPr>
                        <a:t>Mischfläche</a:t>
                      </a:r>
                      <a:endParaRPr lang="de-DE" sz="1600" b="1" dirty="0">
                        <a:solidFill>
                          <a:sysClr val="windowText" lastClr="000000"/>
                        </a:solidFill>
                      </a:endParaRPr>
                    </a:p>
                  </a:txBody>
                  <a:tcP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35355"/>
                  </a:ext>
                </a:extLst>
              </a:tr>
            </a:tbl>
          </a:graphicData>
        </a:graphic>
      </p:graphicFrame>
      <p:sp>
        <p:nvSpPr>
          <p:cNvPr id="2" name="Titel 1"/>
          <p:cNvSpPr>
            <a:spLocks noGrp="1"/>
          </p:cNvSpPr>
          <p:nvPr>
            <p:ph type="title"/>
          </p:nvPr>
        </p:nvSpPr>
        <p:spPr>
          <a:xfrm>
            <a:off x="4476355" y="351493"/>
            <a:ext cx="6692388" cy="1184331"/>
          </a:xfrm>
        </p:spPr>
        <p:txBody>
          <a:bodyPr/>
          <a:lstStyle/>
          <a:p>
            <a:r>
              <a:rPr lang="de-DE" sz="3600" dirty="0"/>
              <a:t>Flächenzuordnungsmodell </a:t>
            </a:r>
            <a:br>
              <a:rPr lang="de-DE" sz="3600" dirty="0"/>
            </a:br>
            <a:r>
              <a:rPr lang="de-DE" sz="3600" dirty="0"/>
              <a:t>(AG Personenzentrierung)</a:t>
            </a:r>
          </a:p>
        </p:txBody>
      </p:sp>
      <p:pic>
        <p:nvPicPr>
          <p:cNvPr id="3" name="Grafik 2" descr="Detaillierter Grundriss einer Wohneinrichtung. Die Darstellung ist farblos. Die Räume sind nicht i (Wohnfläche / Fachleistungsfläche / Mischfläche) zugeordnet." title="Grundriss einer Wohneinrichtung"/>
          <p:cNvPicPr>
            <a:picLocks noChangeAspect="1"/>
          </p:cNvPicPr>
          <p:nvPr/>
        </p:nvPicPr>
        <p:blipFill>
          <a:blip r:embed="rId3"/>
          <a:stretch>
            <a:fillRect/>
          </a:stretch>
        </p:blipFill>
        <p:spPr>
          <a:xfrm>
            <a:off x="2285327" y="2191104"/>
            <a:ext cx="8439150" cy="3800475"/>
          </a:xfrm>
          <a:prstGeom prst="rect">
            <a:avLst/>
          </a:prstGeom>
        </p:spPr>
      </p:pic>
    </p:spTree>
    <p:extLst>
      <p:ext uri="{BB962C8B-B14F-4D97-AF65-F5344CB8AC3E}">
        <p14:creationId xmlns:p14="http://schemas.microsoft.com/office/powerpoint/2010/main" val="2931602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7862" y="1778439"/>
            <a:ext cx="11427092" cy="4822058"/>
          </a:xfrm>
        </p:spPr>
        <p:txBody>
          <a:bodyPr>
            <a:normAutofit/>
          </a:bodyPr>
          <a:lstStyle/>
          <a:p>
            <a:pPr marL="742950" indent="-742950">
              <a:buFont typeface="+mj-lt"/>
              <a:buAutoNum type="arabicPeriod"/>
            </a:pPr>
            <a:r>
              <a:rPr lang="de-DE" b="1" dirty="0"/>
              <a:t>Grundsätze der Leistungstrennung</a:t>
            </a:r>
          </a:p>
          <a:p>
            <a:pPr marL="742950" indent="-742950">
              <a:buFont typeface="+mj-lt"/>
              <a:buAutoNum type="arabicPeriod"/>
            </a:pPr>
            <a:r>
              <a:rPr lang="de-DE" dirty="0">
                <a:solidFill>
                  <a:schemeClr val="bg1">
                    <a:lumMod val="50000"/>
                  </a:schemeClr>
                </a:solidFill>
              </a:rPr>
              <a:t>Bisherige und neue Rechtslage</a:t>
            </a:r>
          </a:p>
          <a:p>
            <a:pPr marL="742950" indent="-742950">
              <a:buFont typeface="+mj-lt"/>
              <a:buAutoNum type="arabicPeriod"/>
            </a:pPr>
            <a:r>
              <a:rPr lang="de-DE" dirty="0">
                <a:solidFill>
                  <a:schemeClr val="bg1">
                    <a:lumMod val="50000"/>
                  </a:schemeClr>
                </a:solidFill>
              </a:rPr>
              <a:t>Umsetzungsunterstützung Bund zur Trennung der Leistungen</a:t>
            </a:r>
          </a:p>
          <a:p>
            <a:pPr marL="742950" indent="-742950">
              <a:buFont typeface="+mj-lt"/>
              <a:buAutoNum type="arabicPeriod"/>
            </a:pPr>
            <a:r>
              <a:rPr lang="en-US" dirty="0" err="1">
                <a:solidFill>
                  <a:schemeClr val="bg1">
                    <a:lumMod val="50000"/>
                  </a:schemeClr>
                </a:solidFill>
              </a:rPr>
              <a:t>Flächenzuordnungsmodell</a:t>
            </a:r>
            <a:r>
              <a:rPr lang="en-US" dirty="0">
                <a:solidFill>
                  <a:schemeClr val="bg1">
                    <a:lumMod val="50000"/>
                  </a:schemeClr>
                </a:solidFill>
              </a:rPr>
              <a:t> (AG </a:t>
            </a:r>
            <a:r>
              <a:rPr lang="en-US" dirty="0" err="1">
                <a:solidFill>
                  <a:schemeClr val="bg1">
                    <a:lumMod val="50000"/>
                  </a:schemeClr>
                </a:solidFill>
              </a:rPr>
              <a:t>Personenzentrierung</a:t>
            </a:r>
            <a:r>
              <a:rPr lang="en-US" dirty="0">
                <a:solidFill>
                  <a:schemeClr val="bg1">
                    <a:lumMod val="50000"/>
                  </a:schemeClr>
                </a:solidFill>
              </a:rPr>
              <a:t>)</a:t>
            </a:r>
          </a:p>
          <a:p>
            <a:pPr marL="742950" indent="-742950">
              <a:buFont typeface="+mj-lt"/>
              <a:buAutoNum type="arabicPeriod"/>
            </a:pPr>
            <a:r>
              <a:rPr lang="en-US" dirty="0" err="1">
                <a:solidFill>
                  <a:schemeClr val="bg1">
                    <a:lumMod val="50000"/>
                  </a:schemeClr>
                </a:solidFill>
              </a:rPr>
              <a:t>Kosten</a:t>
            </a:r>
            <a:r>
              <a:rPr lang="en-US" dirty="0">
                <a:solidFill>
                  <a:schemeClr val="bg1">
                    <a:lumMod val="50000"/>
                  </a:schemeClr>
                </a:solidFill>
              </a:rPr>
              <a:t> der </a:t>
            </a:r>
            <a:r>
              <a:rPr lang="en-US" dirty="0" err="1">
                <a:solidFill>
                  <a:schemeClr val="bg1">
                    <a:lumMod val="50000"/>
                  </a:schemeClr>
                </a:solidFill>
              </a:rPr>
              <a:t>Unterkunft</a:t>
            </a:r>
            <a:r>
              <a:rPr lang="en-US" dirty="0">
                <a:solidFill>
                  <a:schemeClr val="bg1">
                    <a:lumMod val="50000"/>
                  </a:schemeClr>
                </a:solidFill>
              </a:rPr>
              <a:t> in </a:t>
            </a:r>
            <a:r>
              <a:rPr lang="de-DE" dirty="0">
                <a:solidFill>
                  <a:schemeClr val="bg1">
                    <a:lumMod val="50000"/>
                  </a:schemeClr>
                </a:solidFill>
              </a:rPr>
              <a:t>„</a:t>
            </a:r>
            <a:r>
              <a:rPr lang="en-US" dirty="0" err="1">
                <a:solidFill>
                  <a:schemeClr val="bg1">
                    <a:lumMod val="50000"/>
                  </a:schemeClr>
                </a:solidFill>
              </a:rPr>
              <a:t>besonderen</a:t>
            </a:r>
            <a:r>
              <a:rPr lang="en-US" dirty="0">
                <a:solidFill>
                  <a:schemeClr val="bg1">
                    <a:lumMod val="50000"/>
                  </a:schemeClr>
                </a:solidFill>
              </a:rPr>
              <a:t> </a:t>
            </a:r>
            <a:r>
              <a:rPr lang="en-US" dirty="0" err="1">
                <a:solidFill>
                  <a:schemeClr val="bg1">
                    <a:lumMod val="50000"/>
                  </a:schemeClr>
                </a:solidFill>
              </a:rPr>
              <a:t>Wohnformen</a:t>
            </a:r>
            <a:r>
              <a:rPr lang="en-US" dirty="0">
                <a:solidFill>
                  <a:schemeClr val="bg1">
                    <a:lumMod val="50000"/>
                  </a:schemeClr>
                </a:solidFill>
              </a:rPr>
              <a:t>” </a:t>
            </a:r>
            <a:endParaRPr lang="de-DE" dirty="0">
              <a:solidFill>
                <a:schemeClr val="bg1">
                  <a:lumMod val="50000"/>
                </a:schemeClr>
              </a:solidFill>
            </a:endParaRPr>
          </a:p>
        </p:txBody>
      </p:sp>
      <p:sp>
        <p:nvSpPr>
          <p:cNvPr id="3" name="Foliennummernplatzhalter 2"/>
          <p:cNvSpPr>
            <a:spLocks noGrp="1"/>
          </p:cNvSpPr>
          <p:nvPr>
            <p:ph type="sldNum" sz="quarter" idx="12"/>
          </p:nvPr>
        </p:nvSpPr>
        <p:spPr/>
        <p:txBody>
          <a:bodyPr/>
          <a:lstStyle/>
          <a:p>
            <a:fld id="{C5D87D37-F847-4E30-A488-DDB876A74F2B}" type="slidenum">
              <a:rPr lang="de-DE" smtClean="0"/>
              <a:t>2</a:t>
            </a:fld>
            <a:endParaRPr lang="de-DE"/>
          </a:p>
        </p:txBody>
      </p:sp>
      <p:sp>
        <p:nvSpPr>
          <p:cNvPr id="4" name="Titel 3"/>
          <p:cNvSpPr>
            <a:spLocks noGrp="1"/>
          </p:cNvSpPr>
          <p:nvPr>
            <p:ph type="title"/>
          </p:nvPr>
        </p:nvSpPr>
        <p:spPr/>
        <p:txBody>
          <a:bodyPr/>
          <a:lstStyle/>
          <a:p>
            <a:r>
              <a:rPr lang="de-DE" dirty="0" smtClean="0"/>
              <a:t>Inhaltsübersicht (1)</a:t>
            </a:r>
            <a:endParaRPr lang="de-DE" dirty="0"/>
          </a:p>
        </p:txBody>
      </p:sp>
    </p:spTree>
    <p:extLst>
      <p:ext uri="{BB962C8B-B14F-4D97-AF65-F5344CB8AC3E}">
        <p14:creationId xmlns:p14="http://schemas.microsoft.com/office/powerpoint/2010/main" val="3203812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DE6115F2-F076-449A-889C-91822111ACCE}" type="slidenum">
              <a:rPr lang="de-DE" smtClean="0"/>
              <a:t>20</a:t>
            </a:fld>
            <a:endParaRPr lang="de-DE" dirty="0"/>
          </a:p>
        </p:txBody>
      </p:sp>
      <p:grpSp>
        <p:nvGrpSpPr>
          <p:cNvPr id="28" name="Gruppieren 27" descr="Grafische Darstellung Flächenzuordnungsmodell Wohnflächen: Die Wohnflächen sind im Grundriss grün markiert" title="Grafische Darstellung Flächenzuordnungsmodell Wohnflächen"/>
          <p:cNvGrpSpPr/>
          <p:nvPr/>
        </p:nvGrpSpPr>
        <p:grpSpPr>
          <a:xfrm>
            <a:off x="2343151" y="2000250"/>
            <a:ext cx="8637814" cy="4611750"/>
            <a:chOff x="4460033" y="1581469"/>
            <a:chExt cx="4055317" cy="2369976"/>
          </a:xfrm>
        </p:grpSpPr>
        <p:pic>
          <p:nvPicPr>
            <p:cNvPr id="7" name="Grafik 6" descr="Grafische Darstellung Flächenzuordnungsmodell Wohnflächen: Die Wohnflächen sind im Grundriss grün markiert" title="Grafische Darstellung Flächenzuordnungsmodell Wohnflächen"/>
            <p:cNvPicPr/>
            <p:nvPr/>
          </p:nvPicPr>
          <p:blipFill rotWithShape="1">
            <a:blip r:embed="rId2"/>
            <a:srcRect l="5292" t="20311" r="20109" b="14023"/>
            <a:stretch/>
          </p:blipFill>
          <p:spPr bwMode="auto">
            <a:xfrm>
              <a:off x="4460033" y="1581469"/>
              <a:ext cx="4055317" cy="2369976"/>
            </a:xfrm>
            <a:prstGeom prst="rect">
              <a:avLst/>
            </a:prstGeom>
            <a:ln>
              <a:noFill/>
            </a:ln>
            <a:extLst>
              <a:ext uri="{53640926-AAD7-44D8-BBD7-CCE9431645EC}">
                <a14:shadowObscured xmlns:a14="http://schemas.microsoft.com/office/drawing/2010/main"/>
              </a:ext>
            </a:extLst>
          </p:spPr>
        </p:pic>
        <p:grpSp>
          <p:nvGrpSpPr>
            <p:cNvPr id="27" name="Gruppieren 26"/>
            <p:cNvGrpSpPr/>
            <p:nvPr/>
          </p:nvGrpSpPr>
          <p:grpSpPr>
            <a:xfrm>
              <a:off x="6123135" y="1696172"/>
              <a:ext cx="1501693" cy="1841097"/>
              <a:chOff x="6123135" y="1696172"/>
              <a:chExt cx="1501693" cy="1841097"/>
            </a:xfrm>
          </p:grpSpPr>
          <p:sp>
            <p:nvSpPr>
              <p:cNvPr id="8" name="Rechteck 7"/>
              <p:cNvSpPr/>
              <p:nvPr/>
            </p:nvSpPr>
            <p:spPr>
              <a:xfrm>
                <a:off x="6731327" y="1696172"/>
                <a:ext cx="334362" cy="304951"/>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6732593" y="2240808"/>
                <a:ext cx="334362" cy="266819"/>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7258992" y="2252015"/>
                <a:ext cx="334362" cy="304951"/>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258992" y="1696172"/>
                <a:ext cx="334362" cy="304951"/>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6731326" y="2061915"/>
                <a:ext cx="334362" cy="118100"/>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266977" y="2058743"/>
                <a:ext cx="334362" cy="121271"/>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7123660" y="1772448"/>
                <a:ext cx="101200" cy="693862"/>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7426600" y="3013565"/>
                <a:ext cx="166754" cy="124522"/>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309256" y="3232318"/>
                <a:ext cx="284098" cy="304951"/>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7044295" y="3181925"/>
                <a:ext cx="222682" cy="355344"/>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6123135" y="3168812"/>
                <a:ext cx="235756" cy="343666"/>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6726620" y="2554570"/>
                <a:ext cx="140027" cy="330533"/>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6419261" y="3224840"/>
                <a:ext cx="158481" cy="287637"/>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6425960" y="2969665"/>
                <a:ext cx="945224" cy="116086"/>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6620477" y="3151693"/>
                <a:ext cx="208156" cy="360785"/>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6496219" y="2724614"/>
                <a:ext cx="180758" cy="191471"/>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6993683" y="2610546"/>
                <a:ext cx="631145" cy="266119"/>
              </a:xfrm>
              <a:prstGeom prst="rect">
                <a:avLst/>
              </a:prstGeom>
              <a:pattFill prst="smGrid">
                <a:fgClr>
                  <a:srgbClr val="D7F6C6"/>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aphicFrame>
        <p:nvGraphicFramePr>
          <p:cNvPr id="6" name="Tabelle 5" descr="Schlafzimmer&#10;frei benutzbare Küchen (ggf. mit Vorratsraum)&#10;Wohnzimmer&#10;normale Bäder &#10;sowie diese Räume verbindende Flure&#10;..." title="Tabelle zu typischen Wohnflächen"/>
          <p:cNvGraphicFramePr>
            <a:graphicFrameLocks noGrp="1"/>
          </p:cNvGraphicFramePr>
          <p:nvPr>
            <p:extLst>
              <p:ext uri="{D42A27DB-BD31-4B8C-83A1-F6EECF244321}">
                <p14:modId xmlns:p14="http://schemas.microsoft.com/office/powerpoint/2010/main" val="1020132884"/>
              </p:ext>
            </p:extLst>
          </p:nvPr>
        </p:nvGraphicFramePr>
        <p:xfrm>
          <a:off x="1150095" y="1052736"/>
          <a:ext cx="3600000" cy="195580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1884072802"/>
                    </a:ext>
                  </a:extLst>
                </a:gridCol>
              </a:tblGrid>
              <a:tr h="370840">
                <a:tc>
                  <a:txBody>
                    <a:bodyPr/>
                    <a:lstStyle/>
                    <a:p>
                      <a:pPr algn="ctr"/>
                      <a:r>
                        <a:rPr lang="de-DE" sz="1600" dirty="0" smtClean="0">
                          <a:solidFill>
                            <a:sysClr val="windowText" lastClr="000000"/>
                          </a:solidFill>
                          <a:latin typeface="Arial" panose="020B0604020202020204" pitchFamily="34" charset="0"/>
                          <a:cs typeface="Arial" panose="020B0604020202020204" pitchFamily="34" charset="0"/>
                        </a:rPr>
                        <a:t>Typische Wohnflächen</a:t>
                      </a:r>
                      <a:endParaRPr lang="de-DE" sz="16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F6C6"/>
                    </a:solidFill>
                  </a:tcPr>
                </a:tc>
                <a:extLst>
                  <a:ext uri="{0D108BD9-81ED-4DB2-BD59-A6C34878D82A}">
                    <a16:rowId xmlns:a16="http://schemas.microsoft.com/office/drawing/2014/main" val="3895442142"/>
                  </a:ext>
                </a:extLst>
              </a:tr>
              <a:tr h="370840">
                <a:tc>
                  <a:txBody>
                    <a:bodyPr/>
                    <a:lstStyle/>
                    <a:p>
                      <a:pPr marL="285750" lvl="0" indent="-285750">
                        <a:buFont typeface="Symbol" panose="05050102010706020507" pitchFamily="18" charset="2"/>
                        <a:buChar char="-"/>
                      </a:pPr>
                      <a:r>
                        <a:rPr lang="de-DE" altLang="de-DE" sz="1400" dirty="0" smtClean="0">
                          <a:solidFill>
                            <a:sysClr val="windowText" lastClr="000000"/>
                          </a:solidFill>
                          <a:latin typeface="Arial" panose="020B0604020202020204" pitchFamily="34" charset="0"/>
                          <a:cs typeface="Arial" panose="020B0604020202020204" pitchFamily="34" charset="0"/>
                        </a:rPr>
                        <a:t>Schlafzimmer</a:t>
                      </a:r>
                    </a:p>
                    <a:p>
                      <a:pPr marL="285750" lvl="0" indent="-285750">
                        <a:buFont typeface="Symbol" panose="05050102010706020507" pitchFamily="18" charset="2"/>
                        <a:buChar char="-"/>
                      </a:pPr>
                      <a:r>
                        <a:rPr lang="de-DE" altLang="de-DE" sz="1400" dirty="0" smtClean="0">
                          <a:solidFill>
                            <a:sysClr val="windowText" lastClr="000000"/>
                          </a:solidFill>
                          <a:latin typeface="Arial" panose="020B0604020202020204" pitchFamily="34" charset="0"/>
                          <a:cs typeface="Arial" panose="020B0604020202020204" pitchFamily="34" charset="0"/>
                        </a:rPr>
                        <a:t>frei benutzbare Küchen (ggf. mit Vorratsraum)</a:t>
                      </a:r>
                    </a:p>
                    <a:p>
                      <a:pPr marL="285750" lvl="0" indent="-285750">
                        <a:buFont typeface="Symbol" panose="05050102010706020507" pitchFamily="18" charset="2"/>
                        <a:buChar char="-"/>
                      </a:pPr>
                      <a:r>
                        <a:rPr lang="de-DE" altLang="de-DE" sz="1400" dirty="0" smtClean="0">
                          <a:solidFill>
                            <a:sysClr val="windowText" lastClr="000000"/>
                          </a:solidFill>
                          <a:latin typeface="Arial" panose="020B0604020202020204" pitchFamily="34" charset="0"/>
                          <a:cs typeface="Arial" panose="020B0604020202020204" pitchFamily="34" charset="0"/>
                        </a:rPr>
                        <a:t>Wohnzimmer</a:t>
                      </a:r>
                    </a:p>
                    <a:p>
                      <a:pPr marL="285750" lvl="0" indent="-285750">
                        <a:buFont typeface="Symbol" panose="05050102010706020507" pitchFamily="18" charset="2"/>
                        <a:buChar char="-"/>
                      </a:pPr>
                      <a:r>
                        <a:rPr lang="de-DE" altLang="de-DE" sz="1400" dirty="0" smtClean="0">
                          <a:solidFill>
                            <a:sysClr val="windowText" lastClr="000000"/>
                          </a:solidFill>
                          <a:latin typeface="Arial" panose="020B0604020202020204" pitchFamily="34" charset="0"/>
                          <a:cs typeface="Arial" panose="020B0604020202020204" pitchFamily="34" charset="0"/>
                        </a:rPr>
                        <a:t>normale Bäder </a:t>
                      </a:r>
                    </a:p>
                    <a:p>
                      <a:pPr marL="285750" lvl="0" indent="-285750">
                        <a:buFont typeface="Symbol" panose="05050102010706020507" pitchFamily="18" charset="2"/>
                        <a:buChar char="-"/>
                      </a:pPr>
                      <a:r>
                        <a:rPr lang="de-DE" altLang="de-DE" sz="1400" dirty="0" smtClean="0">
                          <a:solidFill>
                            <a:sysClr val="windowText" lastClr="000000"/>
                          </a:solidFill>
                          <a:latin typeface="Arial" panose="020B0604020202020204" pitchFamily="34" charset="0"/>
                          <a:cs typeface="Arial" panose="020B0604020202020204" pitchFamily="34" charset="0"/>
                        </a:rPr>
                        <a:t>sowie diese Räume verbindende Flure</a:t>
                      </a:r>
                    </a:p>
                    <a:p>
                      <a:pPr marL="285750" lvl="0" indent="-285750">
                        <a:buFont typeface="Symbol" panose="05050102010706020507" pitchFamily="18" charset="2"/>
                        <a:buChar char="-"/>
                      </a:pPr>
                      <a:r>
                        <a:rPr lang="de-DE" altLang="de-DE" sz="1400" dirty="0" smtClean="0">
                          <a:solidFill>
                            <a:sysClr val="windowText" lastClr="000000"/>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0797014"/>
                  </a:ext>
                </a:extLst>
              </a:tr>
            </a:tbl>
          </a:graphicData>
        </a:graphic>
      </p:graphicFrame>
      <p:sp>
        <p:nvSpPr>
          <p:cNvPr id="2" name="Titel 1"/>
          <p:cNvSpPr>
            <a:spLocks noGrp="1"/>
          </p:cNvSpPr>
          <p:nvPr>
            <p:ph type="title"/>
          </p:nvPr>
        </p:nvSpPr>
        <p:spPr>
          <a:xfrm>
            <a:off x="3560319" y="329335"/>
            <a:ext cx="7324377" cy="1227800"/>
          </a:xfrm>
        </p:spPr>
        <p:txBody>
          <a:bodyPr/>
          <a:lstStyle/>
          <a:p>
            <a:r>
              <a:rPr lang="de-DE" sz="3600" dirty="0"/>
              <a:t>Flächenzuordnungsmodell </a:t>
            </a:r>
            <a:br>
              <a:rPr lang="de-DE" sz="3600" dirty="0"/>
            </a:br>
            <a:r>
              <a:rPr lang="de-DE" sz="3600" dirty="0" smtClean="0"/>
              <a:t>-Wohnflächen </a:t>
            </a:r>
            <a:endParaRPr lang="de-DE" sz="3600" dirty="0"/>
          </a:p>
        </p:txBody>
      </p:sp>
    </p:spTree>
    <p:extLst>
      <p:ext uri="{BB962C8B-B14F-4D97-AF65-F5344CB8AC3E}">
        <p14:creationId xmlns:p14="http://schemas.microsoft.com/office/powerpoint/2010/main" val="2295521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descr="Grafische Darstellung Flächenzuordnungsmodell Fachleistungsflächen: Die Fachleistungsflächensind im Grundriss rosa markiert" title="Grafische Darstellung Flächenzuordnungsmodell Fachleistungsflächen"/>
          <p:cNvGrpSpPr/>
          <p:nvPr/>
        </p:nvGrpSpPr>
        <p:grpSpPr>
          <a:xfrm>
            <a:off x="2995090" y="2352794"/>
            <a:ext cx="7977709" cy="4019207"/>
            <a:chOff x="4460033" y="1581469"/>
            <a:chExt cx="4055317" cy="2369976"/>
          </a:xfrm>
        </p:grpSpPr>
        <p:grpSp>
          <p:nvGrpSpPr>
            <p:cNvPr id="16" name="Gruppieren 15"/>
            <p:cNvGrpSpPr/>
            <p:nvPr/>
          </p:nvGrpSpPr>
          <p:grpSpPr>
            <a:xfrm>
              <a:off x="4460033" y="1581469"/>
              <a:ext cx="4055317" cy="2369976"/>
              <a:chOff x="4460033" y="1581469"/>
              <a:chExt cx="4055317" cy="2369976"/>
            </a:xfrm>
          </p:grpSpPr>
          <p:pic>
            <p:nvPicPr>
              <p:cNvPr id="8" name="Grafik 7" descr="Grafische Darstellung Flächenzuordnungsmodell Fachleistungsflächen: Die Fachleistungsflächensind im Grundriss rosa markiert" title="Grafische Darstellung Flächenzuordnungsmodell Fachleistungsflächen"/>
              <p:cNvPicPr/>
              <p:nvPr/>
            </p:nvPicPr>
            <p:blipFill rotWithShape="1">
              <a:blip r:embed="rId3"/>
              <a:srcRect l="5292" t="20311" r="20109" b="14023"/>
              <a:stretch/>
            </p:blipFill>
            <p:spPr bwMode="auto">
              <a:xfrm>
                <a:off x="4460033" y="1581469"/>
                <a:ext cx="4055317" cy="2369976"/>
              </a:xfrm>
              <a:prstGeom prst="rect">
                <a:avLst/>
              </a:prstGeom>
              <a:ln>
                <a:noFill/>
              </a:ln>
              <a:extLst>
                <a:ext uri="{53640926-AAD7-44D8-BBD7-CCE9431645EC}">
                  <a14:shadowObscured xmlns:a14="http://schemas.microsoft.com/office/drawing/2010/main"/>
                </a:ext>
              </a:extLst>
            </p:spPr>
          </p:pic>
          <p:grpSp>
            <p:nvGrpSpPr>
              <p:cNvPr id="15" name="Gruppieren 14"/>
              <p:cNvGrpSpPr/>
              <p:nvPr/>
            </p:nvGrpSpPr>
            <p:grpSpPr>
              <a:xfrm>
                <a:off x="4850360" y="2384427"/>
                <a:ext cx="1177216" cy="1123884"/>
                <a:chOff x="4850360" y="2384427"/>
                <a:chExt cx="1177216" cy="1123884"/>
              </a:xfrm>
            </p:grpSpPr>
            <p:grpSp>
              <p:nvGrpSpPr>
                <p:cNvPr id="3" name="Gruppieren 2"/>
                <p:cNvGrpSpPr/>
                <p:nvPr/>
              </p:nvGrpSpPr>
              <p:grpSpPr>
                <a:xfrm>
                  <a:off x="4850360" y="2384427"/>
                  <a:ext cx="1177216" cy="1123884"/>
                  <a:chOff x="1186540" y="2485729"/>
                  <a:chExt cx="1590018" cy="1317931"/>
                </a:xfrm>
              </p:grpSpPr>
              <p:sp>
                <p:nvSpPr>
                  <p:cNvPr id="9" name="Rechteck 8"/>
                  <p:cNvSpPr/>
                  <p:nvPr/>
                </p:nvSpPr>
                <p:spPr>
                  <a:xfrm>
                    <a:off x="1706702" y="2506229"/>
                    <a:ext cx="449473" cy="353050"/>
                  </a:xfrm>
                  <a:prstGeom prst="rect">
                    <a:avLst/>
                  </a:prstGeom>
                  <a:pattFill prst="smGrid">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2460077" y="2747094"/>
                    <a:ext cx="316481" cy="354591"/>
                  </a:xfrm>
                  <a:prstGeom prst="rect">
                    <a:avLst/>
                  </a:prstGeom>
                  <a:pattFill prst="smGrid">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351021" y="3430436"/>
                    <a:ext cx="177283" cy="373224"/>
                  </a:xfrm>
                  <a:prstGeom prst="rect">
                    <a:avLst/>
                  </a:prstGeom>
                  <a:pattFill prst="smGrid">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2059147" y="3398986"/>
                    <a:ext cx="139474" cy="156201"/>
                  </a:xfrm>
                  <a:prstGeom prst="rect">
                    <a:avLst/>
                  </a:prstGeom>
                  <a:pattFill prst="smGrid">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ahmen 12"/>
                  <p:cNvSpPr/>
                  <p:nvPr/>
                </p:nvSpPr>
                <p:spPr>
                  <a:xfrm>
                    <a:off x="1186540" y="2485729"/>
                    <a:ext cx="456360" cy="604094"/>
                  </a:xfrm>
                  <a:prstGeom prst="frame">
                    <a:avLst/>
                  </a:prstGeom>
                  <a:pattFill prst="smGrid">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4" name="Rechteck 13"/>
                <p:cNvSpPr/>
                <p:nvPr/>
              </p:nvSpPr>
              <p:spPr>
                <a:xfrm>
                  <a:off x="5401626" y="2768081"/>
                  <a:ext cx="160251" cy="144991"/>
                </a:xfrm>
                <a:prstGeom prst="rect">
                  <a:avLst/>
                </a:prstGeom>
                <a:pattFill prst="smGrid">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17" name="Rechteck 16"/>
            <p:cNvSpPr/>
            <p:nvPr/>
          </p:nvSpPr>
          <p:spPr>
            <a:xfrm>
              <a:off x="5496420" y="3326801"/>
              <a:ext cx="316481" cy="191993"/>
            </a:xfrm>
            <a:prstGeom prst="rect">
              <a:avLst/>
            </a:prstGeom>
            <a:pattFill prst="smGrid">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 name="Foliennummernplatzhalter 4"/>
          <p:cNvSpPr>
            <a:spLocks noGrp="1"/>
          </p:cNvSpPr>
          <p:nvPr>
            <p:ph type="sldNum" sz="quarter" idx="12"/>
          </p:nvPr>
        </p:nvSpPr>
        <p:spPr/>
        <p:txBody>
          <a:bodyPr/>
          <a:lstStyle/>
          <a:p>
            <a:fld id="{DE6115F2-F076-449A-889C-91822111ACCE}" type="slidenum">
              <a:rPr lang="de-DE" smtClean="0"/>
              <a:t>21</a:t>
            </a:fld>
            <a:endParaRPr lang="de-DE" dirty="0"/>
          </a:p>
        </p:txBody>
      </p:sp>
      <p:graphicFrame>
        <p:nvGraphicFramePr>
          <p:cNvPr id="6" name="Tabelle 5" descr="Therapieräume&#10;Hobbyräume&#10;Veranstaltungsräume&#10;Pflege-/ Bewegungsbäder&#10;Räume für Personal&#10;…" title="Tabelle typische Fachleistungsflächen"/>
          <p:cNvGraphicFramePr>
            <a:graphicFrameLocks noGrp="1"/>
          </p:cNvGraphicFramePr>
          <p:nvPr>
            <p:extLst>
              <p:ext uri="{D42A27DB-BD31-4B8C-83A1-F6EECF244321}">
                <p14:modId xmlns:p14="http://schemas.microsoft.com/office/powerpoint/2010/main" val="1196832861"/>
              </p:ext>
            </p:extLst>
          </p:nvPr>
        </p:nvGraphicFramePr>
        <p:xfrm>
          <a:off x="1069330" y="1113717"/>
          <a:ext cx="3600000" cy="174244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1387756119"/>
                    </a:ext>
                  </a:extLst>
                </a:gridCol>
              </a:tblGrid>
              <a:tr h="370840">
                <a:tc>
                  <a:txBody>
                    <a:bodyPr/>
                    <a:lstStyle/>
                    <a:p>
                      <a:pPr algn="ctr"/>
                      <a:r>
                        <a:rPr lang="de-DE" sz="1600" dirty="0" smtClean="0">
                          <a:solidFill>
                            <a:sysClr val="windowText" lastClr="000000"/>
                          </a:solidFill>
                          <a:latin typeface="Arial" panose="020B0604020202020204" pitchFamily="34" charset="0"/>
                          <a:cs typeface="Arial" panose="020B0604020202020204" pitchFamily="34" charset="0"/>
                        </a:rPr>
                        <a:t>Typische Fachleistungsflächen</a:t>
                      </a:r>
                      <a:endParaRPr lang="de-DE" sz="16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95442142"/>
                  </a:ext>
                </a:extLst>
              </a:tr>
              <a:tr h="370840">
                <a:tc>
                  <a:txBody>
                    <a:bodyPr/>
                    <a:lstStyle/>
                    <a:p>
                      <a:pPr marL="285750" lvl="0" indent="-285750">
                        <a:buFont typeface="Symbol" panose="05050102010706020507" pitchFamily="18" charset="2"/>
                        <a:buChar char="-"/>
                      </a:pPr>
                      <a:r>
                        <a:rPr lang="de-DE" altLang="de-DE" sz="1400" dirty="0" smtClean="0">
                          <a:latin typeface="Arial" panose="020B0604020202020204" pitchFamily="34" charset="0"/>
                          <a:cs typeface="Arial" panose="020B0604020202020204" pitchFamily="34" charset="0"/>
                        </a:rPr>
                        <a:t>Therapieräume</a:t>
                      </a:r>
                    </a:p>
                    <a:p>
                      <a:pPr marL="285750" lvl="0" indent="-285750">
                        <a:buFont typeface="Symbol" panose="05050102010706020507" pitchFamily="18" charset="2"/>
                        <a:buChar char="-"/>
                      </a:pPr>
                      <a:r>
                        <a:rPr lang="de-DE" altLang="de-DE" sz="1400" dirty="0" smtClean="0">
                          <a:latin typeface="Arial" panose="020B0604020202020204" pitchFamily="34" charset="0"/>
                          <a:cs typeface="Arial" panose="020B0604020202020204" pitchFamily="34" charset="0"/>
                        </a:rPr>
                        <a:t>Hobbyräume</a:t>
                      </a:r>
                    </a:p>
                    <a:p>
                      <a:pPr marL="285750" lvl="0" indent="-285750">
                        <a:buFont typeface="Symbol" panose="05050102010706020507" pitchFamily="18" charset="2"/>
                        <a:buChar char="-"/>
                      </a:pPr>
                      <a:r>
                        <a:rPr lang="de-DE" altLang="de-DE" sz="1400" dirty="0" smtClean="0">
                          <a:latin typeface="Arial" panose="020B0604020202020204" pitchFamily="34" charset="0"/>
                          <a:cs typeface="Arial" panose="020B0604020202020204" pitchFamily="34" charset="0"/>
                        </a:rPr>
                        <a:t>Veranstaltungsräume</a:t>
                      </a:r>
                    </a:p>
                    <a:p>
                      <a:pPr marL="285750" lvl="0" indent="-285750">
                        <a:buFont typeface="Symbol" panose="05050102010706020507" pitchFamily="18" charset="2"/>
                        <a:buChar char="-"/>
                      </a:pPr>
                      <a:r>
                        <a:rPr lang="de-DE" altLang="de-DE" sz="1400" dirty="0" smtClean="0">
                          <a:latin typeface="Arial" panose="020B0604020202020204" pitchFamily="34" charset="0"/>
                          <a:cs typeface="Arial" panose="020B0604020202020204" pitchFamily="34" charset="0"/>
                        </a:rPr>
                        <a:t>Pflege-/ Bewegungsbäder</a:t>
                      </a:r>
                    </a:p>
                    <a:p>
                      <a:pPr marL="285750" lvl="0" indent="-285750">
                        <a:buFont typeface="Symbol" panose="05050102010706020507" pitchFamily="18" charset="2"/>
                        <a:buChar char="-"/>
                      </a:pPr>
                      <a:r>
                        <a:rPr lang="de-DE" altLang="de-DE" sz="1400" dirty="0" smtClean="0">
                          <a:latin typeface="Arial" panose="020B0604020202020204" pitchFamily="34" charset="0"/>
                          <a:cs typeface="Arial" panose="020B0604020202020204" pitchFamily="34" charset="0"/>
                        </a:rPr>
                        <a:t>Räume für Personal</a:t>
                      </a:r>
                    </a:p>
                    <a:p>
                      <a:pPr marL="285750" lvl="0" indent="-285750">
                        <a:buFont typeface="Symbol" panose="05050102010706020507" pitchFamily="18" charset="2"/>
                        <a:buChar char="-"/>
                      </a:pPr>
                      <a:r>
                        <a:rPr lang="de-DE" sz="1400" dirty="0" smtClean="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0797014"/>
                  </a:ext>
                </a:extLst>
              </a:tr>
            </a:tbl>
          </a:graphicData>
        </a:graphic>
      </p:graphicFrame>
      <p:sp>
        <p:nvSpPr>
          <p:cNvPr id="2" name="Titel 1"/>
          <p:cNvSpPr>
            <a:spLocks noGrp="1"/>
          </p:cNvSpPr>
          <p:nvPr>
            <p:ph type="title"/>
          </p:nvPr>
        </p:nvSpPr>
        <p:spPr>
          <a:xfrm>
            <a:off x="3308519" y="235536"/>
            <a:ext cx="7576177" cy="1227800"/>
          </a:xfrm>
        </p:spPr>
        <p:txBody>
          <a:bodyPr/>
          <a:lstStyle/>
          <a:p>
            <a:r>
              <a:rPr lang="de-DE" sz="3200" dirty="0"/>
              <a:t>Flächenzuordnungsmodell </a:t>
            </a:r>
            <a:br>
              <a:rPr lang="de-DE" sz="3200" dirty="0"/>
            </a:br>
            <a:r>
              <a:rPr lang="de-DE" sz="3200" dirty="0" smtClean="0"/>
              <a:t>- Fachleistungsflächen</a:t>
            </a:r>
            <a:endParaRPr lang="de-DE" sz="3200" dirty="0"/>
          </a:p>
        </p:txBody>
      </p:sp>
    </p:spTree>
    <p:extLst>
      <p:ext uri="{BB962C8B-B14F-4D97-AF65-F5344CB8AC3E}">
        <p14:creationId xmlns:p14="http://schemas.microsoft.com/office/powerpoint/2010/main" val="1353021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DE6115F2-F076-449A-889C-91822111ACCE}" type="slidenum">
              <a:rPr lang="de-DE" smtClean="0"/>
              <a:t>22</a:t>
            </a:fld>
            <a:endParaRPr lang="de-DE" dirty="0"/>
          </a:p>
        </p:txBody>
      </p:sp>
      <p:grpSp>
        <p:nvGrpSpPr>
          <p:cNvPr id="16" name="Gruppieren 15" descr="Grafische Darstellung Flächenzuordnungsmodell Mischflächen: Die Mischflächen sind im Grundriss gelb markiert" title="Grafische Darstellung Flächenzuordnungsmodell Mischflächen"/>
          <p:cNvGrpSpPr/>
          <p:nvPr/>
        </p:nvGrpSpPr>
        <p:grpSpPr>
          <a:xfrm>
            <a:off x="2279576" y="1926771"/>
            <a:ext cx="8605120" cy="4672097"/>
            <a:chOff x="4460033" y="1581469"/>
            <a:chExt cx="4055317" cy="2369976"/>
          </a:xfrm>
        </p:grpSpPr>
        <p:pic>
          <p:nvPicPr>
            <p:cNvPr id="7" name="Grafik 6" descr="Grafische Darstellung Flächenzuordnungsmodell Mischflächen: Die Mischflächen sind im Grundriss gelb markiert" title="Grafische Darstellung Flächenzuordnungsmodell Mischflächen"/>
            <p:cNvPicPr/>
            <p:nvPr/>
          </p:nvPicPr>
          <p:blipFill rotWithShape="1">
            <a:blip r:embed="rId2"/>
            <a:srcRect l="5292" t="20311" r="20109" b="14023"/>
            <a:stretch/>
          </p:blipFill>
          <p:spPr bwMode="auto">
            <a:xfrm>
              <a:off x="4460033" y="1581469"/>
              <a:ext cx="4055317" cy="2369976"/>
            </a:xfrm>
            <a:prstGeom prst="rect">
              <a:avLst/>
            </a:prstGeom>
            <a:ln>
              <a:noFill/>
            </a:ln>
            <a:extLst>
              <a:ext uri="{53640926-AAD7-44D8-BBD7-CCE9431645EC}">
                <a14:shadowObscured xmlns:a14="http://schemas.microsoft.com/office/drawing/2010/main"/>
              </a:ext>
            </a:extLst>
          </p:spPr>
        </p:pic>
        <p:grpSp>
          <p:nvGrpSpPr>
            <p:cNvPr id="15" name="Gruppieren 14"/>
            <p:cNvGrpSpPr/>
            <p:nvPr/>
          </p:nvGrpSpPr>
          <p:grpSpPr>
            <a:xfrm>
              <a:off x="4880695" y="2606350"/>
              <a:ext cx="1464122" cy="878629"/>
              <a:chOff x="1241755" y="2684717"/>
              <a:chExt cx="1984908" cy="1177618"/>
            </a:xfrm>
          </p:grpSpPr>
          <p:sp>
            <p:nvSpPr>
              <p:cNvPr id="8" name="Rechteck 7"/>
              <p:cNvSpPr/>
              <p:nvPr/>
            </p:nvSpPr>
            <p:spPr>
              <a:xfrm>
                <a:off x="3053282" y="2903289"/>
                <a:ext cx="173381" cy="131177"/>
              </a:xfrm>
              <a:prstGeom prst="rect">
                <a:avLst/>
              </a:prstGeom>
              <a:pattFill prst="smGr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2211295" y="2684717"/>
                <a:ext cx="188931" cy="409386"/>
              </a:xfrm>
              <a:prstGeom prst="rect">
                <a:avLst/>
              </a:prstGeom>
              <a:pattFill prst="smGr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696721" y="3425205"/>
                <a:ext cx="300369" cy="437130"/>
              </a:xfrm>
              <a:prstGeom prst="rect">
                <a:avLst/>
              </a:prstGeom>
              <a:pattFill prst="smGr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2737230" y="3114178"/>
                <a:ext cx="430252" cy="228314"/>
              </a:xfrm>
              <a:prstGeom prst="rect">
                <a:avLst/>
              </a:prstGeom>
              <a:pattFill prst="smGr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2605293" y="3402717"/>
                <a:ext cx="214886" cy="228314"/>
              </a:xfrm>
              <a:prstGeom prst="rect">
                <a:avLst/>
              </a:prstGeom>
              <a:pattFill prst="smGr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1241755" y="3232402"/>
                <a:ext cx="361864" cy="483720"/>
              </a:xfrm>
              <a:prstGeom prst="rect">
                <a:avLst/>
              </a:prstGeom>
              <a:pattFill prst="smGr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691859" y="3194159"/>
                <a:ext cx="826794" cy="142986"/>
              </a:xfrm>
              <a:prstGeom prst="rect">
                <a:avLst/>
              </a:prstGeom>
              <a:pattFill prst="smGrid">
                <a:fgClr>
                  <a:srgbClr val="FFFF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aphicFrame>
        <p:nvGraphicFramePr>
          <p:cNvPr id="6" name="Tabelle 5" descr="Eingangsbereiche, Treppenhäuser und Flure, die sowohl als Zugang zu Fachräumen als auch zu Wohnräumen benutzt werden müssen&#10;Hauswirtschaftsräume für das gesamte Haus &#10;Energieversorgungsräume&#10;…" title="Tabelle typsiche Mischflächen"/>
          <p:cNvGraphicFramePr>
            <a:graphicFrameLocks noGrp="1"/>
          </p:cNvGraphicFramePr>
          <p:nvPr>
            <p:extLst>
              <p:ext uri="{D42A27DB-BD31-4B8C-83A1-F6EECF244321}">
                <p14:modId xmlns:p14="http://schemas.microsoft.com/office/powerpoint/2010/main" val="782749993"/>
              </p:ext>
            </p:extLst>
          </p:nvPr>
        </p:nvGraphicFramePr>
        <p:xfrm>
          <a:off x="1085792" y="931719"/>
          <a:ext cx="3600000" cy="2169160"/>
        </p:xfrm>
        <a:graphic>
          <a:graphicData uri="http://schemas.openxmlformats.org/drawingml/2006/table">
            <a:tbl>
              <a:tblPr firstRow="1" bandRow="1">
                <a:tableStyleId>{5C22544A-7EE6-4342-B048-85BDC9FD1C3A}</a:tableStyleId>
              </a:tblPr>
              <a:tblGrid>
                <a:gridCol w="3600000">
                  <a:extLst>
                    <a:ext uri="{9D8B030D-6E8A-4147-A177-3AD203B41FA5}">
                      <a16:colId xmlns:a16="http://schemas.microsoft.com/office/drawing/2014/main" val="3288085838"/>
                    </a:ext>
                  </a:extLst>
                </a:gridCol>
              </a:tblGrid>
              <a:tr h="370840">
                <a:tc>
                  <a:txBody>
                    <a:bodyPr/>
                    <a:lstStyle/>
                    <a:p>
                      <a:pPr algn="ctr"/>
                      <a:r>
                        <a:rPr lang="de-DE" sz="1600" dirty="0" smtClean="0">
                          <a:solidFill>
                            <a:sysClr val="windowText" lastClr="000000"/>
                          </a:solidFill>
                          <a:latin typeface="Arial" panose="020B0604020202020204" pitchFamily="34" charset="0"/>
                          <a:cs typeface="Arial" panose="020B0604020202020204" pitchFamily="34" charset="0"/>
                        </a:rPr>
                        <a:t>Typische Mischflächen</a:t>
                      </a:r>
                      <a:endParaRPr lang="de-DE" sz="160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95442142"/>
                  </a:ext>
                </a:extLst>
              </a:tr>
              <a:tr h="370840">
                <a:tc>
                  <a:txBody>
                    <a:bodyPr/>
                    <a:lstStyle/>
                    <a:p>
                      <a:pPr marL="285750" lvl="0" indent="-285750">
                        <a:buFont typeface="Symbol" panose="05050102010706020507" pitchFamily="18" charset="2"/>
                        <a:buChar char="-"/>
                        <a:defRPr/>
                      </a:pPr>
                      <a:r>
                        <a:rPr lang="de-DE" sz="1400" dirty="0" smtClean="0">
                          <a:latin typeface="Arial" panose="020B0604020202020204" pitchFamily="34" charset="0"/>
                          <a:cs typeface="Arial" panose="020B0604020202020204" pitchFamily="34" charset="0"/>
                        </a:rPr>
                        <a:t>Eingangsbereiche, Treppenhäuser und Flure, die sowohl als Zugang zu Fachräumen als auch zu Wohnräumen benutzt werden müssen</a:t>
                      </a:r>
                    </a:p>
                    <a:p>
                      <a:pPr marL="285750" lvl="0" indent="-285750">
                        <a:buFont typeface="Symbol" panose="05050102010706020507" pitchFamily="18" charset="2"/>
                        <a:buChar char="-"/>
                        <a:defRPr/>
                      </a:pPr>
                      <a:r>
                        <a:rPr lang="de-DE" sz="1400" dirty="0" smtClean="0">
                          <a:latin typeface="Arial" panose="020B0604020202020204" pitchFamily="34" charset="0"/>
                          <a:cs typeface="Arial" panose="020B0604020202020204" pitchFamily="34" charset="0"/>
                        </a:rPr>
                        <a:t>Hauswirtschaftsräume für das gesamte Haus </a:t>
                      </a:r>
                    </a:p>
                    <a:p>
                      <a:pPr marL="285750" lvl="0" indent="-285750">
                        <a:buFont typeface="Symbol" panose="05050102010706020507" pitchFamily="18" charset="2"/>
                        <a:buChar char="-"/>
                        <a:defRPr/>
                      </a:pPr>
                      <a:r>
                        <a:rPr lang="de-DE" sz="1400" dirty="0" smtClean="0">
                          <a:latin typeface="Arial" panose="020B0604020202020204" pitchFamily="34" charset="0"/>
                          <a:cs typeface="Arial" panose="020B0604020202020204" pitchFamily="34" charset="0"/>
                        </a:rPr>
                        <a:t>Energieversorgungsräume</a:t>
                      </a:r>
                    </a:p>
                    <a:p>
                      <a:pPr marL="285750" lvl="0" indent="-285750">
                        <a:buFont typeface="Symbol" panose="05050102010706020507" pitchFamily="18" charset="2"/>
                        <a:buChar char="-"/>
                        <a:defRPr/>
                      </a:pPr>
                      <a:r>
                        <a:rPr lang="de-DE" sz="1400" dirty="0" smtClean="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0797014"/>
                  </a:ext>
                </a:extLst>
              </a:tr>
            </a:tbl>
          </a:graphicData>
        </a:graphic>
      </p:graphicFrame>
      <p:sp>
        <p:nvSpPr>
          <p:cNvPr id="2" name="Titel 1"/>
          <p:cNvSpPr>
            <a:spLocks noGrp="1"/>
          </p:cNvSpPr>
          <p:nvPr>
            <p:ph type="title"/>
          </p:nvPr>
        </p:nvSpPr>
        <p:spPr>
          <a:xfrm>
            <a:off x="3876695" y="409451"/>
            <a:ext cx="6939362" cy="1227800"/>
          </a:xfrm>
        </p:spPr>
        <p:txBody>
          <a:bodyPr/>
          <a:lstStyle/>
          <a:p>
            <a:r>
              <a:rPr lang="de-DE" sz="3600" dirty="0"/>
              <a:t>Flächenzuordnungsmodell </a:t>
            </a:r>
            <a:br>
              <a:rPr lang="de-DE" sz="3600" dirty="0"/>
            </a:br>
            <a:r>
              <a:rPr lang="de-DE" sz="3600" dirty="0" smtClean="0"/>
              <a:t>-Mischflächen</a:t>
            </a:r>
            <a:endParaRPr lang="de-DE" sz="3600" dirty="0"/>
          </a:p>
        </p:txBody>
      </p:sp>
    </p:spTree>
    <p:extLst>
      <p:ext uri="{BB962C8B-B14F-4D97-AF65-F5344CB8AC3E}">
        <p14:creationId xmlns:p14="http://schemas.microsoft.com/office/powerpoint/2010/main" val="306871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0052" y="206400"/>
            <a:ext cx="7527191" cy="1227800"/>
          </a:xfrm>
        </p:spPr>
        <p:txBody>
          <a:bodyPr/>
          <a:lstStyle/>
          <a:p>
            <a:r>
              <a:rPr lang="de-DE" sz="4000" dirty="0"/>
              <a:t>Flächenzuordnungsmodell </a:t>
            </a:r>
            <a:br>
              <a:rPr lang="de-DE" sz="4000" dirty="0"/>
            </a:br>
            <a:r>
              <a:rPr lang="de-DE" sz="4000" dirty="0" smtClean="0"/>
              <a:t>-Berechnung</a:t>
            </a:r>
            <a:endParaRPr lang="de-DE" sz="4000" dirty="0"/>
          </a:p>
        </p:txBody>
      </p:sp>
      <p:graphicFrame>
        <p:nvGraphicFramePr>
          <p:cNvPr id="6" name="Tabelle 5" descr="Die Tabelle listet die Flächen je nach Zuordnung auf " title="Tabelle zum Flächenzuordnungsmodell "/>
          <p:cNvGraphicFramePr>
            <a:graphicFrameLocks noGrp="1"/>
          </p:cNvGraphicFramePr>
          <p:nvPr>
            <p:extLst>
              <p:ext uri="{D42A27DB-BD31-4B8C-83A1-F6EECF244321}">
                <p14:modId xmlns:p14="http://schemas.microsoft.com/office/powerpoint/2010/main" val="51690682"/>
              </p:ext>
            </p:extLst>
          </p:nvPr>
        </p:nvGraphicFramePr>
        <p:xfrm>
          <a:off x="1072862" y="1284589"/>
          <a:ext cx="2723270" cy="4989658"/>
        </p:xfrm>
        <a:graphic>
          <a:graphicData uri="http://schemas.openxmlformats.org/drawingml/2006/table">
            <a:tbl>
              <a:tblPr firstRow="1"/>
              <a:tblGrid>
                <a:gridCol w="434165">
                  <a:extLst>
                    <a:ext uri="{9D8B030D-6E8A-4147-A177-3AD203B41FA5}">
                      <a16:colId xmlns:a16="http://schemas.microsoft.com/office/drawing/2014/main" val="1318514261"/>
                    </a:ext>
                  </a:extLst>
                </a:gridCol>
                <a:gridCol w="1173079">
                  <a:extLst>
                    <a:ext uri="{9D8B030D-6E8A-4147-A177-3AD203B41FA5}">
                      <a16:colId xmlns:a16="http://schemas.microsoft.com/office/drawing/2014/main" val="4262899909"/>
                    </a:ext>
                  </a:extLst>
                </a:gridCol>
                <a:gridCol w="306143">
                  <a:extLst>
                    <a:ext uri="{9D8B030D-6E8A-4147-A177-3AD203B41FA5}">
                      <a16:colId xmlns:a16="http://schemas.microsoft.com/office/drawing/2014/main" val="2541560336"/>
                    </a:ext>
                  </a:extLst>
                </a:gridCol>
                <a:gridCol w="446688">
                  <a:extLst>
                    <a:ext uri="{9D8B030D-6E8A-4147-A177-3AD203B41FA5}">
                      <a16:colId xmlns:a16="http://schemas.microsoft.com/office/drawing/2014/main" val="1587647646"/>
                    </a:ext>
                  </a:extLst>
                </a:gridCol>
                <a:gridCol w="363195">
                  <a:extLst>
                    <a:ext uri="{9D8B030D-6E8A-4147-A177-3AD203B41FA5}">
                      <a16:colId xmlns:a16="http://schemas.microsoft.com/office/drawing/2014/main" val="3567832197"/>
                    </a:ext>
                  </a:extLst>
                </a:gridCol>
              </a:tblGrid>
              <a:tr h="119899">
                <a:tc gridSpan="5">
                  <a:txBody>
                    <a:bodyPr/>
                    <a:lstStyle/>
                    <a:p>
                      <a:pPr algn="ctr" fontAlgn="b"/>
                      <a:r>
                        <a:rPr lang="de-DE" sz="300" b="1" i="0" u="none" strike="noStrike">
                          <a:solidFill>
                            <a:srgbClr val="000000"/>
                          </a:solidFill>
                          <a:effectLst/>
                          <a:latin typeface="Arial" panose="020B0604020202020204" pitchFamily="34" charset="0"/>
                        </a:rPr>
                        <a:t>Beispiel: Flächenzuordnung in ehemaligen stationären Einrichtungen</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87785144"/>
                  </a:ext>
                </a:extLst>
              </a:tr>
              <a:tr h="119899">
                <a:tc gridSpan="2">
                  <a:txBody>
                    <a:bodyPr/>
                    <a:lstStyle/>
                    <a:p>
                      <a:pPr algn="ctr" fontAlgn="b"/>
                      <a:r>
                        <a:rPr lang="de-DE" sz="300" b="1" i="0" u="none" strike="noStrike">
                          <a:solidFill>
                            <a:srgbClr val="000000"/>
                          </a:solidFill>
                          <a:effectLst/>
                          <a:latin typeface="Arial" panose="020B0604020202020204" pitchFamily="34" charset="0"/>
                        </a:rPr>
                        <a:t>Schritt 1.-3.: Flächenanteile bestimmen</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de-DE"/>
                    </a:p>
                  </a:txBody>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88099689"/>
                  </a:ext>
                </a:extLst>
              </a:tr>
              <a:tr h="126758">
                <a:tc>
                  <a:txBody>
                    <a:bodyPr/>
                    <a:lstStyle/>
                    <a:p>
                      <a:pPr algn="l" fontAlgn="b"/>
                      <a:r>
                        <a:rPr lang="de-DE" sz="300" b="1" i="0" u="none" strike="noStrike">
                          <a:solidFill>
                            <a:srgbClr val="000000"/>
                          </a:solidFill>
                          <a:effectLst/>
                          <a:latin typeface="Arial" panose="020B0604020202020204" pitchFamily="34" charset="0"/>
                        </a:rPr>
                        <a:t>Raumnummer</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Raumbezeichnung</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Wohn-</a:t>
                      </a:r>
                      <a:br>
                        <a:rPr lang="de-DE" sz="300" b="1" i="0" u="none" strike="noStrike">
                          <a:solidFill>
                            <a:srgbClr val="000000"/>
                          </a:solidFill>
                          <a:effectLst/>
                          <a:latin typeface="Arial" panose="020B0604020202020204" pitchFamily="34" charset="0"/>
                        </a:rPr>
                      </a:br>
                      <a:r>
                        <a:rPr lang="de-DE" sz="300" b="1" i="0" u="none" strike="noStrike">
                          <a:solidFill>
                            <a:srgbClr val="000000"/>
                          </a:solidFill>
                          <a:effectLst/>
                          <a:latin typeface="Arial" panose="020B0604020202020204" pitchFamily="34" charset="0"/>
                        </a:rPr>
                        <a:t>fläche</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1" i="0" u="none" strike="noStrike">
                          <a:solidFill>
                            <a:srgbClr val="000000"/>
                          </a:solidFill>
                          <a:effectLst/>
                          <a:latin typeface="Arial" panose="020B0604020202020204" pitchFamily="34" charset="0"/>
                        </a:rPr>
                        <a:t>Fachleistungs-fläche</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1" i="0" u="none" strike="noStrike">
                          <a:solidFill>
                            <a:srgbClr val="000000"/>
                          </a:solidFill>
                          <a:effectLst/>
                          <a:latin typeface="Arial" panose="020B0604020202020204" pitchFamily="34" charset="0"/>
                        </a:rPr>
                        <a:t>Misch-</a:t>
                      </a:r>
                      <a:br>
                        <a:rPr lang="de-DE" sz="300" b="1" i="0" u="none" strike="noStrike">
                          <a:solidFill>
                            <a:srgbClr val="000000"/>
                          </a:solidFill>
                          <a:effectLst/>
                          <a:latin typeface="Arial" panose="020B0604020202020204" pitchFamily="34" charset="0"/>
                        </a:rPr>
                      </a:br>
                      <a:r>
                        <a:rPr lang="de-DE" sz="300" b="1" i="0" u="none" strike="noStrike">
                          <a:solidFill>
                            <a:srgbClr val="000000"/>
                          </a:solidFill>
                          <a:effectLst/>
                          <a:latin typeface="Arial" panose="020B0604020202020204" pitchFamily="34" charset="0"/>
                        </a:rPr>
                        <a:t>fläche</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4025168977"/>
                  </a:ext>
                </a:extLst>
              </a:tr>
              <a:tr h="65019">
                <a:tc>
                  <a:txBody>
                    <a:bodyPr/>
                    <a:lstStyle/>
                    <a:p>
                      <a:pPr algn="l" fontAlgn="b"/>
                      <a:r>
                        <a:rPr lang="de-DE" sz="300" b="1" i="0" u="none" strike="noStrike">
                          <a:solidFill>
                            <a:srgbClr val="000000"/>
                          </a:solidFill>
                          <a:effectLst/>
                          <a:latin typeface="Arial" panose="020B0604020202020204" pitchFamily="34" charset="0"/>
                        </a:rPr>
                        <a:t>EG</a:t>
                      </a:r>
                    </a:p>
                  </a:txBody>
                  <a:tcPr marL="2429" marR="2429" marT="24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825770"/>
                  </a:ext>
                </a:extLst>
              </a:tr>
              <a:tr h="65019">
                <a:tc>
                  <a:txBody>
                    <a:bodyPr/>
                    <a:lstStyle/>
                    <a:p>
                      <a:pPr algn="l" fontAlgn="b"/>
                      <a:r>
                        <a:rPr lang="de-DE" sz="300" b="0" i="0" u="none" strike="noStrike">
                          <a:solidFill>
                            <a:srgbClr val="000000"/>
                          </a:solidFill>
                          <a:effectLst/>
                          <a:latin typeface="Arial" panose="020B0604020202020204" pitchFamily="34" charset="0"/>
                        </a:rPr>
                        <a:t>0.01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Windfang</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4,68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2828179935"/>
                  </a:ext>
                </a:extLst>
              </a:tr>
              <a:tr h="65019">
                <a:tc>
                  <a:txBody>
                    <a:bodyPr/>
                    <a:lstStyle/>
                    <a:p>
                      <a:pPr algn="l" fontAlgn="b"/>
                      <a:r>
                        <a:rPr lang="de-DE" sz="300" b="0" i="0" u="none" strike="noStrike">
                          <a:solidFill>
                            <a:srgbClr val="000000"/>
                          </a:solidFill>
                          <a:effectLst/>
                          <a:latin typeface="Arial" panose="020B0604020202020204" pitchFamily="34" charset="0"/>
                        </a:rPr>
                        <a:t>0.02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Treppe EG (Zugang Gesamthaus)</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20,94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2166673065"/>
                  </a:ext>
                </a:extLst>
              </a:tr>
              <a:tr h="65019">
                <a:tc>
                  <a:txBody>
                    <a:bodyPr/>
                    <a:lstStyle/>
                    <a:p>
                      <a:pPr algn="l" fontAlgn="b"/>
                      <a:r>
                        <a:rPr lang="de-DE" sz="300" b="0" i="0" u="none" strike="noStrike">
                          <a:solidFill>
                            <a:srgbClr val="000000"/>
                          </a:solidFill>
                          <a:effectLst/>
                          <a:latin typeface="Arial" panose="020B0604020202020204" pitchFamily="34" charset="0"/>
                        </a:rPr>
                        <a:t>0.03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Aufzug EG</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2,97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1649074598"/>
                  </a:ext>
                </a:extLst>
              </a:tr>
              <a:tr h="65019">
                <a:tc>
                  <a:txBody>
                    <a:bodyPr/>
                    <a:lstStyle/>
                    <a:p>
                      <a:pPr algn="l" fontAlgn="b"/>
                      <a:r>
                        <a:rPr lang="de-DE" sz="300" b="0" i="0" u="none" strike="noStrike">
                          <a:solidFill>
                            <a:srgbClr val="000000"/>
                          </a:solidFill>
                          <a:effectLst/>
                          <a:latin typeface="Arial" panose="020B0604020202020204" pitchFamily="34" charset="0"/>
                        </a:rPr>
                        <a:t>0.04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Flur (Zugang Hobbyräume)</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17,81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986737"/>
                  </a:ext>
                </a:extLst>
              </a:tr>
              <a:tr h="65019">
                <a:tc>
                  <a:txBody>
                    <a:bodyPr/>
                    <a:lstStyle/>
                    <a:p>
                      <a:pPr algn="l" fontAlgn="b"/>
                      <a:r>
                        <a:rPr lang="de-DE" sz="300" b="0" i="0" u="none" strike="noStrike">
                          <a:solidFill>
                            <a:srgbClr val="000000"/>
                          </a:solidFill>
                          <a:effectLst/>
                          <a:latin typeface="Arial" panose="020B0604020202020204" pitchFamily="34" charset="0"/>
                        </a:rPr>
                        <a:t>0.05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Nachtbereitschaft</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15,63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2194"/>
                  </a:ext>
                </a:extLst>
              </a:tr>
              <a:tr h="65019">
                <a:tc>
                  <a:txBody>
                    <a:bodyPr/>
                    <a:lstStyle/>
                    <a:p>
                      <a:pPr algn="l" fontAlgn="b"/>
                      <a:r>
                        <a:rPr lang="de-DE" sz="300" b="0" i="0" u="none" strike="noStrike">
                          <a:solidFill>
                            <a:srgbClr val="000000"/>
                          </a:solidFill>
                          <a:effectLst/>
                          <a:latin typeface="Arial" panose="020B0604020202020204" pitchFamily="34" charset="0"/>
                        </a:rPr>
                        <a:t>0.06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Dusche Nachtbereitschaft</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3,68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668420"/>
                  </a:ext>
                </a:extLst>
              </a:tr>
              <a:tr h="65019">
                <a:tc>
                  <a:txBody>
                    <a:bodyPr/>
                    <a:lstStyle/>
                    <a:p>
                      <a:pPr algn="l" fontAlgn="b"/>
                      <a:r>
                        <a:rPr lang="de-DE" sz="300" b="0" i="0" u="none" strike="noStrike">
                          <a:solidFill>
                            <a:srgbClr val="000000"/>
                          </a:solidFill>
                          <a:effectLst/>
                          <a:latin typeface="Arial" panose="020B0604020202020204" pitchFamily="34" charset="0"/>
                        </a:rPr>
                        <a:t>0.07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Vorrat (Hobbyräume/Personal)</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12,65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489578"/>
                  </a:ext>
                </a:extLst>
              </a:tr>
              <a:tr h="65019">
                <a:tc>
                  <a:txBody>
                    <a:bodyPr/>
                    <a:lstStyle/>
                    <a:p>
                      <a:pPr algn="l" fontAlgn="b"/>
                      <a:r>
                        <a:rPr lang="de-DE" sz="300" b="0" i="0" u="none" strike="noStrike">
                          <a:solidFill>
                            <a:srgbClr val="000000"/>
                          </a:solidFill>
                          <a:effectLst/>
                          <a:latin typeface="Arial" panose="020B0604020202020204" pitchFamily="34" charset="0"/>
                        </a:rPr>
                        <a:t>0.08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Hausanschluss (Gesamtes Haus)</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0,32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3921520105"/>
                  </a:ext>
                </a:extLst>
              </a:tr>
              <a:tr h="65019">
                <a:tc>
                  <a:txBody>
                    <a:bodyPr/>
                    <a:lstStyle/>
                    <a:p>
                      <a:pPr algn="l" fontAlgn="b"/>
                      <a:r>
                        <a:rPr lang="de-DE" sz="300" b="0" i="0" u="none" strike="noStrike">
                          <a:solidFill>
                            <a:srgbClr val="000000"/>
                          </a:solidFill>
                          <a:effectLst/>
                          <a:latin typeface="Arial" panose="020B0604020202020204" pitchFamily="34" charset="0"/>
                        </a:rPr>
                        <a:t>0.09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Hauswirtschaft (Hobbyräume/Personal)</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28,02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725967"/>
                  </a:ext>
                </a:extLst>
              </a:tr>
              <a:tr h="65019">
                <a:tc>
                  <a:txBody>
                    <a:bodyPr/>
                    <a:lstStyle/>
                    <a:p>
                      <a:pPr algn="l" fontAlgn="b"/>
                      <a:r>
                        <a:rPr lang="de-DE" sz="300" b="0" i="0" u="none" strike="noStrike">
                          <a:solidFill>
                            <a:srgbClr val="000000"/>
                          </a:solidFill>
                          <a:effectLst/>
                          <a:latin typeface="Arial" panose="020B0604020202020204" pitchFamily="34" charset="0"/>
                        </a:rPr>
                        <a:t>0.10</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Hobbyraum</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28,53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866432"/>
                  </a:ext>
                </a:extLst>
              </a:tr>
              <a:tr h="65019">
                <a:tc>
                  <a:txBody>
                    <a:bodyPr/>
                    <a:lstStyle/>
                    <a:p>
                      <a:pPr algn="l" fontAlgn="b"/>
                      <a:r>
                        <a:rPr lang="de-DE" sz="300" b="0" i="0" u="none" strike="noStrike">
                          <a:solidFill>
                            <a:srgbClr val="000000"/>
                          </a:solidFill>
                          <a:effectLst/>
                          <a:latin typeface="Arial" panose="020B0604020202020204" pitchFamily="34" charset="0"/>
                        </a:rPr>
                        <a:t>0.11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Hobbyraum</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16,16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218560"/>
                  </a:ext>
                </a:extLst>
              </a:tr>
              <a:tr h="65019">
                <a:tc>
                  <a:txBody>
                    <a:bodyPr/>
                    <a:lstStyle/>
                    <a:p>
                      <a:pPr algn="l" fontAlgn="b"/>
                      <a:r>
                        <a:rPr lang="de-DE" sz="300" b="0" i="0" u="none" strike="noStrike">
                          <a:solidFill>
                            <a:srgbClr val="000000"/>
                          </a:solidFill>
                          <a:effectLst/>
                          <a:latin typeface="Arial" panose="020B0604020202020204" pitchFamily="34" charset="0"/>
                        </a:rPr>
                        <a:t>0.12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Garderobe</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1,46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986162"/>
                  </a:ext>
                </a:extLst>
              </a:tr>
              <a:tr h="65019">
                <a:tc>
                  <a:txBody>
                    <a:bodyPr/>
                    <a:lstStyle/>
                    <a:p>
                      <a:pPr algn="l" fontAlgn="b"/>
                      <a:r>
                        <a:rPr lang="de-DE" sz="300" b="0" i="0" u="none" strike="noStrike">
                          <a:solidFill>
                            <a:srgbClr val="000000"/>
                          </a:solidFill>
                          <a:effectLst/>
                          <a:latin typeface="Arial" panose="020B0604020202020204" pitchFamily="34" charset="0"/>
                        </a:rPr>
                        <a:t>0.13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Rollstuhl WC (Für Hobbyraum)</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4,7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428942"/>
                  </a:ext>
                </a:extLst>
              </a:tr>
              <a:tr h="65019">
                <a:tc>
                  <a:txBody>
                    <a:bodyPr/>
                    <a:lstStyle/>
                    <a:p>
                      <a:pPr algn="l" fontAlgn="b"/>
                      <a:r>
                        <a:rPr lang="de-DE" sz="300" b="0" i="0" u="none" strike="noStrike">
                          <a:solidFill>
                            <a:srgbClr val="000000"/>
                          </a:solidFill>
                          <a:effectLst/>
                          <a:latin typeface="Arial" panose="020B0604020202020204" pitchFamily="34" charset="0"/>
                        </a:rPr>
                        <a:t>0.14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Hygiene/WC (Für Hobbyraum)</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8,89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258822"/>
                  </a:ext>
                </a:extLst>
              </a:tr>
              <a:tr h="65019">
                <a:tc>
                  <a:txBody>
                    <a:bodyPr/>
                    <a:lstStyle/>
                    <a:p>
                      <a:pPr algn="l" fontAlgn="b"/>
                      <a:r>
                        <a:rPr lang="de-DE" sz="300" b="0" i="0" u="none" strike="noStrike">
                          <a:solidFill>
                            <a:srgbClr val="000000"/>
                          </a:solidFill>
                          <a:effectLst/>
                          <a:latin typeface="Arial" panose="020B0604020202020204" pitchFamily="34" charset="0"/>
                        </a:rPr>
                        <a:t>0.15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Heimleiter</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13,23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718330"/>
                  </a:ext>
                </a:extLst>
              </a:tr>
              <a:tr h="65019">
                <a:tc>
                  <a:txBody>
                    <a:bodyPr/>
                    <a:lstStyle/>
                    <a:p>
                      <a:pPr algn="l" fontAlgn="b"/>
                      <a:r>
                        <a:rPr lang="de-DE" sz="300" b="0" i="0" u="none" strike="noStrike">
                          <a:solidFill>
                            <a:srgbClr val="000000"/>
                          </a:solidFill>
                          <a:effectLst/>
                          <a:latin typeface="Arial" panose="020B0604020202020204" pitchFamily="34" charset="0"/>
                        </a:rPr>
                        <a:t>0.16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Maschinenraum Aufzug</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4,68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242400166"/>
                  </a:ext>
                </a:extLst>
              </a:tr>
              <a:tr h="65019">
                <a:tc>
                  <a:txBody>
                    <a:bodyPr/>
                    <a:lstStyle/>
                    <a:p>
                      <a:pPr algn="l" fontAlgn="b"/>
                      <a:r>
                        <a:rPr lang="de-DE" sz="300" b="0" i="0" u="none" strike="noStrike">
                          <a:solidFill>
                            <a:srgbClr val="000000"/>
                          </a:solidFill>
                          <a:effectLst/>
                          <a:latin typeface="Arial" panose="020B0604020202020204" pitchFamily="34" charset="0"/>
                        </a:rPr>
                        <a:t>0.17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Flur Wohngruppe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34,35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5890"/>
                  </a:ext>
                </a:extLst>
              </a:tr>
              <a:tr h="65019">
                <a:tc>
                  <a:txBody>
                    <a:bodyPr/>
                    <a:lstStyle/>
                    <a:p>
                      <a:pPr algn="l" fontAlgn="b"/>
                      <a:r>
                        <a:rPr lang="de-DE" sz="300" b="0" i="0" u="none" strike="noStrike">
                          <a:solidFill>
                            <a:srgbClr val="000000"/>
                          </a:solidFill>
                          <a:effectLst/>
                          <a:latin typeface="Arial" panose="020B0604020202020204" pitchFamily="34" charset="0"/>
                        </a:rPr>
                        <a:t>0.18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16,41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486068"/>
                  </a:ext>
                </a:extLst>
              </a:tr>
              <a:tr h="65019">
                <a:tc>
                  <a:txBody>
                    <a:bodyPr/>
                    <a:lstStyle/>
                    <a:p>
                      <a:pPr algn="l" fontAlgn="b"/>
                      <a:r>
                        <a:rPr lang="de-DE" sz="300" b="0" i="0" u="none" strike="noStrike">
                          <a:solidFill>
                            <a:srgbClr val="000000"/>
                          </a:solidFill>
                          <a:effectLst/>
                          <a:latin typeface="Arial" panose="020B0604020202020204" pitchFamily="34" charset="0"/>
                        </a:rPr>
                        <a:t>0.19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94941"/>
                  </a:ext>
                </a:extLst>
              </a:tr>
              <a:tr h="65019">
                <a:tc>
                  <a:txBody>
                    <a:bodyPr/>
                    <a:lstStyle/>
                    <a:p>
                      <a:pPr algn="l" fontAlgn="b"/>
                      <a:r>
                        <a:rPr lang="de-DE" sz="300" b="0" i="0" u="none" strike="noStrike">
                          <a:solidFill>
                            <a:srgbClr val="000000"/>
                          </a:solidFill>
                          <a:effectLst/>
                          <a:latin typeface="Arial" panose="020B0604020202020204" pitchFamily="34" charset="0"/>
                        </a:rPr>
                        <a:t>0.20</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540474"/>
                  </a:ext>
                </a:extLst>
              </a:tr>
              <a:tr h="65019">
                <a:tc>
                  <a:txBody>
                    <a:bodyPr/>
                    <a:lstStyle/>
                    <a:p>
                      <a:pPr algn="l" fontAlgn="b"/>
                      <a:r>
                        <a:rPr lang="de-DE" sz="300" b="0" i="0" u="none" strike="noStrike">
                          <a:solidFill>
                            <a:srgbClr val="000000"/>
                          </a:solidFill>
                          <a:effectLst/>
                          <a:latin typeface="Arial" panose="020B0604020202020204" pitchFamily="34" charset="0"/>
                        </a:rPr>
                        <a:t>0.21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5051610"/>
                  </a:ext>
                </a:extLst>
              </a:tr>
              <a:tr h="65019">
                <a:tc>
                  <a:txBody>
                    <a:bodyPr/>
                    <a:lstStyle/>
                    <a:p>
                      <a:pPr algn="l" fontAlgn="b"/>
                      <a:r>
                        <a:rPr lang="de-DE" sz="300" b="0" i="0" u="none" strike="noStrike">
                          <a:solidFill>
                            <a:srgbClr val="000000"/>
                          </a:solidFill>
                          <a:effectLst/>
                          <a:latin typeface="Arial" panose="020B0604020202020204" pitchFamily="34" charset="0"/>
                        </a:rPr>
                        <a:t>0.22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16,59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629852"/>
                  </a:ext>
                </a:extLst>
              </a:tr>
              <a:tr h="65019">
                <a:tc>
                  <a:txBody>
                    <a:bodyPr/>
                    <a:lstStyle/>
                    <a:p>
                      <a:pPr algn="l" fontAlgn="b"/>
                      <a:r>
                        <a:rPr lang="de-DE" sz="300" b="0" i="0" u="none" strike="noStrike">
                          <a:solidFill>
                            <a:srgbClr val="000000"/>
                          </a:solidFill>
                          <a:effectLst/>
                          <a:latin typeface="Arial" panose="020B0604020202020204" pitchFamily="34" charset="0"/>
                        </a:rPr>
                        <a:t>0.23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768358"/>
                  </a:ext>
                </a:extLst>
              </a:tr>
              <a:tr h="65019">
                <a:tc>
                  <a:txBody>
                    <a:bodyPr/>
                    <a:lstStyle/>
                    <a:p>
                      <a:pPr algn="l" fontAlgn="b"/>
                      <a:r>
                        <a:rPr lang="de-DE" sz="300" b="0" i="0" u="none" strike="noStrike">
                          <a:solidFill>
                            <a:srgbClr val="000000"/>
                          </a:solidFill>
                          <a:effectLst/>
                          <a:latin typeface="Arial" panose="020B0604020202020204" pitchFamily="34" charset="0"/>
                        </a:rPr>
                        <a:t>0.24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Wohnen/Küche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52,05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898263"/>
                  </a:ext>
                </a:extLst>
              </a:tr>
              <a:tr h="65019">
                <a:tc>
                  <a:txBody>
                    <a:bodyPr/>
                    <a:lstStyle/>
                    <a:p>
                      <a:pPr algn="l" fontAlgn="b"/>
                      <a:r>
                        <a:rPr lang="de-DE" sz="300" b="0" i="0" u="none" strike="noStrike">
                          <a:solidFill>
                            <a:srgbClr val="000000"/>
                          </a:solidFill>
                          <a:effectLst/>
                          <a:latin typeface="Arial" panose="020B0604020202020204" pitchFamily="34" charset="0"/>
                        </a:rPr>
                        <a:t>0.25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Abstellraum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6,15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932826"/>
                  </a:ext>
                </a:extLst>
              </a:tr>
              <a:tr h="65019">
                <a:tc>
                  <a:txBody>
                    <a:bodyPr/>
                    <a:lstStyle/>
                    <a:p>
                      <a:pPr algn="l" fontAlgn="b"/>
                      <a:r>
                        <a:rPr lang="de-DE" sz="300" b="0" i="0" u="none" strike="noStrike">
                          <a:solidFill>
                            <a:srgbClr val="000000"/>
                          </a:solidFill>
                          <a:effectLst/>
                          <a:latin typeface="Arial" panose="020B0604020202020204" pitchFamily="34" charset="0"/>
                        </a:rPr>
                        <a:t>0.26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Flur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22,48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083214"/>
                  </a:ext>
                </a:extLst>
              </a:tr>
              <a:tr h="65019">
                <a:tc>
                  <a:txBody>
                    <a:bodyPr/>
                    <a:lstStyle/>
                    <a:p>
                      <a:pPr algn="l" fontAlgn="b"/>
                      <a:r>
                        <a:rPr lang="de-DE" sz="300" b="0" i="0" u="none" strike="noStrike">
                          <a:solidFill>
                            <a:srgbClr val="000000"/>
                          </a:solidFill>
                          <a:effectLst/>
                          <a:latin typeface="Arial" panose="020B0604020202020204" pitchFamily="34" charset="0"/>
                        </a:rPr>
                        <a:t>0.27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498297"/>
                  </a:ext>
                </a:extLst>
              </a:tr>
              <a:tr h="65019">
                <a:tc>
                  <a:txBody>
                    <a:bodyPr/>
                    <a:lstStyle/>
                    <a:p>
                      <a:pPr algn="l" fontAlgn="b"/>
                      <a:r>
                        <a:rPr lang="de-DE" sz="300" b="0" i="0" u="none" strike="noStrike">
                          <a:solidFill>
                            <a:srgbClr val="000000"/>
                          </a:solidFill>
                          <a:effectLst/>
                          <a:latin typeface="Arial" panose="020B0604020202020204" pitchFamily="34" charset="0"/>
                        </a:rPr>
                        <a:t>0.28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677743"/>
                  </a:ext>
                </a:extLst>
              </a:tr>
              <a:tr h="65019">
                <a:tc>
                  <a:txBody>
                    <a:bodyPr/>
                    <a:lstStyle/>
                    <a:p>
                      <a:pPr algn="l" fontAlgn="b"/>
                      <a:r>
                        <a:rPr lang="de-DE" sz="300" b="0" i="0" u="none" strike="noStrike">
                          <a:solidFill>
                            <a:srgbClr val="000000"/>
                          </a:solidFill>
                          <a:effectLst/>
                          <a:latin typeface="Arial" panose="020B0604020202020204" pitchFamily="34" charset="0"/>
                        </a:rPr>
                        <a:t>0.29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16,12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48233"/>
                  </a:ext>
                </a:extLst>
              </a:tr>
              <a:tr h="65019">
                <a:tc>
                  <a:txBody>
                    <a:bodyPr/>
                    <a:lstStyle/>
                    <a:p>
                      <a:pPr algn="l" fontAlgn="b"/>
                      <a:r>
                        <a:rPr lang="de-DE" sz="300" b="0" i="0" u="none" strike="noStrike">
                          <a:solidFill>
                            <a:srgbClr val="000000"/>
                          </a:solidFill>
                          <a:effectLst/>
                          <a:latin typeface="Arial" panose="020B0604020202020204" pitchFamily="34" charset="0"/>
                        </a:rPr>
                        <a:t>0.30</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16,12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587572"/>
                  </a:ext>
                </a:extLst>
              </a:tr>
              <a:tr h="65019">
                <a:tc>
                  <a:txBody>
                    <a:bodyPr/>
                    <a:lstStyle/>
                    <a:p>
                      <a:pPr algn="l" fontAlgn="b"/>
                      <a:r>
                        <a:rPr lang="de-DE" sz="300" b="0" i="0" u="none" strike="noStrike">
                          <a:solidFill>
                            <a:srgbClr val="000000"/>
                          </a:solidFill>
                          <a:effectLst/>
                          <a:latin typeface="Arial" panose="020B0604020202020204" pitchFamily="34" charset="0"/>
                        </a:rPr>
                        <a:t>0.31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186324"/>
                  </a:ext>
                </a:extLst>
              </a:tr>
              <a:tr h="65019">
                <a:tc>
                  <a:txBody>
                    <a:bodyPr/>
                    <a:lstStyle/>
                    <a:p>
                      <a:pPr algn="l" fontAlgn="b"/>
                      <a:r>
                        <a:rPr lang="de-DE" sz="300" b="0" i="0" u="none" strike="noStrike">
                          <a:solidFill>
                            <a:srgbClr val="000000"/>
                          </a:solidFill>
                          <a:effectLst/>
                          <a:latin typeface="Arial" panose="020B0604020202020204" pitchFamily="34" charset="0"/>
                        </a:rPr>
                        <a:t>0.32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16,16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874314"/>
                  </a:ext>
                </a:extLst>
              </a:tr>
              <a:tr h="65019">
                <a:tc>
                  <a:txBody>
                    <a:bodyPr/>
                    <a:lstStyle/>
                    <a:p>
                      <a:pPr algn="l" fontAlgn="b"/>
                      <a:r>
                        <a:rPr lang="de-DE" sz="300" b="1" i="0" u="none" strike="noStrike">
                          <a:solidFill>
                            <a:srgbClr val="000000"/>
                          </a:solidFill>
                          <a:effectLst/>
                          <a:latin typeface="Arial" panose="020B0604020202020204" pitchFamily="34" charset="0"/>
                        </a:rPr>
                        <a:t>1. OG</a:t>
                      </a:r>
                    </a:p>
                  </a:txBody>
                  <a:tcPr marL="2429" marR="2429" marT="242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1" i="0" u="none" strike="noStrike">
                          <a:solidFill>
                            <a:srgbClr val="000000"/>
                          </a:solidFill>
                          <a:effectLst/>
                          <a:latin typeface="Arial" panose="020B0604020202020204" pitchFamily="34" charset="0"/>
                        </a:rPr>
                        <a:t> </a:t>
                      </a:r>
                    </a:p>
                  </a:txBody>
                  <a:tcPr marL="2429" marR="2429" marT="242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83890"/>
                  </a:ext>
                </a:extLst>
              </a:tr>
              <a:tr h="65019">
                <a:tc>
                  <a:txBody>
                    <a:bodyPr/>
                    <a:lstStyle/>
                    <a:p>
                      <a:pPr algn="l" fontAlgn="b"/>
                      <a:r>
                        <a:rPr lang="de-DE" sz="300" b="0" i="0" u="none" strike="noStrike">
                          <a:solidFill>
                            <a:srgbClr val="000000"/>
                          </a:solidFill>
                          <a:effectLst/>
                          <a:latin typeface="Arial" panose="020B0604020202020204" pitchFamily="34" charset="0"/>
                        </a:rPr>
                        <a:t>1.01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Treppe OG (Zugang Gesamthaus)</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27,75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2648408368"/>
                  </a:ext>
                </a:extLst>
              </a:tr>
              <a:tr h="65019">
                <a:tc>
                  <a:txBody>
                    <a:bodyPr/>
                    <a:lstStyle/>
                    <a:p>
                      <a:pPr algn="l" fontAlgn="b"/>
                      <a:r>
                        <a:rPr lang="de-DE" sz="300" b="0" i="0" u="none" strike="noStrike">
                          <a:solidFill>
                            <a:srgbClr val="000000"/>
                          </a:solidFill>
                          <a:effectLst/>
                          <a:latin typeface="Arial" panose="020B0604020202020204" pitchFamily="34" charset="0"/>
                        </a:rPr>
                        <a:t>1.02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Aufzug OG</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2,95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139008310"/>
                  </a:ext>
                </a:extLst>
              </a:tr>
              <a:tr h="65019">
                <a:tc>
                  <a:txBody>
                    <a:bodyPr/>
                    <a:lstStyle/>
                    <a:p>
                      <a:pPr algn="l" fontAlgn="b"/>
                      <a:r>
                        <a:rPr lang="de-DE" sz="300" b="0" i="0" u="none" strike="noStrike">
                          <a:solidFill>
                            <a:srgbClr val="000000"/>
                          </a:solidFill>
                          <a:effectLst/>
                          <a:latin typeface="Arial" panose="020B0604020202020204" pitchFamily="34" charset="0"/>
                        </a:rPr>
                        <a:t>1.03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Wohnen/Küche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61,4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026137"/>
                  </a:ext>
                </a:extLst>
              </a:tr>
              <a:tr h="65019">
                <a:tc>
                  <a:txBody>
                    <a:bodyPr/>
                    <a:lstStyle/>
                    <a:p>
                      <a:pPr algn="l" fontAlgn="b"/>
                      <a:r>
                        <a:rPr lang="de-DE" sz="300" b="0" i="0" u="none" strike="noStrike">
                          <a:solidFill>
                            <a:srgbClr val="000000"/>
                          </a:solidFill>
                          <a:effectLst/>
                          <a:latin typeface="Arial" panose="020B0604020202020204" pitchFamily="34" charset="0"/>
                        </a:rPr>
                        <a:t>1.04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Flur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4,77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610384"/>
                  </a:ext>
                </a:extLst>
              </a:tr>
              <a:tr h="65019">
                <a:tc>
                  <a:txBody>
                    <a:bodyPr/>
                    <a:lstStyle/>
                    <a:p>
                      <a:pPr algn="l" fontAlgn="b"/>
                      <a:r>
                        <a:rPr lang="de-DE" sz="300" b="0" i="0" u="none" strike="noStrike">
                          <a:solidFill>
                            <a:srgbClr val="000000"/>
                          </a:solidFill>
                          <a:effectLst/>
                          <a:latin typeface="Arial" panose="020B0604020202020204" pitchFamily="34" charset="0"/>
                        </a:rPr>
                        <a:t>1.05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418515"/>
                  </a:ext>
                </a:extLst>
              </a:tr>
              <a:tr h="65019">
                <a:tc>
                  <a:txBody>
                    <a:bodyPr/>
                    <a:lstStyle/>
                    <a:p>
                      <a:pPr algn="l" fontAlgn="b"/>
                      <a:r>
                        <a:rPr lang="de-DE" sz="300" b="0" i="0" u="none" strike="noStrike">
                          <a:solidFill>
                            <a:srgbClr val="000000"/>
                          </a:solidFill>
                          <a:effectLst/>
                          <a:latin typeface="Arial" panose="020B0604020202020204" pitchFamily="34" charset="0"/>
                        </a:rPr>
                        <a:t>1.06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95387"/>
                  </a:ext>
                </a:extLst>
              </a:tr>
              <a:tr h="65019">
                <a:tc>
                  <a:txBody>
                    <a:bodyPr/>
                    <a:lstStyle/>
                    <a:p>
                      <a:pPr algn="l" fontAlgn="b"/>
                      <a:r>
                        <a:rPr lang="de-DE" sz="300" b="0" i="0" u="none" strike="noStrike">
                          <a:solidFill>
                            <a:srgbClr val="000000"/>
                          </a:solidFill>
                          <a:effectLst/>
                          <a:latin typeface="Arial" panose="020B0604020202020204" pitchFamily="34" charset="0"/>
                        </a:rPr>
                        <a:t>1.07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16,43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328005"/>
                  </a:ext>
                </a:extLst>
              </a:tr>
              <a:tr h="65019">
                <a:tc>
                  <a:txBody>
                    <a:bodyPr/>
                    <a:lstStyle/>
                    <a:p>
                      <a:pPr algn="l" fontAlgn="b"/>
                      <a:r>
                        <a:rPr lang="de-DE" sz="300" b="0" i="0" u="none" strike="noStrike">
                          <a:solidFill>
                            <a:srgbClr val="000000"/>
                          </a:solidFill>
                          <a:effectLst/>
                          <a:latin typeface="Arial" panose="020B0604020202020204" pitchFamily="34" charset="0"/>
                        </a:rPr>
                        <a:t>1.08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Flur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21,34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977458"/>
                  </a:ext>
                </a:extLst>
              </a:tr>
              <a:tr h="65019">
                <a:tc>
                  <a:txBody>
                    <a:bodyPr/>
                    <a:lstStyle/>
                    <a:p>
                      <a:pPr algn="l" fontAlgn="b"/>
                      <a:r>
                        <a:rPr lang="de-DE" sz="300" b="0" i="0" u="none" strike="noStrike">
                          <a:solidFill>
                            <a:srgbClr val="000000"/>
                          </a:solidFill>
                          <a:effectLst/>
                          <a:latin typeface="Arial" panose="020B0604020202020204" pitchFamily="34" charset="0"/>
                        </a:rPr>
                        <a:t>1.09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14,01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8841477"/>
                  </a:ext>
                </a:extLst>
              </a:tr>
              <a:tr h="65019">
                <a:tc>
                  <a:txBody>
                    <a:bodyPr/>
                    <a:lstStyle/>
                    <a:p>
                      <a:pPr algn="l" fontAlgn="b"/>
                      <a:r>
                        <a:rPr lang="de-DE" sz="300" b="0" i="0" u="none" strike="noStrike">
                          <a:solidFill>
                            <a:srgbClr val="000000"/>
                          </a:solidFill>
                          <a:effectLst/>
                          <a:latin typeface="Arial" panose="020B0604020202020204" pitchFamily="34" charset="0"/>
                        </a:rPr>
                        <a:t>1.10</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Technik</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0,28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968007267"/>
                  </a:ext>
                </a:extLst>
              </a:tr>
              <a:tr h="65019">
                <a:tc>
                  <a:txBody>
                    <a:bodyPr/>
                    <a:lstStyle/>
                    <a:p>
                      <a:pPr algn="l" fontAlgn="b"/>
                      <a:r>
                        <a:rPr lang="de-DE" sz="300" b="0" i="0" u="none" strike="noStrike">
                          <a:solidFill>
                            <a:srgbClr val="000000"/>
                          </a:solidFill>
                          <a:effectLst/>
                          <a:latin typeface="Arial" panose="020B0604020202020204" pitchFamily="34" charset="0"/>
                        </a:rPr>
                        <a:t>1.11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14,01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008937"/>
                  </a:ext>
                </a:extLst>
              </a:tr>
              <a:tr h="65019">
                <a:tc>
                  <a:txBody>
                    <a:bodyPr/>
                    <a:lstStyle/>
                    <a:p>
                      <a:pPr algn="l" fontAlgn="b"/>
                      <a:r>
                        <a:rPr lang="de-DE" sz="300" b="0" i="0" u="none" strike="noStrike">
                          <a:solidFill>
                            <a:srgbClr val="000000"/>
                          </a:solidFill>
                          <a:effectLst/>
                          <a:latin typeface="Arial" panose="020B0604020202020204" pitchFamily="34" charset="0"/>
                        </a:rPr>
                        <a:t>1.12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Abstellraum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1,38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639349"/>
                  </a:ext>
                </a:extLst>
              </a:tr>
              <a:tr h="65019">
                <a:tc>
                  <a:txBody>
                    <a:bodyPr/>
                    <a:lstStyle/>
                    <a:p>
                      <a:pPr algn="l" fontAlgn="b"/>
                      <a:r>
                        <a:rPr lang="de-DE" sz="300" b="0" i="0" u="none" strike="noStrike">
                          <a:solidFill>
                            <a:srgbClr val="000000"/>
                          </a:solidFill>
                          <a:effectLst/>
                          <a:latin typeface="Arial" panose="020B0604020202020204" pitchFamily="34" charset="0"/>
                        </a:rPr>
                        <a:t>1.13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dirty="0">
                          <a:solidFill>
                            <a:srgbClr val="000000"/>
                          </a:solidFill>
                          <a:effectLst/>
                          <a:latin typeface="Arial" panose="020B0604020202020204" pitchFamily="34" charset="0"/>
                        </a:rPr>
                        <a:t>Dusche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644036"/>
                  </a:ext>
                </a:extLst>
              </a:tr>
              <a:tr h="65019">
                <a:tc>
                  <a:txBody>
                    <a:bodyPr/>
                    <a:lstStyle/>
                    <a:p>
                      <a:pPr algn="l" fontAlgn="b"/>
                      <a:r>
                        <a:rPr lang="de-DE" sz="300" b="0" i="0" u="none" strike="noStrike">
                          <a:solidFill>
                            <a:srgbClr val="000000"/>
                          </a:solidFill>
                          <a:effectLst/>
                          <a:latin typeface="Arial" panose="020B0604020202020204" pitchFamily="34" charset="0"/>
                        </a:rPr>
                        <a:t>1.14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Abstellraum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5,63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366294"/>
                  </a:ext>
                </a:extLst>
              </a:tr>
              <a:tr h="65019">
                <a:tc>
                  <a:txBody>
                    <a:bodyPr/>
                    <a:lstStyle/>
                    <a:p>
                      <a:pPr algn="l" fontAlgn="b"/>
                      <a:r>
                        <a:rPr lang="de-DE" sz="300" b="0" i="0" u="none" strike="noStrike">
                          <a:solidFill>
                            <a:srgbClr val="000000"/>
                          </a:solidFill>
                          <a:effectLst/>
                          <a:latin typeface="Arial" panose="020B0604020202020204" pitchFamily="34" charset="0"/>
                        </a:rPr>
                        <a:t>1.15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098654"/>
                  </a:ext>
                </a:extLst>
              </a:tr>
              <a:tr h="65019">
                <a:tc>
                  <a:txBody>
                    <a:bodyPr/>
                    <a:lstStyle/>
                    <a:p>
                      <a:pPr algn="l" fontAlgn="b"/>
                      <a:r>
                        <a:rPr lang="de-DE" sz="300" b="0" i="0" u="none" strike="noStrike">
                          <a:solidFill>
                            <a:srgbClr val="000000"/>
                          </a:solidFill>
                          <a:effectLst/>
                          <a:latin typeface="Arial" panose="020B0604020202020204" pitchFamily="34" charset="0"/>
                        </a:rPr>
                        <a:t>1.16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01152"/>
                  </a:ext>
                </a:extLst>
              </a:tr>
              <a:tr h="65019">
                <a:tc>
                  <a:txBody>
                    <a:bodyPr/>
                    <a:lstStyle/>
                    <a:p>
                      <a:pPr algn="l" fontAlgn="b"/>
                      <a:r>
                        <a:rPr lang="de-DE" sz="300" b="0" i="0" u="none" strike="noStrike">
                          <a:solidFill>
                            <a:srgbClr val="000000"/>
                          </a:solidFill>
                          <a:effectLst/>
                          <a:latin typeface="Arial" panose="020B0604020202020204" pitchFamily="34" charset="0"/>
                        </a:rPr>
                        <a:t>1.17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6,6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532028"/>
                  </a:ext>
                </a:extLst>
              </a:tr>
              <a:tr h="65019">
                <a:tc>
                  <a:txBody>
                    <a:bodyPr/>
                    <a:lstStyle/>
                    <a:p>
                      <a:pPr algn="l" fontAlgn="b"/>
                      <a:r>
                        <a:rPr lang="de-DE" sz="300" b="0" i="0" u="none" strike="noStrike">
                          <a:solidFill>
                            <a:srgbClr val="000000"/>
                          </a:solidFill>
                          <a:effectLst/>
                          <a:latin typeface="Arial" panose="020B0604020202020204" pitchFamily="34" charset="0"/>
                        </a:rPr>
                        <a:t>1.18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Abstellraum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1,85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261941"/>
                  </a:ext>
                </a:extLst>
              </a:tr>
              <a:tr h="65019">
                <a:tc>
                  <a:txBody>
                    <a:bodyPr/>
                    <a:lstStyle/>
                    <a:p>
                      <a:pPr algn="l" fontAlgn="b"/>
                      <a:r>
                        <a:rPr lang="de-DE" sz="300" b="0" i="0" u="none" strike="noStrike">
                          <a:solidFill>
                            <a:srgbClr val="000000"/>
                          </a:solidFill>
                          <a:effectLst/>
                          <a:latin typeface="Arial" panose="020B0604020202020204" pitchFamily="34" charset="0"/>
                        </a:rPr>
                        <a:t>1.19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Abstellraum OG Gesamt</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6,15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1910731774"/>
                  </a:ext>
                </a:extLst>
              </a:tr>
              <a:tr h="65019">
                <a:tc>
                  <a:txBody>
                    <a:bodyPr/>
                    <a:lstStyle/>
                    <a:p>
                      <a:pPr algn="l" fontAlgn="b"/>
                      <a:r>
                        <a:rPr lang="de-DE" sz="300" b="0" i="0" u="none" strike="noStrike">
                          <a:solidFill>
                            <a:srgbClr val="000000"/>
                          </a:solidFill>
                          <a:effectLst/>
                          <a:latin typeface="Arial" panose="020B0604020202020204" pitchFamily="34" charset="0"/>
                        </a:rPr>
                        <a:t>1.20</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Medizinisches Pflegebad</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169488"/>
                  </a:ext>
                </a:extLst>
              </a:tr>
              <a:tr h="65019">
                <a:tc>
                  <a:txBody>
                    <a:bodyPr/>
                    <a:lstStyle/>
                    <a:p>
                      <a:pPr algn="l" fontAlgn="b"/>
                      <a:r>
                        <a:rPr lang="de-DE" sz="300" b="0" i="0" u="none" strike="noStrike">
                          <a:solidFill>
                            <a:srgbClr val="000000"/>
                          </a:solidFill>
                          <a:effectLst/>
                          <a:latin typeface="Arial" panose="020B0604020202020204" pitchFamily="34" charset="0"/>
                        </a:rPr>
                        <a:t>1.21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Flur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18,22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226518"/>
                  </a:ext>
                </a:extLst>
              </a:tr>
              <a:tr h="65019">
                <a:tc>
                  <a:txBody>
                    <a:bodyPr/>
                    <a:lstStyle/>
                    <a:p>
                      <a:pPr algn="l" fontAlgn="b"/>
                      <a:r>
                        <a:rPr lang="de-DE" sz="300" b="0" i="0" u="none" strike="noStrike">
                          <a:solidFill>
                            <a:srgbClr val="000000"/>
                          </a:solidFill>
                          <a:effectLst/>
                          <a:latin typeface="Arial" panose="020B0604020202020204" pitchFamily="34" charset="0"/>
                        </a:rPr>
                        <a:t>1.22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Treppe (Zugang Gesamthaus)</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300" b="0" i="0" u="none" strike="noStrike">
                          <a:solidFill>
                            <a:srgbClr val="000000"/>
                          </a:solidFill>
                          <a:effectLst/>
                          <a:latin typeface="Arial" panose="020B0604020202020204" pitchFamily="34" charset="0"/>
                        </a:rPr>
                        <a:t>3,67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1170351264"/>
                  </a:ext>
                </a:extLst>
              </a:tr>
              <a:tr h="65019">
                <a:tc>
                  <a:txBody>
                    <a:bodyPr/>
                    <a:lstStyle/>
                    <a:p>
                      <a:pPr algn="l" fontAlgn="b"/>
                      <a:r>
                        <a:rPr lang="de-DE" sz="300" b="0" i="0" u="none" strike="noStrike">
                          <a:solidFill>
                            <a:srgbClr val="000000"/>
                          </a:solidFill>
                          <a:effectLst/>
                          <a:latin typeface="Arial" panose="020B0604020202020204" pitchFamily="34" charset="0"/>
                        </a:rPr>
                        <a:t>1.23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285942"/>
                  </a:ext>
                </a:extLst>
              </a:tr>
              <a:tr h="65019">
                <a:tc>
                  <a:txBody>
                    <a:bodyPr/>
                    <a:lstStyle/>
                    <a:p>
                      <a:pPr algn="l" fontAlgn="b"/>
                      <a:r>
                        <a:rPr lang="de-DE" sz="300" b="0" i="0" u="none" strike="noStrike">
                          <a:solidFill>
                            <a:srgbClr val="000000"/>
                          </a:solidFill>
                          <a:effectLst/>
                          <a:latin typeface="Arial" panose="020B0604020202020204" pitchFamily="34" charset="0"/>
                        </a:rPr>
                        <a:t>1.24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16,59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759003"/>
                  </a:ext>
                </a:extLst>
              </a:tr>
              <a:tr h="65019">
                <a:tc>
                  <a:txBody>
                    <a:bodyPr/>
                    <a:lstStyle/>
                    <a:p>
                      <a:pPr algn="l" fontAlgn="b"/>
                      <a:r>
                        <a:rPr lang="de-DE" sz="300" b="0" i="0" u="none" strike="noStrike">
                          <a:solidFill>
                            <a:srgbClr val="000000"/>
                          </a:solidFill>
                          <a:effectLst/>
                          <a:latin typeface="Arial" panose="020B0604020202020204" pitchFamily="34" charset="0"/>
                        </a:rPr>
                        <a:t>1.25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325771"/>
                  </a:ext>
                </a:extLst>
              </a:tr>
              <a:tr h="65019">
                <a:tc>
                  <a:txBody>
                    <a:bodyPr/>
                    <a:lstStyle/>
                    <a:p>
                      <a:pPr algn="l" fontAlgn="b"/>
                      <a:r>
                        <a:rPr lang="de-DE" sz="300" b="0" i="0" u="none" strike="noStrike">
                          <a:solidFill>
                            <a:srgbClr val="000000"/>
                          </a:solidFill>
                          <a:effectLst/>
                          <a:latin typeface="Arial" panose="020B0604020202020204" pitchFamily="34" charset="0"/>
                        </a:rPr>
                        <a:t>1.26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Wohnen/Küche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45,84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718122"/>
                  </a:ext>
                </a:extLst>
              </a:tr>
              <a:tr h="65019">
                <a:tc>
                  <a:txBody>
                    <a:bodyPr/>
                    <a:lstStyle/>
                    <a:p>
                      <a:pPr algn="l" fontAlgn="b"/>
                      <a:r>
                        <a:rPr lang="de-DE" sz="300" b="0" i="0" u="none" strike="noStrike">
                          <a:solidFill>
                            <a:srgbClr val="000000"/>
                          </a:solidFill>
                          <a:effectLst/>
                          <a:latin typeface="Arial" panose="020B0604020202020204" pitchFamily="34" charset="0"/>
                        </a:rPr>
                        <a:t>1.27</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Flur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22,48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015034"/>
                  </a:ext>
                </a:extLst>
              </a:tr>
              <a:tr h="65019">
                <a:tc>
                  <a:txBody>
                    <a:bodyPr/>
                    <a:lstStyle/>
                    <a:p>
                      <a:pPr algn="l" fontAlgn="b"/>
                      <a:r>
                        <a:rPr lang="de-DE" sz="300" b="0" i="0" u="none" strike="noStrike">
                          <a:solidFill>
                            <a:srgbClr val="000000"/>
                          </a:solidFill>
                          <a:effectLst/>
                          <a:latin typeface="Arial" panose="020B0604020202020204" pitchFamily="34" charset="0"/>
                        </a:rPr>
                        <a:t>1.28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14</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946"/>
                  </a:ext>
                </a:extLst>
              </a:tr>
              <a:tr h="65019">
                <a:tc>
                  <a:txBody>
                    <a:bodyPr/>
                    <a:lstStyle/>
                    <a:p>
                      <a:pPr algn="l" fontAlgn="b"/>
                      <a:r>
                        <a:rPr lang="de-DE" sz="300" b="0" i="0" u="none" strike="noStrike">
                          <a:solidFill>
                            <a:srgbClr val="000000"/>
                          </a:solidFill>
                          <a:effectLst/>
                          <a:latin typeface="Arial" panose="020B0604020202020204" pitchFamily="34" charset="0"/>
                        </a:rPr>
                        <a:t>1.29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972725"/>
                  </a:ext>
                </a:extLst>
              </a:tr>
              <a:tr h="65019">
                <a:tc>
                  <a:txBody>
                    <a:bodyPr/>
                    <a:lstStyle/>
                    <a:p>
                      <a:pPr algn="l" fontAlgn="b"/>
                      <a:r>
                        <a:rPr lang="de-DE" sz="300" b="0" i="0" u="none" strike="noStrike">
                          <a:solidFill>
                            <a:srgbClr val="000000"/>
                          </a:solidFill>
                          <a:effectLst/>
                          <a:latin typeface="Arial" panose="020B0604020202020204" pitchFamily="34" charset="0"/>
                        </a:rPr>
                        <a:t>1.30</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16,12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076721"/>
                  </a:ext>
                </a:extLst>
              </a:tr>
              <a:tr h="65019">
                <a:tc>
                  <a:txBody>
                    <a:bodyPr/>
                    <a:lstStyle/>
                    <a:p>
                      <a:pPr algn="l" fontAlgn="b"/>
                      <a:r>
                        <a:rPr lang="de-DE" sz="300" b="0" i="0" u="none" strike="noStrike">
                          <a:solidFill>
                            <a:srgbClr val="000000"/>
                          </a:solidFill>
                          <a:effectLst/>
                          <a:latin typeface="Arial" panose="020B0604020202020204" pitchFamily="34" charset="0"/>
                        </a:rPr>
                        <a:t>1.31</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16,12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176910"/>
                  </a:ext>
                </a:extLst>
              </a:tr>
              <a:tr h="65019">
                <a:tc>
                  <a:txBody>
                    <a:bodyPr/>
                    <a:lstStyle/>
                    <a:p>
                      <a:pPr algn="l" fontAlgn="b"/>
                      <a:r>
                        <a:rPr lang="de-DE" sz="300" b="0" i="0" u="none" strike="noStrike">
                          <a:solidFill>
                            <a:srgbClr val="000000"/>
                          </a:solidFill>
                          <a:effectLst/>
                          <a:latin typeface="Arial" panose="020B0604020202020204" pitchFamily="34" charset="0"/>
                        </a:rPr>
                        <a:t>1.32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Dusche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5,5</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877901"/>
                  </a:ext>
                </a:extLst>
              </a:tr>
              <a:tr h="85191">
                <a:tc>
                  <a:txBody>
                    <a:bodyPr/>
                    <a:lstStyle/>
                    <a:p>
                      <a:pPr algn="l" fontAlgn="b"/>
                      <a:r>
                        <a:rPr lang="de-DE" sz="300" b="0" i="0" u="none" strike="noStrike">
                          <a:solidFill>
                            <a:srgbClr val="000000"/>
                          </a:solidFill>
                          <a:effectLst/>
                          <a:latin typeface="Arial" panose="020B0604020202020204" pitchFamily="34" charset="0"/>
                        </a:rPr>
                        <a:t>1.33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Zimmer Gruppe 3</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300" b="0" i="0" u="none" strike="noStrike">
                          <a:solidFill>
                            <a:srgbClr val="000000"/>
                          </a:solidFill>
                          <a:effectLst/>
                          <a:latin typeface="Arial" panose="020B0604020202020204" pitchFamily="34" charset="0"/>
                        </a:rPr>
                        <a:t>16,16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300" b="0" i="0" u="none" strike="noStrike">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406299"/>
                  </a:ext>
                </a:extLst>
              </a:tr>
              <a:tr h="119899">
                <a:tc gridSpan="2">
                  <a:txBody>
                    <a:bodyPr/>
                    <a:lstStyle/>
                    <a:p>
                      <a:pPr algn="ctr" fontAlgn="b"/>
                      <a:r>
                        <a:rPr lang="de-DE" sz="300" b="1" i="0" u="none" strike="noStrike">
                          <a:solidFill>
                            <a:srgbClr val="000000"/>
                          </a:solidFill>
                          <a:effectLst/>
                          <a:latin typeface="Arial" panose="020B0604020202020204" pitchFamily="34" charset="0"/>
                        </a:rPr>
                        <a:t>Ergebnis Schritt 1-3: Flächenanteile</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de-DE"/>
                    </a:p>
                  </a:txBody>
                  <a:tcPr/>
                </a:tc>
                <a:tc>
                  <a:txBody>
                    <a:bodyPr/>
                    <a:lstStyle/>
                    <a:p>
                      <a:pPr algn="r" fontAlgn="b"/>
                      <a:r>
                        <a:rPr lang="de-DE" sz="300" b="1" i="0" u="none" strike="noStrike">
                          <a:solidFill>
                            <a:srgbClr val="000000"/>
                          </a:solidFill>
                          <a:effectLst/>
                          <a:latin typeface="Arial" panose="020B0604020202020204" pitchFamily="34" charset="0"/>
                        </a:rPr>
                        <a:t>656,88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de-DE" sz="300" b="1" i="0" u="none" strike="noStrike">
                          <a:solidFill>
                            <a:srgbClr val="000000"/>
                          </a:solidFill>
                          <a:effectLst/>
                          <a:latin typeface="Arial" panose="020B0604020202020204" pitchFamily="34" charset="0"/>
                        </a:rPr>
                        <a:t>164,76</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de-DE" sz="300" b="1" i="0" u="none" strike="noStrike">
                          <a:solidFill>
                            <a:srgbClr val="000000"/>
                          </a:solidFill>
                          <a:effectLst/>
                          <a:latin typeface="Arial" panose="020B0604020202020204" pitchFamily="34" charset="0"/>
                        </a:rPr>
                        <a:t>74,39</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36749305"/>
                  </a:ext>
                </a:extLst>
              </a:tr>
              <a:tr h="126758">
                <a:tc gridSpan="2">
                  <a:txBody>
                    <a:bodyPr/>
                    <a:lstStyle/>
                    <a:p>
                      <a:pPr algn="ctr" fontAlgn="b"/>
                      <a:r>
                        <a:rPr lang="de-DE" sz="300" b="1" i="0" u="none" strike="noStrike" dirty="0">
                          <a:solidFill>
                            <a:srgbClr val="000000"/>
                          </a:solidFill>
                          <a:effectLst/>
                          <a:latin typeface="Arial" panose="020B0604020202020204" pitchFamily="34" charset="0"/>
                        </a:rPr>
                        <a:t>Schritt 4: Aufteilungsschlüssel Wohnen (W) und Fachleistung (F)</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de-DE"/>
                    </a:p>
                  </a:txBody>
                  <a:tcPr/>
                </a:tc>
                <a:tc>
                  <a:txBody>
                    <a:bodyPr/>
                    <a:lstStyle/>
                    <a:p>
                      <a:pPr algn="r" fontAlgn="b"/>
                      <a:r>
                        <a:rPr lang="de-DE" sz="300" b="1" i="0" u="none" strike="noStrike">
                          <a:solidFill>
                            <a:srgbClr val="000000"/>
                          </a:solidFill>
                          <a:effectLst/>
                          <a:latin typeface="Arial" panose="020B0604020202020204" pitchFamily="34" charset="0"/>
                        </a:rPr>
                        <a:t>0,8</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de-DE" sz="300" b="1" i="0" u="none" strike="noStrike">
                          <a:solidFill>
                            <a:srgbClr val="000000"/>
                          </a:solidFill>
                          <a:effectLst/>
                          <a:latin typeface="Arial" panose="020B0604020202020204" pitchFamily="34" charset="0"/>
                        </a:rPr>
                        <a:t>0,2</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de-DE" sz="300" b="1" i="0" u="none" strike="noStrike" dirty="0">
                          <a:solidFill>
                            <a:srgbClr val="000000"/>
                          </a:solidFill>
                          <a:effectLst/>
                          <a:latin typeface="Arial" panose="020B0604020202020204" pitchFamily="34" charset="0"/>
                        </a:rPr>
                        <a:t> </a:t>
                      </a:r>
                    </a:p>
                  </a:txBody>
                  <a:tcPr marL="2429" marR="2429" marT="2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2314368"/>
                  </a:ext>
                </a:extLst>
              </a:tr>
            </a:tbl>
          </a:graphicData>
        </a:graphic>
      </p:graphicFrame>
      <p:grpSp>
        <p:nvGrpSpPr>
          <p:cNvPr id="7" name="Gruppieren 6" title="Untertitel"/>
          <p:cNvGrpSpPr/>
          <p:nvPr/>
        </p:nvGrpSpPr>
        <p:grpSpPr>
          <a:xfrm>
            <a:off x="3831773" y="2066164"/>
            <a:ext cx="6207577" cy="4304693"/>
            <a:chOff x="2307773" y="1208914"/>
            <a:chExt cx="6207577" cy="4304693"/>
          </a:xfrm>
        </p:grpSpPr>
        <p:grpSp>
          <p:nvGrpSpPr>
            <p:cNvPr id="10" name="Gruppieren 9"/>
            <p:cNvGrpSpPr/>
            <p:nvPr/>
          </p:nvGrpSpPr>
          <p:grpSpPr>
            <a:xfrm>
              <a:off x="3507920" y="1208914"/>
              <a:ext cx="5007430" cy="2544419"/>
              <a:chOff x="3507920" y="1208914"/>
              <a:chExt cx="5007430" cy="2544419"/>
            </a:xfrm>
          </p:grpSpPr>
          <p:sp>
            <p:nvSpPr>
              <p:cNvPr id="14" name="Legende mit Linie 2 13"/>
              <p:cNvSpPr/>
              <p:nvPr/>
            </p:nvSpPr>
            <p:spPr>
              <a:xfrm>
                <a:off x="3507920" y="1208914"/>
                <a:ext cx="5007430" cy="1478280"/>
              </a:xfrm>
              <a:prstGeom prst="borderCallout2">
                <a:avLst>
                  <a:gd name="adj1" fmla="val 18060"/>
                  <a:gd name="adj2" fmla="val -258"/>
                  <a:gd name="adj3" fmla="val 18750"/>
                  <a:gd name="adj4" fmla="val -16667"/>
                  <a:gd name="adj5" fmla="val 175603"/>
                  <a:gd name="adj6" fmla="val -391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Legende mit Linie 2 14"/>
              <p:cNvSpPr/>
              <p:nvPr/>
            </p:nvSpPr>
            <p:spPr>
              <a:xfrm>
                <a:off x="3507920" y="3157140"/>
                <a:ext cx="5007430" cy="596193"/>
              </a:xfrm>
              <a:prstGeom prst="borderCallout2">
                <a:avLst>
                  <a:gd name="adj1" fmla="val 18750"/>
                  <a:gd name="adj2" fmla="val 114"/>
                  <a:gd name="adj3" fmla="val 18750"/>
                  <a:gd name="adj4" fmla="val -16667"/>
                  <a:gd name="adj5" fmla="val 345448"/>
                  <a:gd name="adj6" fmla="val -2575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Textfeld 8" descr="Anlage 2 aus der „Empfehlung der AG Personenzentrierung“ vom 28. Juni 2018&#10;" title="Untertitel der Tabelle"/>
            <p:cNvSpPr txBox="1"/>
            <p:nvPr/>
          </p:nvSpPr>
          <p:spPr>
            <a:xfrm>
              <a:off x="2307773" y="5267386"/>
              <a:ext cx="5050972" cy="246221"/>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Anlage 2 aus der „Empfehlung der AG Personenzentrierung“ vom 28. Juni 2018</a:t>
              </a:r>
            </a:p>
          </p:txBody>
        </p:sp>
      </p:grpSp>
      <p:graphicFrame>
        <p:nvGraphicFramePr>
          <p:cNvPr id="16" name="Tabelle 15" descr="Ausschnitt aus der Tabelle zur Flächenzuordnung: Verscheidene Flächen werden entweder als Wohnfläche, Fachleistungsfläche oder Mischfläche zugeordnet" title="Ausschnitt aus der Tabelle zur Flächenzuordnung"/>
          <p:cNvGraphicFramePr>
            <a:graphicFrameLocks noGrp="1"/>
          </p:cNvGraphicFramePr>
          <p:nvPr>
            <p:extLst>
              <p:ext uri="{D42A27DB-BD31-4B8C-83A1-F6EECF244321}">
                <p14:modId xmlns:p14="http://schemas.microsoft.com/office/powerpoint/2010/main" val="2844104235"/>
              </p:ext>
            </p:extLst>
          </p:nvPr>
        </p:nvGraphicFramePr>
        <p:xfrm>
          <a:off x="5031920" y="2066164"/>
          <a:ext cx="5007430" cy="1478280"/>
        </p:xfrm>
        <a:graphic>
          <a:graphicData uri="http://schemas.openxmlformats.org/drawingml/2006/table">
            <a:tbl>
              <a:tblPr firstRow="1"/>
              <a:tblGrid>
                <a:gridCol w="584721">
                  <a:extLst>
                    <a:ext uri="{9D8B030D-6E8A-4147-A177-3AD203B41FA5}">
                      <a16:colId xmlns:a16="http://schemas.microsoft.com/office/drawing/2014/main" val="3164541899"/>
                    </a:ext>
                  </a:extLst>
                </a:gridCol>
                <a:gridCol w="2052735">
                  <a:extLst>
                    <a:ext uri="{9D8B030D-6E8A-4147-A177-3AD203B41FA5}">
                      <a16:colId xmlns:a16="http://schemas.microsoft.com/office/drawing/2014/main" val="3208729551"/>
                    </a:ext>
                  </a:extLst>
                </a:gridCol>
                <a:gridCol w="653530">
                  <a:extLst>
                    <a:ext uri="{9D8B030D-6E8A-4147-A177-3AD203B41FA5}">
                      <a16:colId xmlns:a16="http://schemas.microsoft.com/office/drawing/2014/main" val="3271908290"/>
                    </a:ext>
                  </a:extLst>
                </a:gridCol>
                <a:gridCol w="1045029">
                  <a:extLst>
                    <a:ext uri="{9D8B030D-6E8A-4147-A177-3AD203B41FA5}">
                      <a16:colId xmlns:a16="http://schemas.microsoft.com/office/drawing/2014/main" val="1077125210"/>
                    </a:ext>
                  </a:extLst>
                </a:gridCol>
                <a:gridCol w="671415">
                  <a:extLst>
                    <a:ext uri="{9D8B030D-6E8A-4147-A177-3AD203B41FA5}">
                      <a16:colId xmlns:a16="http://schemas.microsoft.com/office/drawing/2014/main" val="684566355"/>
                    </a:ext>
                  </a:extLst>
                </a:gridCol>
              </a:tblGrid>
              <a:tr h="333283">
                <a:tc>
                  <a:txBody>
                    <a:bodyPr/>
                    <a:lstStyle/>
                    <a:p>
                      <a:pPr algn="l" fontAlgn="b"/>
                      <a:r>
                        <a:rPr lang="de-DE" sz="1100" b="1" i="0" u="none" strike="noStrike" dirty="0" smtClean="0">
                          <a:solidFill>
                            <a:srgbClr val="000000"/>
                          </a:solidFill>
                          <a:effectLst/>
                          <a:latin typeface="Arial" panose="020B0604020202020204" pitchFamily="34" charset="0"/>
                        </a:rPr>
                        <a:t>Raum-nummer</a:t>
                      </a:r>
                      <a:endParaRPr lang="de-DE" sz="11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dirty="0">
                          <a:solidFill>
                            <a:srgbClr val="000000"/>
                          </a:solidFill>
                          <a:effectLst/>
                          <a:latin typeface="Arial" panose="020B0604020202020204" pitchFamily="34" charset="0"/>
                        </a:rPr>
                        <a:t>Raumbezeichnung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100" b="1" i="0" u="none" strike="noStrike" dirty="0">
                          <a:solidFill>
                            <a:srgbClr val="000000"/>
                          </a:solidFill>
                          <a:effectLst/>
                          <a:latin typeface="Arial" panose="020B0604020202020204" pitchFamily="34" charset="0"/>
                        </a:rPr>
                        <a:t>Wohn-</a:t>
                      </a:r>
                      <a:br>
                        <a:rPr lang="de-DE" sz="1100" b="1" i="0" u="none" strike="noStrike" dirty="0">
                          <a:solidFill>
                            <a:srgbClr val="000000"/>
                          </a:solidFill>
                          <a:effectLst/>
                          <a:latin typeface="Arial" panose="020B0604020202020204" pitchFamily="34" charset="0"/>
                        </a:rPr>
                      </a:br>
                      <a:r>
                        <a:rPr lang="de-DE" sz="1100" b="1" i="0" u="none" strike="noStrike" dirty="0" err="1">
                          <a:solidFill>
                            <a:srgbClr val="000000"/>
                          </a:solidFill>
                          <a:effectLst/>
                          <a:latin typeface="Arial" panose="020B0604020202020204" pitchFamily="34" charset="0"/>
                        </a:rPr>
                        <a:t>fläche</a:t>
                      </a:r>
                      <a:endParaRPr lang="de-DE" sz="11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100" b="1" i="0" u="none" strike="noStrike">
                          <a:solidFill>
                            <a:srgbClr val="000000"/>
                          </a:solidFill>
                          <a:effectLst/>
                          <a:latin typeface="Arial" panose="020B0604020202020204" pitchFamily="34" charset="0"/>
                        </a:rPr>
                        <a:t>Fachleistungs-fläche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1100" b="1" i="0" u="none" strike="noStrike">
                          <a:solidFill>
                            <a:srgbClr val="000000"/>
                          </a:solidFill>
                          <a:effectLst/>
                          <a:latin typeface="Arial" panose="020B0604020202020204" pitchFamily="34" charset="0"/>
                        </a:rPr>
                        <a:t>Misch-</a:t>
                      </a:r>
                      <a:br>
                        <a:rPr lang="de-DE" sz="1100" b="1" i="0" u="none" strike="noStrike">
                          <a:solidFill>
                            <a:srgbClr val="000000"/>
                          </a:solidFill>
                          <a:effectLst/>
                          <a:latin typeface="Arial" panose="020B0604020202020204" pitchFamily="34" charset="0"/>
                        </a:rPr>
                      </a:br>
                      <a:r>
                        <a:rPr lang="de-DE" sz="1100" b="1" i="0" u="none" strike="noStrike">
                          <a:solidFill>
                            <a:srgbClr val="000000"/>
                          </a:solidFill>
                          <a:effectLst/>
                          <a:latin typeface="Arial" panose="020B0604020202020204" pitchFamily="34" charset="0"/>
                        </a:rPr>
                        <a:t>fläche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607004289"/>
                  </a:ext>
                </a:extLst>
              </a:tr>
              <a:tr h="156514">
                <a:tc>
                  <a:txBody>
                    <a:bodyPr/>
                    <a:lstStyle/>
                    <a:p>
                      <a:pPr algn="l" fontAlgn="b"/>
                      <a:r>
                        <a:rPr lang="de-DE" sz="1000" b="0" i="0" u="none" strike="noStrike">
                          <a:solidFill>
                            <a:srgbClr val="000000"/>
                          </a:solidFill>
                          <a:effectLst/>
                          <a:latin typeface="Arial" panose="020B0604020202020204" pitchFamily="34" charset="0"/>
                        </a:rPr>
                        <a:t>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000" b="0" i="0" u="none" strike="noStrike" dirty="0">
                          <a:solidFill>
                            <a:srgbClr val="000000"/>
                          </a:solidFill>
                          <a:effectLst/>
                          <a:latin typeface="Arial" panose="020B0604020202020204" pitchFamily="34" charset="0"/>
                        </a:rPr>
                        <a:t>Dusche Gruppe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000" b="0" i="0" u="none" strike="noStrike">
                          <a:solidFill>
                            <a:srgbClr val="000000"/>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250116"/>
                  </a:ext>
                </a:extLst>
              </a:tr>
              <a:tr h="156514">
                <a:tc>
                  <a:txBody>
                    <a:bodyPr/>
                    <a:lstStyle/>
                    <a:p>
                      <a:pPr algn="l" fontAlgn="b"/>
                      <a:r>
                        <a:rPr lang="de-DE" sz="1000" b="0" i="0" u="none" strike="noStrike">
                          <a:solidFill>
                            <a:srgbClr val="000000"/>
                          </a:solidFill>
                          <a:effectLst/>
                          <a:latin typeface="Arial" panose="020B060402020202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000" b="0" i="0" u="none" strike="noStrike" dirty="0">
                          <a:solidFill>
                            <a:srgbClr val="000000"/>
                          </a:solidFill>
                          <a:effectLst/>
                          <a:latin typeface="Arial" panose="020B0604020202020204" pitchFamily="34" charset="0"/>
                        </a:rPr>
                        <a:t>Abstellraum Gruppe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000" b="0" i="0" u="none" strike="noStrike">
                          <a:solidFill>
                            <a:srgbClr val="000000"/>
                          </a:solidFill>
                          <a:effectLst/>
                          <a:latin typeface="Arial" panose="020B060402020202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515729"/>
                  </a:ext>
                </a:extLst>
              </a:tr>
              <a:tr h="156514">
                <a:tc>
                  <a:txBody>
                    <a:bodyPr/>
                    <a:lstStyle/>
                    <a:p>
                      <a:pPr algn="l" fontAlgn="b"/>
                      <a:r>
                        <a:rPr lang="de-DE" sz="1000" b="0" i="0" u="none" strike="noStrike">
                          <a:solidFill>
                            <a:srgbClr val="000000"/>
                          </a:solidFill>
                          <a:effectLst/>
                          <a:latin typeface="Arial" panose="020B060402020202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1000" b="0" i="0" u="none" strike="noStrike">
                          <a:solidFill>
                            <a:srgbClr val="000000"/>
                          </a:solidFill>
                          <a:effectLst/>
                          <a:latin typeface="Arial" panose="020B0604020202020204" pitchFamily="34" charset="0"/>
                        </a:rPr>
                        <a:t>Abstellraum OG Gesamt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effectLst/>
                          <a:latin typeface="Arial" panose="020B0604020202020204" pitchFamily="34" charset="0"/>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3647526139"/>
                  </a:ext>
                </a:extLst>
              </a:tr>
              <a:tr h="156514">
                <a:tc>
                  <a:txBody>
                    <a:bodyPr/>
                    <a:lstStyle/>
                    <a:p>
                      <a:pPr algn="l" fontAlgn="b"/>
                      <a:r>
                        <a:rPr lang="de-DE" sz="1000" b="0" i="0" u="none" strike="noStrike" dirty="0">
                          <a:solidFill>
                            <a:srgbClr val="000000"/>
                          </a:solidFill>
                          <a:effectLst/>
                          <a:latin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1000" b="0" i="0" u="none" strike="noStrike">
                          <a:solidFill>
                            <a:srgbClr val="000000"/>
                          </a:solidFill>
                          <a:effectLst/>
                          <a:latin typeface="Arial" panose="020B0604020202020204" pitchFamily="34" charset="0"/>
                        </a:rPr>
                        <a:t>Medizinisches Pflegebad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27568"/>
                  </a:ext>
                </a:extLst>
              </a:tr>
              <a:tr h="156514">
                <a:tc>
                  <a:txBody>
                    <a:bodyPr/>
                    <a:lstStyle/>
                    <a:p>
                      <a:pPr algn="l" fontAlgn="b"/>
                      <a:r>
                        <a:rPr lang="de-DE" sz="1000" b="0" i="0" u="none" strike="noStrike">
                          <a:solidFill>
                            <a:srgbClr val="000000"/>
                          </a:solidFill>
                          <a:effectLst/>
                          <a:latin typeface="Arial" panose="020B060402020202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000" b="0" i="0" u="none" strike="noStrike">
                          <a:solidFill>
                            <a:srgbClr val="000000"/>
                          </a:solidFill>
                          <a:effectLst/>
                          <a:latin typeface="Arial" panose="020B0604020202020204" pitchFamily="34" charset="0"/>
                        </a:rPr>
                        <a:t>Flur Gruppe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000" b="0" i="0" u="none" strike="noStrike">
                          <a:solidFill>
                            <a:srgbClr val="000000"/>
                          </a:solidFill>
                          <a:effectLst/>
                          <a:latin typeface="Arial" panose="020B0604020202020204" pitchFamily="34" charset="0"/>
                        </a:rPr>
                        <a:t>18,22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77163"/>
                  </a:ext>
                </a:extLst>
              </a:tr>
              <a:tr h="156514">
                <a:tc>
                  <a:txBody>
                    <a:bodyPr/>
                    <a:lstStyle/>
                    <a:p>
                      <a:pPr algn="l" fontAlgn="b"/>
                      <a:r>
                        <a:rPr lang="de-DE" sz="1000" b="0" i="0" u="none" strike="noStrike" dirty="0">
                          <a:solidFill>
                            <a:srgbClr val="000000"/>
                          </a:solidFill>
                          <a:effectLst/>
                          <a:latin typeface="Arial" panose="020B060402020202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1000" b="0" i="0" u="none" strike="noStrike" dirty="0">
                          <a:solidFill>
                            <a:srgbClr val="000000"/>
                          </a:solidFill>
                          <a:effectLst/>
                          <a:latin typeface="Arial" panose="020B0604020202020204" pitchFamily="34" charset="0"/>
                        </a:rPr>
                        <a:t>Treppe (Zugang Gesamthaus)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000" b="0" i="0" u="none" strike="noStrike">
                          <a:solidFill>
                            <a:srgbClr val="000000"/>
                          </a:solidFill>
                          <a:effectLst/>
                          <a:latin typeface="Arial" panose="020B0604020202020204" pitchFamily="34" charset="0"/>
                        </a:rPr>
                        <a:t>3,67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FEE6"/>
                    </a:solidFill>
                  </a:tcPr>
                </a:tc>
                <a:extLst>
                  <a:ext uri="{0D108BD9-81ED-4DB2-BD59-A6C34878D82A}">
                    <a16:rowId xmlns:a16="http://schemas.microsoft.com/office/drawing/2014/main" val="312234366"/>
                  </a:ext>
                </a:extLst>
              </a:tr>
              <a:tr h="156514">
                <a:tc>
                  <a:txBody>
                    <a:bodyPr/>
                    <a:lstStyle/>
                    <a:p>
                      <a:pPr algn="l" fontAlgn="b"/>
                      <a:r>
                        <a:rPr lang="de-DE" sz="1000" b="0" i="0" u="none" strike="noStrike">
                          <a:solidFill>
                            <a:srgbClr val="000000"/>
                          </a:solidFill>
                          <a:effectLst/>
                          <a:latin typeface="Arial" panose="020B060402020202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000" b="0" i="0" u="none" strike="noStrike" dirty="0">
                          <a:solidFill>
                            <a:srgbClr val="000000"/>
                          </a:solidFill>
                          <a:effectLst/>
                          <a:latin typeface="Arial" panose="020B0604020202020204" pitchFamily="34" charset="0"/>
                        </a:rPr>
                        <a:t>Zimmer Gruppe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de-DE" sz="1000" b="0" i="0" u="none" strike="noStrike">
                          <a:solidFill>
                            <a:srgbClr val="000000"/>
                          </a:solidFill>
                          <a:effectLst/>
                          <a:latin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de-DE" sz="10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10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269126"/>
                  </a:ext>
                </a:extLst>
              </a:tr>
            </a:tbl>
          </a:graphicData>
        </a:graphic>
      </p:graphicFrame>
      <p:graphicFrame>
        <p:nvGraphicFramePr>
          <p:cNvPr id="17" name="Tabelle 16" descr="Ausschnitt aus der Tabelle zur Flächenzuordnung: Am Ende der Tabelle ergibt sich entsprechend Aufteilungsschlüssel der Anteil von Wohnen und Fachleistungen in der Einrichtung."/>
          <p:cNvGraphicFramePr>
            <a:graphicFrameLocks noGrp="1"/>
          </p:cNvGraphicFramePr>
          <p:nvPr>
            <p:extLst>
              <p:ext uri="{D42A27DB-BD31-4B8C-83A1-F6EECF244321}">
                <p14:modId xmlns:p14="http://schemas.microsoft.com/office/powerpoint/2010/main" val="3085690992"/>
              </p:ext>
            </p:extLst>
          </p:nvPr>
        </p:nvGraphicFramePr>
        <p:xfrm>
          <a:off x="5031923" y="4014392"/>
          <a:ext cx="5007429" cy="596193"/>
        </p:xfrm>
        <a:graphic>
          <a:graphicData uri="http://schemas.openxmlformats.org/drawingml/2006/table">
            <a:tbl>
              <a:tblPr firstRow="1"/>
              <a:tblGrid>
                <a:gridCol w="2625401">
                  <a:extLst>
                    <a:ext uri="{9D8B030D-6E8A-4147-A177-3AD203B41FA5}">
                      <a16:colId xmlns:a16="http://schemas.microsoft.com/office/drawing/2014/main" val="1492995697"/>
                    </a:ext>
                  </a:extLst>
                </a:gridCol>
                <a:gridCol w="684245">
                  <a:extLst>
                    <a:ext uri="{9D8B030D-6E8A-4147-A177-3AD203B41FA5}">
                      <a16:colId xmlns:a16="http://schemas.microsoft.com/office/drawing/2014/main" val="1371040529"/>
                    </a:ext>
                  </a:extLst>
                </a:gridCol>
                <a:gridCol w="1029955">
                  <a:extLst>
                    <a:ext uri="{9D8B030D-6E8A-4147-A177-3AD203B41FA5}">
                      <a16:colId xmlns:a16="http://schemas.microsoft.com/office/drawing/2014/main" val="1788715941"/>
                    </a:ext>
                  </a:extLst>
                </a:gridCol>
                <a:gridCol w="667828">
                  <a:extLst>
                    <a:ext uri="{9D8B030D-6E8A-4147-A177-3AD203B41FA5}">
                      <a16:colId xmlns:a16="http://schemas.microsoft.com/office/drawing/2014/main" val="194813260"/>
                    </a:ext>
                  </a:extLst>
                </a:gridCol>
              </a:tblGrid>
              <a:tr h="266628">
                <a:tc>
                  <a:txBody>
                    <a:bodyPr/>
                    <a:lstStyle/>
                    <a:p>
                      <a:pPr algn="ctr" fontAlgn="b"/>
                      <a:r>
                        <a:rPr lang="de-DE" sz="1050" b="1" i="0" u="none" strike="noStrike" dirty="0">
                          <a:solidFill>
                            <a:srgbClr val="000000"/>
                          </a:solidFill>
                          <a:effectLst/>
                          <a:latin typeface="Arial" panose="020B0604020202020204" pitchFamily="34" charset="0"/>
                        </a:rPr>
                        <a:t>Ergebnis Schritt 1-3: Flächenanteile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de-DE" sz="1050" b="1" i="0" u="none" strike="noStrike">
                          <a:solidFill>
                            <a:srgbClr val="000000"/>
                          </a:solidFill>
                          <a:effectLst/>
                          <a:latin typeface="Arial" panose="020B0604020202020204" pitchFamily="34" charset="0"/>
                        </a:rPr>
                        <a:t>656,88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de-DE" sz="1050" b="1" i="0" u="none" strike="noStrike" dirty="0">
                          <a:solidFill>
                            <a:srgbClr val="000000"/>
                          </a:solidFill>
                          <a:effectLst/>
                          <a:latin typeface="Arial" panose="020B0604020202020204" pitchFamily="34" charset="0"/>
                        </a:rPr>
                        <a:t>164,76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de-DE" sz="1050" b="1" i="0" u="none" strike="noStrike">
                          <a:solidFill>
                            <a:srgbClr val="000000"/>
                          </a:solidFill>
                          <a:effectLst/>
                          <a:latin typeface="Arial" panose="020B0604020202020204" pitchFamily="34" charset="0"/>
                        </a:rPr>
                        <a:t>74,39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55852547"/>
                  </a:ext>
                </a:extLst>
              </a:tr>
              <a:tr h="280662">
                <a:tc>
                  <a:txBody>
                    <a:bodyPr/>
                    <a:lstStyle/>
                    <a:p>
                      <a:pPr algn="ctr" fontAlgn="b"/>
                      <a:r>
                        <a:rPr lang="de-DE" sz="1050" b="1" i="0" u="none" strike="noStrike" dirty="0">
                          <a:solidFill>
                            <a:srgbClr val="000000"/>
                          </a:solidFill>
                          <a:effectLst/>
                          <a:latin typeface="Arial" panose="020B0604020202020204" pitchFamily="34" charset="0"/>
                        </a:rPr>
                        <a:t>Schritt 4: Aufteilungsschlüssel Wohnen (W) und Fachleistung (F)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de-DE" sz="1050" b="1" i="0" u="none" strike="noStrike" dirty="0">
                          <a:solidFill>
                            <a:srgbClr val="000000"/>
                          </a:solidFill>
                          <a:effectLst/>
                          <a:latin typeface="Arial" panose="020B060402020202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de-DE" sz="1050" b="1" i="0" u="none" strike="noStrike" dirty="0">
                          <a:solidFill>
                            <a:srgbClr val="000000"/>
                          </a:solidFill>
                          <a:effectLst/>
                          <a:latin typeface="Arial" panose="020B0604020202020204" pitchFamily="34" charset="0"/>
                        </a:rPr>
                        <a:t>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de-DE" sz="1050" b="1"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7215637"/>
                  </a:ext>
                </a:extLst>
              </a:tr>
            </a:tbl>
          </a:graphicData>
        </a:graphic>
      </p:graphicFrame>
      <p:sp>
        <p:nvSpPr>
          <p:cNvPr id="18" name="Ellipse 17" descr="Rote Ellipse zur Hervorhebung: Der Flächenanteil der fachleistungfläche entsprechend Aufteilungsschlüssel ist 0,2." title="Rote Ellipse"/>
          <p:cNvSpPr/>
          <p:nvPr/>
        </p:nvSpPr>
        <p:spPr>
          <a:xfrm>
            <a:off x="9103567" y="4402873"/>
            <a:ext cx="329682" cy="2861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descr="Rote Ellipse zur Hervorhebung: Der Flächenanteil der Wohnfläche entsprechend Aufteilungsschlüssel ist 0,8." title="Rote Ellipse"/>
          <p:cNvSpPr/>
          <p:nvPr/>
        </p:nvSpPr>
        <p:spPr>
          <a:xfrm>
            <a:off x="8078220" y="4402873"/>
            <a:ext cx="329682" cy="2861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r Verbinder 7" descr="Rote Unterstreichung: Das Wort Aufteilungsschlüssel ist hervorgehoben" title="Rote Unterstreichung"/>
          <p:cNvCxnSpPr/>
          <p:nvPr/>
        </p:nvCxnSpPr>
        <p:spPr>
          <a:xfrm>
            <a:off x="5679235" y="4458867"/>
            <a:ext cx="135604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Foliennummernplatzhalter 4"/>
          <p:cNvSpPr>
            <a:spLocks noGrp="1"/>
          </p:cNvSpPr>
          <p:nvPr>
            <p:ph type="sldNum" sz="quarter" idx="12"/>
          </p:nvPr>
        </p:nvSpPr>
        <p:spPr/>
        <p:txBody>
          <a:bodyPr/>
          <a:lstStyle/>
          <a:p>
            <a:fld id="{DE6115F2-F076-449A-889C-91822111ACCE}" type="slidenum">
              <a:rPr lang="de-DE" smtClean="0"/>
              <a:t>23</a:t>
            </a:fld>
            <a:endParaRPr lang="de-DE" dirty="0"/>
          </a:p>
        </p:txBody>
      </p:sp>
    </p:spTree>
    <p:extLst>
      <p:ext uri="{BB962C8B-B14F-4D97-AF65-F5344CB8AC3E}">
        <p14:creationId xmlns:p14="http://schemas.microsoft.com/office/powerpoint/2010/main" val="640766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DE6115F2-F076-449A-889C-91822111ACCE}" type="slidenum">
              <a:rPr lang="de-DE" smtClean="0"/>
              <a:t>24</a:t>
            </a:fld>
            <a:endParaRPr lang="de-DE" dirty="0"/>
          </a:p>
        </p:txBody>
      </p:sp>
      <p:sp>
        <p:nvSpPr>
          <p:cNvPr id="6" name="Inhaltsplatzhalter 5"/>
          <p:cNvSpPr txBox="1">
            <a:spLocks noGrp="1"/>
          </p:cNvSpPr>
          <p:nvPr>
            <p:ph idx="1"/>
          </p:nvPr>
        </p:nvSpPr>
        <p:spPr>
          <a:xfrm>
            <a:off x="2152650" y="2102010"/>
            <a:ext cx="7886700" cy="4247317"/>
          </a:xfrm>
          <a:prstGeom prst="rect">
            <a:avLst/>
          </a:prstGeom>
          <a:noFill/>
        </p:spPr>
        <p:txBody>
          <a:bodyPr wrap="square" rtlCol="0">
            <a:spAutoFit/>
          </a:bodyPr>
          <a:lstStyle/>
          <a:p>
            <a:pPr marL="0" indent="0">
              <a:lnSpc>
                <a:spcPts val="1800"/>
              </a:lnSpc>
              <a:spcBef>
                <a:spcPts val="0"/>
              </a:spcBef>
              <a:buNone/>
            </a:pPr>
            <a:r>
              <a:rPr lang="de-DE" sz="1800" u="sng" dirty="0">
                <a:latin typeface="Arial" panose="020B0604020202020204" pitchFamily="34" charset="0"/>
                <a:cs typeface="Arial" panose="020B0604020202020204" pitchFamily="34" charset="0"/>
              </a:rPr>
              <a:t>1. Schritt:</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Flächenzuordnung</a:t>
            </a:r>
            <a:r>
              <a:rPr lang="de-DE" sz="1800" dirty="0">
                <a:latin typeface="Arial" panose="020B0604020202020204" pitchFamily="34" charset="0"/>
                <a:cs typeface="Arial" panose="020B0604020202020204" pitchFamily="34" charset="0"/>
              </a:rPr>
              <a:t> nach Wohnflächen, 				Fachleistungsflächen und Mischflächen</a:t>
            </a:r>
          </a:p>
          <a:p>
            <a:pPr marL="0" indent="0">
              <a:lnSpc>
                <a:spcPts val="1800"/>
              </a:lnSpc>
              <a:spcBef>
                <a:spcPts val="0"/>
              </a:spcBef>
              <a:buNone/>
            </a:pPr>
            <a:endParaRPr lang="de-DE" sz="1800" dirty="0">
              <a:latin typeface="Arial" panose="020B0604020202020204" pitchFamily="34" charset="0"/>
              <a:cs typeface="Arial" panose="020B0604020202020204" pitchFamily="34" charset="0"/>
            </a:endParaRPr>
          </a:p>
          <a:p>
            <a:pPr marL="0" indent="0">
              <a:lnSpc>
                <a:spcPts val="1800"/>
              </a:lnSpc>
              <a:spcBef>
                <a:spcPts val="0"/>
              </a:spcBef>
              <a:buNone/>
            </a:pPr>
            <a:r>
              <a:rPr lang="de-DE" sz="1800" u="sng" dirty="0">
                <a:latin typeface="Arial" panose="020B0604020202020204" pitchFamily="34" charset="0"/>
                <a:cs typeface="Arial" panose="020B0604020202020204" pitchFamily="34" charset="0"/>
              </a:rPr>
              <a:t>2. Schritt:</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Aufteilungsschlüssel</a:t>
            </a:r>
            <a:r>
              <a:rPr lang="de-DE" sz="1800" dirty="0">
                <a:latin typeface="Arial" panose="020B0604020202020204" pitchFamily="34" charset="0"/>
                <a:cs typeface="Arial" panose="020B0604020202020204" pitchFamily="34" charset="0"/>
              </a:rPr>
              <a:t> bestimmen (Verhältnis von 			Wohnflächen zu Fachleistungsflächen)</a:t>
            </a:r>
          </a:p>
          <a:p>
            <a:pPr marL="0" indent="0">
              <a:lnSpc>
                <a:spcPts val="1800"/>
              </a:lnSpc>
              <a:spcBef>
                <a:spcPts val="0"/>
              </a:spcBef>
              <a:buNone/>
            </a:pPr>
            <a:endParaRPr lang="de-DE" sz="1800" dirty="0">
              <a:latin typeface="Arial" panose="020B0604020202020204" pitchFamily="34" charset="0"/>
              <a:cs typeface="Arial" panose="020B0604020202020204" pitchFamily="34" charset="0"/>
            </a:endParaRPr>
          </a:p>
          <a:p>
            <a:pPr marL="0" indent="0">
              <a:lnSpc>
                <a:spcPts val="1800"/>
              </a:lnSpc>
              <a:spcBef>
                <a:spcPts val="0"/>
              </a:spcBef>
              <a:buNone/>
            </a:pPr>
            <a:r>
              <a:rPr lang="de-DE" sz="1800" u="sng" dirty="0">
                <a:latin typeface="Arial" panose="020B0604020202020204" pitchFamily="34" charset="0"/>
                <a:cs typeface="Arial" panose="020B0604020202020204" pitchFamily="34" charset="0"/>
              </a:rPr>
              <a:t>3. Schritt:</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Mischflächen</a:t>
            </a:r>
            <a:r>
              <a:rPr lang="de-DE" sz="1800" dirty="0">
                <a:latin typeface="Arial" panose="020B0604020202020204" pitchFamily="34" charset="0"/>
                <a:cs typeface="Arial" panose="020B0604020202020204" pitchFamily="34" charset="0"/>
              </a:rPr>
              <a:t> anhand des Aufteilungsschlüssels den 			Wohn- und Fachleistungsflächen zuordnen</a:t>
            </a:r>
          </a:p>
          <a:p>
            <a:pPr marL="0" indent="0">
              <a:lnSpc>
                <a:spcPts val="1800"/>
              </a:lnSpc>
              <a:spcBef>
                <a:spcPts val="0"/>
              </a:spcBef>
              <a:buNone/>
            </a:pPr>
            <a:endParaRPr lang="de-DE" sz="1800" dirty="0">
              <a:latin typeface="Arial" panose="020B0604020202020204" pitchFamily="34" charset="0"/>
              <a:cs typeface="Arial" panose="020B0604020202020204" pitchFamily="34" charset="0"/>
            </a:endParaRPr>
          </a:p>
          <a:p>
            <a:pPr marL="0" indent="0">
              <a:lnSpc>
                <a:spcPts val="1800"/>
              </a:lnSpc>
              <a:spcBef>
                <a:spcPts val="0"/>
              </a:spcBef>
              <a:buNone/>
            </a:pPr>
            <a:r>
              <a:rPr lang="de-DE" sz="1800" u="sng" dirty="0">
                <a:latin typeface="Arial" panose="020B0604020202020204" pitchFamily="34" charset="0"/>
                <a:cs typeface="Arial" panose="020B0604020202020204" pitchFamily="34" charset="0"/>
              </a:rPr>
              <a:t>4. Schritt:</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Kalkulatorische Miete </a:t>
            </a:r>
            <a:r>
              <a:rPr lang="de-DE" sz="1800" dirty="0">
                <a:latin typeface="Arial" panose="020B0604020202020204" pitchFamily="34" charset="0"/>
                <a:cs typeface="Arial" panose="020B0604020202020204" pitchFamily="34" charset="0"/>
              </a:rPr>
              <a:t>für Wohnflächen und 			Fachleistungsflächen berechnen</a:t>
            </a:r>
          </a:p>
          <a:p>
            <a:pPr marL="2155825" indent="-269875" defTabSz="808038">
              <a:lnSpc>
                <a:spcPts val="1800"/>
              </a:lnSpc>
              <a:spcBef>
                <a:spcPts val="0"/>
              </a:spcBef>
              <a:buFont typeface="Symbol" panose="05050102010706020507" pitchFamily="18" charset="2"/>
              <a:buChar char=""/>
            </a:pPr>
            <a:r>
              <a:rPr lang="de-DE" sz="1400" dirty="0">
                <a:latin typeface="Arial" panose="020B0604020202020204" pitchFamily="34" charset="0"/>
                <a:cs typeface="Arial" panose="020B0604020202020204" pitchFamily="34" charset="0"/>
              </a:rPr>
              <a:t>Kalkulatorische Miete je m</a:t>
            </a:r>
            <a:r>
              <a:rPr lang="de-DE" sz="1400" baseline="30000" dirty="0">
                <a:latin typeface="Arial" panose="020B0604020202020204" pitchFamily="34" charset="0"/>
                <a:cs typeface="Arial" panose="020B0604020202020204" pitchFamily="34" charset="0"/>
              </a:rPr>
              <a:t>2</a:t>
            </a:r>
            <a:r>
              <a:rPr lang="de-DE" sz="1400" dirty="0">
                <a:latin typeface="Arial" panose="020B0604020202020204" pitchFamily="34" charset="0"/>
                <a:cs typeface="Arial" panose="020B0604020202020204" pitchFamily="34" charset="0"/>
              </a:rPr>
              <a:t> für Wohn- und Fachleistungsflächen ergibt sich aus der Kostenkalkulation des gesamtes Gebäudes anhand des Aufteilungsschlüssels.</a:t>
            </a:r>
          </a:p>
          <a:p>
            <a:pPr marL="0" indent="0">
              <a:lnSpc>
                <a:spcPts val="1800"/>
              </a:lnSpc>
              <a:spcBef>
                <a:spcPts val="0"/>
              </a:spcBef>
              <a:buNone/>
            </a:pPr>
            <a:endParaRPr lang="de-DE" sz="1300" u="sng" dirty="0">
              <a:latin typeface="Arial" panose="020B0604020202020204" pitchFamily="34" charset="0"/>
              <a:cs typeface="Arial" panose="020B0604020202020204" pitchFamily="34" charset="0"/>
            </a:endParaRPr>
          </a:p>
          <a:p>
            <a:pPr marL="0" indent="0">
              <a:lnSpc>
                <a:spcPts val="1800"/>
              </a:lnSpc>
              <a:spcBef>
                <a:spcPts val="0"/>
              </a:spcBef>
              <a:buNone/>
            </a:pPr>
            <a:r>
              <a:rPr lang="de-DE" sz="1800" u="sng" dirty="0">
                <a:latin typeface="Arial" panose="020B0604020202020204" pitchFamily="34" charset="0"/>
                <a:cs typeface="Arial" panose="020B0604020202020204" pitchFamily="34" charset="0"/>
              </a:rPr>
              <a:t>5. Schritt:</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Mietnebenkosten</a:t>
            </a:r>
            <a:r>
              <a:rPr lang="de-DE" sz="1800" dirty="0">
                <a:latin typeface="Arial" panose="020B0604020202020204" pitchFamily="34" charset="0"/>
                <a:cs typeface="Arial" panose="020B0604020202020204" pitchFamily="34" charset="0"/>
              </a:rPr>
              <a:t> anhand des Aufteilungsschlüssels der 		kalkulatorischen Miete zum Lebensunterhalt oder zu den 		EGH-Fachleistungen zuordnen</a:t>
            </a:r>
          </a:p>
        </p:txBody>
      </p:sp>
      <p:sp>
        <p:nvSpPr>
          <p:cNvPr id="2" name="Titel 1"/>
          <p:cNvSpPr>
            <a:spLocks noGrp="1"/>
          </p:cNvSpPr>
          <p:nvPr>
            <p:ph type="title"/>
          </p:nvPr>
        </p:nvSpPr>
        <p:spPr>
          <a:xfrm>
            <a:off x="2279576" y="332656"/>
            <a:ext cx="8025232" cy="1009498"/>
          </a:xfrm>
        </p:spPr>
        <p:txBody>
          <a:bodyPr/>
          <a:lstStyle/>
          <a:p>
            <a:r>
              <a:rPr lang="de-DE" sz="3600" dirty="0"/>
              <a:t>Flächenzuordnungsmodell </a:t>
            </a:r>
            <a:r>
              <a:rPr lang="de-DE" sz="3600" dirty="0" smtClean="0"/>
              <a:t/>
            </a:r>
            <a:br>
              <a:rPr lang="de-DE" sz="3600" dirty="0" smtClean="0"/>
            </a:br>
            <a:r>
              <a:rPr lang="de-DE" sz="3600" dirty="0" smtClean="0"/>
              <a:t>-Kostenkalkulation</a:t>
            </a:r>
            <a:endParaRPr lang="de-DE" sz="3600" dirty="0"/>
          </a:p>
        </p:txBody>
      </p:sp>
    </p:spTree>
    <p:extLst>
      <p:ext uri="{BB962C8B-B14F-4D97-AF65-F5344CB8AC3E}">
        <p14:creationId xmlns:p14="http://schemas.microsoft.com/office/powerpoint/2010/main" val="1519156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66743" y="206815"/>
            <a:ext cx="8010601" cy="1009498"/>
          </a:xfrm>
        </p:spPr>
        <p:txBody>
          <a:bodyPr/>
          <a:lstStyle/>
          <a:p>
            <a:r>
              <a:rPr lang="de-DE" sz="3600" dirty="0" smtClean="0"/>
              <a:t>Flächenzuordnungsmodell</a:t>
            </a:r>
            <a:br>
              <a:rPr lang="de-DE" sz="3600" dirty="0" smtClean="0"/>
            </a:br>
            <a:r>
              <a:rPr lang="de-DE" sz="3600" dirty="0" smtClean="0"/>
              <a:t>- Kostenkalkulation Schaubild</a:t>
            </a:r>
            <a:endParaRPr lang="de-DE" sz="3600" dirty="0"/>
          </a:p>
        </p:txBody>
      </p:sp>
      <p:grpSp>
        <p:nvGrpSpPr>
          <p:cNvPr id="12" name="Gruppieren 11" descr="Die Grafik zeigt die Elemente der Kostenkalkulation im Flächenzuordnungsmodell. Zu den Gesamtkosten des Gebäudes zählen demnach Wohnflächen, Fachleistungsflächen und Mischflächen. Die kalkulation erfolgt nach einem Aufteilungsschlüssel. Daraus ergibt sich die kalkulatorische Miete je Fläche mit den Mietnebenkosten entsprechend Aufteilungsschlüssel. " title="Grafische Übersicht Schaubild Fflächenzuordnungsmodell: Kostenkalkulation"/>
          <p:cNvGrpSpPr/>
          <p:nvPr/>
        </p:nvGrpSpPr>
        <p:grpSpPr>
          <a:xfrm>
            <a:off x="2830284" y="2021489"/>
            <a:ext cx="6531432" cy="3448285"/>
            <a:chOff x="1544016" y="1175669"/>
            <a:chExt cx="6531432" cy="3448285"/>
          </a:xfrm>
        </p:grpSpPr>
        <p:cxnSp>
          <p:nvCxnSpPr>
            <p:cNvPr id="25" name="Gerade Verbindung mit Pfeil 24"/>
            <p:cNvCxnSpPr/>
            <p:nvPr/>
          </p:nvCxnSpPr>
          <p:spPr>
            <a:xfrm>
              <a:off x="4809730" y="2254649"/>
              <a:ext cx="2" cy="28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3" name="Gruppieren 2"/>
            <p:cNvGrpSpPr/>
            <p:nvPr/>
          </p:nvGrpSpPr>
          <p:grpSpPr>
            <a:xfrm>
              <a:off x="1544016" y="1175669"/>
              <a:ext cx="6531432" cy="3448285"/>
              <a:chOff x="1544016" y="1175669"/>
              <a:chExt cx="6531432" cy="3448285"/>
            </a:xfrm>
          </p:grpSpPr>
          <p:cxnSp>
            <p:nvCxnSpPr>
              <p:cNvPr id="30" name="Gerade Verbindung mit Pfeil 29"/>
              <p:cNvCxnSpPr/>
              <p:nvPr/>
            </p:nvCxnSpPr>
            <p:spPr>
              <a:xfrm>
                <a:off x="3684615" y="2839707"/>
                <a:ext cx="221368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 name="Rechteck 5"/>
              <p:cNvSpPr/>
              <p:nvPr/>
            </p:nvSpPr>
            <p:spPr>
              <a:xfrm>
                <a:off x="1544017" y="1175669"/>
                <a:ext cx="6531431" cy="50385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ysClr val="windowText" lastClr="000000"/>
                    </a:solidFill>
                  </a:rPr>
                  <a:t>Gesamtkosten des </a:t>
                </a:r>
                <a:r>
                  <a:rPr lang="de-DE" sz="1600" dirty="0" smtClean="0">
                    <a:solidFill>
                      <a:sysClr val="windowText" lastClr="000000"/>
                    </a:solidFill>
                  </a:rPr>
                  <a:t>Gebäudes</a:t>
                </a:r>
                <a:endParaRPr lang="de-DE" sz="1600" dirty="0">
                  <a:solidFill>
                    <a:sysClr val="windowText" lastClr="000000"/>
                  </a:solidFill>
                </a:endParaRPr>
              </a:p>
              <a:p>
                <a:pPr algn="ctr"/>
                <a:r>
                  <a:rPr lang="de-DE" sz="1200" dirty="0">
                    <a:solidFill>
                      <a:sysClr val="windowText" lastClr="000000"/>
                    </a:solidFill>
                  </a:rPr>
                  <a:t>(ohne frei vermietete Wohnungen außerhalb § 42a Abs.2 S.1 Nr.2 SGB XII)</a:t>
                </a:r>
              </a:p>
            </p:txBody>
          </p:sp>
          <p:sp>
            <p:nvSpPr>
              <p:cNvPr id="7" name="Textfeld 6"/>
              <p:cNvSpPr txBox="1"/>
              <p:nvPr/>
            </p:nvSpPr>
            <p:spPr>
              <a:xfrm>
                <a:off x="2828573" y="3291224"/>
                <a:ext cx="3962314" cy="523220"/>
              </a:xfrm>
              <a:prstGeom prst="rect">
                <a:avLst/>
              </a:prstGeom>
              <a:noFill/>
            </p:spPr>
            <p:txBody>
              <a:bodyPr wrap="square" rtlCol="0">
                <a:spAutoFit/>
              </a:bodyPr>
              <a:lstStyle/>
              <a:p>
                <a:pPr algn="ctr"/>
                <a:r>
                  <a:rPr lang="de-DE" sz="1400" dirty="0"/>
                  <a:t>Kalkulatorische Miete je Fläche</a:t>
                </a:r>
              </a:p>
              <a:p>
                <a:pPr algn="ctr"/>
                <a:r>
                  <a:rPr lang="de-DE" sz="1400" dirty="0"/>
                  <a:t>+ Mietnebenkosten (</a:t>
                </a:r>
                <a:r>
                  <a:rPr lang="de-DE" sz="1400" dirty="0" err="1"/>
                  <a:t>entspr</a:t>
                </a:r>
                <a:r>
                  <a:rPr lang="de-DE" sz="1400" dirty="0"/>
                  <a:t>. Aufteilungsschlüssel)</a:t>
                </a:r>
                <a:endParaRPr lang="de-DE" sz="1400" baseline="30000" dirty="0"/>
              </a:p>
            </p:txBody>
          </p:sp>
          <p:sp>
            <p:nvSpPr>
              <p:cNvPr id="8" name="Rechteck 7"/>
              <p:cNvSpPr/>
              <p:nvPr/>
            </p:nvSpPr>
            <p:spPr>
              <a:xfrm>
                <a:off x="1544016" y="2007688"/>
                <a:ext cx="2160000" cy="503853"/>
              </a:xfrm>
              <a:prstGeom prst="rect">
                <a:avLst/>
              </a:prstGeom>
              <a:solidFill>
                <a:srgbClr val="D7F6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ysClr val="windowText" lastClr="000000"/>
                    </a:solidFill>
                  </a:rPr>
                  <a:t>Wohnflächen</a:t>
                </a:r>
                <a:endParaRPr lang="de-DE" dirty="0">
                  <a:solidFill>
                    <a:sysClr val="windowText" lastClr="000000"/>
                  </a:solidFill>
                </a:endParaRPr>
              </a:p>
            </p:txBody>
          </p:sp>
          <p:sp>
            <p:nvSpPr>
              <p:cNvPr id="9" name="Rechteck 8"/>
              <p:cNvSpPr/>
              <p:nvPr/>
            </p:nvSpPr>
            <p:spPr>
              <a:xfrm>
                <a:off x="5898304" y="2007688"/>
                <a:ext cx="2177144" cy="503853"/>
              </a:xfrm>
              <a:prstGeom prst="rect">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ysClr val="windowText" lastClr="000000"/>
                    </a:solidFill>
                  </a:rPr>
                  <a:t>Fachleistungsflächen</a:t>
                </a:r>
              </a:p>
            </p:txBody>
          </p:sp>
          <p:sp>
            <p:nvSpPr>
              <p:cNvPr id="10" name="Rechteck 9"/>
              <p:cNvSpPr/>
              <p:nvPr/>
            </p:nvSpPr>
            <p:spPr>
              <a:xfrm>
                <a:off x="4060171" y="2587781"/>
                <a:ext cx="1499119" cy="50385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ysClr val="windowText" lastClr="000000"/>
                    </a:solidFill>
                  </a:rPr>
                  <a:t>Mischflächen</a:t>
                </a:r>
                <a:endParaRPr lang="de-DE" dirty="0">
                  <a:solidFill>
                    <a:sysClr val="windowText" lastClr="000000"/>
                  </a:solidFill>
                </a:endParaRPr>
              </a:p>
            </p:txBody>
          </p:sp>
          <p:sp>
            <p:nvSpPr>
              <p:cNvPr id="11" name="Textfeld 10"/>
              <p:cNvSpPr txBox="1"/>
              <p:nvPr/>
            </p:nvSpPr>
            <p:spPr>
              <a:xfrm>
                <a:off x="3974059" y="1962514"/>
                <a:ext cx="1671345" cy="307777"/>
              </a:xfrm>
              <a:prstGeom prst="rect">
                <a:avLst/>
              </a:prstGeom>
              <a:noFill/>
            </p:spPr>
            <p:txBody>
              <a:bodyPr wrap="square" rtlCol="0">
                <a:spAutoFit/>
              </a:bodyPr>
              <a:lstStyle/>
              <a:p>
                <a:r>
                  <a:rPr lang="de-DE" sz="1400" dirty="0"/>
                  <a:t>Aufteilungsschlüssel</a:t>
                </a:r>
              </a:p>
            </p:txBody>
          </p:sp>
          <p:cxnSp>
            <p:nvCxnSpPr>
              <p:cNvPr id="13" name="Gerade Verbindung mit Pfeil 12"/>
              <p:cNvCxnSpPr/>
              <p:nvPr/>
            </p:nvCxnSpPr>
            <p:spPr>
              <a:xfrm>
                <a:off x="3774643" y="2259614"/>
                <a:ext cx="202631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Rechteck 14"/>
              <p:cNvSpPr/>
              <p:nvPr/>
            </p:nvSpPr>
            <p:spPr>
              <a:xfrm>
                <a:off x="5898304" y="4120101"/>
                <a:ext cx="2177144" cy="503853"/>
              </a:xfrm>
              <a:prstGeom prst="rect">
                <a:avLst/>
              </a:prstGeom>
              <a:solidFill>
                <a:schemeClr val="bg2">
                  <a:lumMod val="20000"/>
                  <a:lumOff val="80000"/>
                </a:schemeClr>
              </a:solid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ysClr val="windowText" lastClr="000000"/>
                    </a:solidFill>
                  </a:rPr>
                  <a:t>Kosten Fachleistungsflächen</a:t>
                </a:r>
              </a:p>
            </p:txBody>
          </p:sp>
          <p:sp>
            <p:nvSpPr>
              <p:cNvPr id="16" name="Rechteck 15"/>
              <p:cNvSpPr/>
              <p:nvPr/>
            </p:nvSpPr>
            <p:spPr>
              <a:xfrm>
                <a:off x="1544016" y="4120101"/>
                <a:ext cx="2160000" cy="503853"/>
              </a:xfrm>
              <a:prstGeom prst="rect">
                <a:avLst/>
              </a:prstGeom>
              <a:solidFill>
                <a:srgbClr val="D7F6C6"/>
              </a:solid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ysClr val="windowText" lastClr="000000"/>
                    </a:solidFill>
                  </a:rPr>
                  <a:t>Kosten </a:t>
                </a:r>
              </a:p>
              <a:p>
                <a:pPr algn="ctr"/>
                <a:r>
                  <a:rPr lang="de-DE" sz="1600" b="1" dirty="0">
                    <a:solidFill>
                      <a:sysClr val="windowText" lastClr="000000"/>
                    </a:solidFill>
                  </a:rPr>
                  <a:t>Wohnflächen</a:t>
                </a:r>
              </a:p>
            </p:txBody>
          </p:sp>
          <p:cxnSp>
            <p:nvCxnSpPr>
              <p:cNvPr id="22" name="Gerade Verbindung mit Pfeil 21"/>
              <p:cNvCxnSpPr>
                <a:endCxn id="11" idx="0"/>
              </p:cNvCxnSpPr>
              <p:nvPr/>
            </p:nvCxnSpPr>
            <p:spPr>
              <a:xfrm>
                <a:off x="4809730" y="1679522"/>
                <a:ext cx="2" cy="282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Gerade Verbindung mit Pfeil 25"/>
              <p:cNvCxnSpPr/>
              <p:nvPr/>
            </p:nvCxnSpPr>
            <p:spPr>
              <a:xfrm>
                <a:off x="3697000" y="2511541"/>
                <a:ext cx="0" cy="787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Gerade Verbindung mit Pfeil 26"/>
              <p:cNvCxnSpPr/>
              <p:nvPr/>
            </p:nvCxnSpPr>
            <p:spPr>
              <a:xfrm>
                <a:off x="5898304" y="2511541"/>
                <a:ext cx="0" cy="7877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Gerade Verbindung mit Pfeil 35"/>
              <p:cNvCxnSpPr/>
              <p:nvPr/>
            </p:nvCxnSpPr>
            <p:spPr>
              <a:xfrm>
                <a:off x="3774642" y="4372027"/>
                <a:ext cx="2026311"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40" name="Gerader Verbinder 39"/>
              <p:cNvCxnSpPr/>
              <p:nvPr/>
            </p:nvCxnSpPr>
            <p:spPr>
              <a:xfrm>
                <a:off x="4809730" y="3899002"/>
                <a:ext cx="0" cy="473025"/>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5" name="Foliennummernplatzhalter 4"/>
          <p:cNvSpPr>
            <a:spLocks noGrp="1"/>
          </p:cNvSpPr>
          <p:nvPr>
            <p:ph type="sldNum" sz="quarter" idx="12"/>
          </p:nvPr>
        </p:nvSpPr>
        <p:spPr/>
        <p:txBody>
          <a:bodyPr/>
          <a:lstStyle/>
          <a:p>
            <a:fld id="{DE6115F2-F076-449A-889C-91822111ACCE}" type="slidenum">
              <a:rPr lang="de-DE" smtClean="0"/>
              <a:t>25</a:t>
            </a:fld>
            <a:endParaRPr lang="de-DE" dirty="0"/>
          </a:p>
        </p:txBody>
      </p:sp>
    </p:spTree>
    <p:extLst>
      <p:ext uri="{BB962C8B-B14F-4D97-AF65-F5344CB8AC3E}">
        <p14:creationId xmlns:p14="http://schemas.microsoft.com/office/powerpoint/2010/main" val="3696454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7862" y="1778439"/>
            <a:ext cx="11427092" cy="4822058"/>
          </a:xfrm>
        </p:spPr>
        <p:txBody>
          <a:bodyPr>
            <a:normAutofit/>
          </a:bodyPr>
          <a:lstStyle/>
          <a:p>
            <a:pPr marL="742950" indent="-742950">
              <a:buFont typeface="+mj-lt"/>
              <a:buAutoNum type="arabicPeriod"/>
            </a:pPr>
            <a:r>
              <a:rPr lang="de-DE" dirty="0">
                <a:solidFill>
                  <a:schemeClr val="bg1">
                    <a:lumMod val="50000"/>
                  </a:schemeClr>
                </a:solidFill>
              </a:rPr>
              <a:t>Grundsätze der Leistungstrennung</a:t>
            </a:r>
          </a:p>
          <a:p>
            <a:pPr marL="742950" indent="-742950">
              <a:buFont typeface="+mj-lt"/>
              <a:buAutoNum type="arabicPeriod"/>
            </a:pPr>
            <a:r>
              <a:rPr lang="de-DE" dirty="0" smtClean="0">
                <a:solidFill>
                  <a:schemeClr val="bg1">
                    <a:lumMod val="50000"/>
                  </a:schemeClr>
                </a:solidFill>
              </a:rPr>
              <a:t>Bisherige und neue Rechtslage</a:t>
            </a:r>
            <a:endParaRPr lang="de-DE" dirty="0">
              <a:solidFill>
                <a:schemeClr val="bg1">
                  <a:lumMod val="50000"/>
                </a:schemeClr>
              </a:solidFill>
            </a:endParaRPr>
          </a:p>
          <a:p>
            <a:pPr marL="742950" indent="-742950">
              <a:buFont typeface="+mj-lt"/>
              <a:buAutoNum type="arabicPeriod"/>
            </a:pPr>
            <a:r>
              <a:rPr lang="de-DE" dirty="0" smtClean="0">
                <a:solidFill>
                  <a:schemeClr val="bg1">
                    <a:lumMod val="50000"/>
                  </a:schemeClr>
                </a:solidFill>
              </a:rPr>
              <a:t>Umsetzungsunterstützung Bund zur Trennung der Leistungen</a:t>
            </a:r>
          </a:p>
          <a:p>
            <a:pPr marL="742950" indent="-742950">
              <a:buFont typeface="+mj-lt"/>
              <a:buAutoNum type="arabicPeriod"/>
            </a:pPr>
            <a:r>
              <a:rPr lang="en-US" dirty="0" err="1">
                <a:solidFill>
                  <a:schemeClr val="bg1">
                    <a:lumMod val="50000"/>
                  </a:schemeClr>
                </a:solidFill>
              </a:rPr>
              <a:t>Flächenzuordnungsmodell</a:t>
            </a:r>
            <a:r>
              <a:rPr lang="en-US" dirty="0">
                <a:solidFill>
                  <a:schemeClr val="bg1">
                    <a:lumMod val="50000"/>
                  </a:schemeClr>
                </a:solidFill>
              </a:rPr>
              <a:t> (AG </a:t>
            </a:r>
            <a:r>
              <a:rPr lang="en-US" dirty="0" err="1">
                <a:solidFill>
                  <a:schemeClr val="bg1">
                    <a:lumMod val="50000"/>
                  </a:schemeClr>
                </a:solidFill>
              </a:rPr>
              <a:t>Personenzentrierung</a:t>
            </a:r>
            <a:r>
              <a:rPr lang="en-US" dirty="0">
                <a:solidFill>
                  <a:schemeClr val="bg1">
                    <a:lumMod val="50000"/>
                  </a:schemeClr>
                </a:solidFill>
              </a:rPr>
              <a:t>)</a:t>
            </a:r>
          </a:p>
          <a:p>
            <a:pPr marL="742950" indent="-742950">
              <a:buFont typeface="+mj-lt"/>
              <a:buAutoNum type="arabicPeriod"/>
            </a:pPr>
            <a:r>
              <a:rPr lang="en-US" b="1" dirty="0" err="1" smtClean="0"/>
              <a:t>Kosten</a:t>
            </a:r>
            <a:r>
              <a:rPr lang="en-US" b="1" dirty="0" smtClean="0"/>
              <a:t> der </a:t>
            </a:r>
            <a:r>
              <a:rPr lang="en-US" b="1" dirty="0" err="1" smtClean="0"/>
              <a:t>Unterkunft</a:t>
            </a:r>
            <a:r>
              <a:rPr lang="en-US" b="1" dirty="0" smtClean="0"/>
              <a:t> in </a:t>
            </a:r>
            <a:r>
              <a:rPr lang="de-DE" dirty="0" smtClean="0"/>
              <a:t>„</a:t>
            </a:r>
            <a:r>
              <a:rPr lang="en-US" b="1" dirty="0" err="1" smtClean="0"/>
              <a:t>besonderen</a:t>
            </a:r>
            <a:r>
              <a:rPr lang="en-US" b="1" dirty="0" smtClean="0"/>
              <a:t> </a:t>
            </a:r>
            <a:r>
              <a:rPr lang="en-US" b="1" dirty="0" err="1" smtClean="0"/>
              <a:t>Wohnformen</a:t>
            </a:r>
            <a:r>
              <a:rPr lang="en-US" b="1" dirty="0" smtClean="0"/>
              <a:t>” </a:t>
            </a:r>
            <a:endParaRPr lang="de-DE" b="1" dirty="0"/>
          </a:p>
        </p:txBody>
      </p:sp>
      <p:sp>
        <p:nvSpPr>
          <p:cNvPr id="3" name="Foliennummernplatzhalter 2"/>
          <p:cNvSpPr>
            <a:spLocks noGrp="1"/>
          </p:cNvSpPr>
          <p:nvPr>
            <p:ph type="sldNum" sz="quarter" idx="12"/>
          </p:nvPr>
        </p:nvSpPr>
        <p:spPr/>
        <p:txBody>
          <a:bodyPr/>
          <a:lstStyle/>
          <a:p>
            <a:fld id="{C5D87D37-F847-4E30-A488-DDB876A74F2B}" type="slidenum">
              <a:rPr lang="de-DE" smtClean="0"/>
              <a:t>26</a:t>
            </a:fld>
            <a:endParaRPr lang="de-DE"/>
          </a:p>
        </p:txBody>
      </p:sp>
      <p:sp>
        <p:nvSpPr>
          <p:cNvPr id="4" name="Titel 3"/>
          <p:cNvSpPr>
            <a:spLocks noGrp="1"/>
          </p:cNvSpPr>
          <p:nvPr>
            <p:ph type="title"/>
          </p:nvPr>
        </p:nvSpPr>
        <p:spPr/>
        <p:txBody>
          <a:bodyPr/>
          <a:lstStyle/>
          <a:p>
            <a:r>
              <a:rPr lang="de-DE" dirty="0" smtClean="0"/>
              <a:t>Inhaltsübersicht (5)</a:t>
            </a:r>
            <a:endParaRPr lang="de-DE" dirty="0"/>
          </a:p>
        </p:txBody>
      </p:sp>
    </p:spTree>
    <p:extLst>
      <p:ext uri="{BB962C8B-B14F-4D97-AF65-F5344CB8AC3E}">
        <p14:creationId xmlns:p14="http://schemas.microsoft.com/office/powerpoint/2010/main" val="2945108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Kosten der Unterkunft in </a:t>
            </a:r>
            <a:br>
              <a:rPr lang="de-DE" dirty="0"/>
            </a:br>
            <a:r>
              <a:rPr lang="de-DE" dirty="0"/>
              <a:t>„besonderen Wohnformen“</a:t>
            </a:r>
          </a:p>
        </p:txBody>
      </p:sp>
      <p:sp>
        <p:nvSpPr>
          <p:cNvPr id="3" name="Inhaltsplatzhalter 2"/>
          <p:cNvSpPr>
            <a:spLocks noGrp="1"/>
          </p:cNvSpPr>
          <p:nvPr>
            <p:ph idx="1"/>
          </p:nvPr>
        </p:nvSpPr>
        <p:spPr/>
        <p:txBody>
          <a:bodyPr>
            <a:normAutofit fontScale="85000" lnSpcReduction="10000"/>
          </a:bodyPr>
          <a:lstStyle/>
          <a:p>
            <a:pPr marL="270265" lvl="1" indent="0">
              <a:buNone/>
            </a:pPr>
            <a:r>
              <a:rPr lang="de-DE" sz="2800" b="1" dirty="0" smtClean="0"/>
              <a:t>§ 42a Absatz 2 Satz 1 Nummer 2, Absatz 5 SGB XII</a:t>
            </a:r>
          </a:p>
          <a:p>
            <a:pPr marL="270265" lvl="1" indent="0">
              <a:buNone/>
            </a:pPr>
            <a:r>
              <a:rPr lang="de-DE" sz="2800" b="1" dirty="0" smtClean="0"/>
              <a:t>In der „besonderen Wohnform“ sind </a:t>
            </a:r>
            <a:r>
              <a:rPr lang="de-DE" sz="2800" b="1" dirty="0"/>
              <a:t>als Bedarf der </a:t>
            </a:r>
            <a:r>
              <a:rPr lang="de-DE" sz="2800" b="1" dirty="0" err="1"/>
              <a:t>KdU</a:t>
            </a:r>
            <a:r>
              <a:rPr lang="de-DE" sz="2800" b="1" dirty="0"/>
              <a:t> anzuerkennen:</a:t>
            </a:r>
          </a:p>
          <a:p>
            <a:pPr lvl="1">
              <a:buFont typeface="Arial" panose="020B0604020202020204" pitchFamily="34" charset="0"/>
              <a:buChar char="•"/>
            </a:pPr>
            <a:r>
              <a:rPr lang="de-DE" sz="2800" dirty="0"/>
              <a:t>Kosten der Unterkunft und Heizung </a:t>
            </a:r>
            <a:r>
              <a:rPr lang="de-DE" sz="2800" dirty="0" smtClean="0"/>
              <a:t>(„100%“-Grenze)</a:t>
            </a:r>
            <a:endParaRPr lang="de-DE" sz="2800" dirty="0"/>
          </a:p>
          <a:p>
            <a:pPr lvl="1">
              <a:buFont typeface="Arial" panose="020B0604020202020204" pitchFamily="34" charset="0"/>
              <a:buChar char="•"/>
            </a:pPr>
            <a:r>
              <a:rPr lang="de-DE" sz="2800" dirty="0" smtClean="0"/>
              <a:t>zusätzlich </a:t>
            </a:r>
            <a:r>
              <a:rPr lang="de-DE" sz="2800" dirty="0"/>
              <a:t>im Vertrag gesondert ausgewiesene Kosten </a:t>
            </a:r>
            <a:r>
              <a:rPr lang="de-DE" sz="2800" dirty="0" smtClean="0"/>
              <a:t>(„25%“-Grenze) für</a:t>
            </a:r>
            <a:endParaRPr lang="de-DE" sz="2800" dirty="0"/>
          </a:p>
          <a:p>
            <a:pPr marL="539340" lvl="2" indent="0">
              <a:buNone/>
            </a:pPr>
            <a:r>
              <a:rPr lang="de-DE" sz="2800" dirty="0"/>
              <a:t>1. Möblierung des persönlichen Wohnraums </a:t>
            </a:r>
          </a:p>
          <a:p>
            <a:pPr marL="539340" lvl="2" indent="0">
              <a:buNone/>
            </a:pPr>
            <a:r>
              <a:rPr lang="de-DE" sz="2800" dirty="0"/>
              <a:t>2. Wohn- und Wohnnebenkosten (Voraussetzung: „im Verhältnis zu vergleichbaren Wohnformen angemessen“)</a:t>
            </a:r>
            <a:endParaRPr lang="de-DE" sz="2800" b="1" dirty="0"/>
          </a:p>
          <a:p>
            <a:pPr marL="539340" lvl="2" indent="0">
              <a:buNone/>
            </a:pPr>
            <a:r>
              <a:rPr lang="de-DE" sz="2800" dirty="0"/>
              <a:t>3. Haushaltsstrom, Instandhaltungskosten, Ausstattung mit Haushaltsgroßgeräten</a:t>
            </a:r>
          </a:p>
          <a:p>
            <a:pPr marL="539340" lvl="2" indent="0">
              <a:buNone/>
            </a:pPr>
            <a:r>
              <a:rPr lang="de-DE" sz="2800" dirty="0"/>
              <a:t>4. Gebühren für Telefon, Internet, Fernsehen</a:t>
            </a:r>
            <a:endParaRPr lang="de-DE" sz="2800" b="1" dirty="0"/>
          </a:p>
          <a:p>
            <a:pPr marL="270265" lvl="1" indent="0">
              <a:buNone/>
            </a:pPr>
            <a:endParaRPr lang="de-DE" sz="2400" dirty="0"/>
          </a:p>
        </p:txBody>
      </p:sp>
    </p:spTree>
    <p:extLst>
      <p:ext uri="{BB962C8B-B14F-4D97-AF65-F5344CB8AC3E}">
        <p14:creationId xmlns:p14="http://schemas.microsoft.com/office/powerpoint/2010/main" val="3626339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Fortsetzung (1/2): </a:t>
            </a:r>
            <a:r>
              <a:rPr lang="de-DE" dirty="0" smtClean="0"/>
              <a:t>Kosten </a:t>
            </a:r>
            <a:r>
              <a:rPr lang="de-DE" dirty="0"/>
              <a:t>der Unterkunft in </a:t>
            </a:r>
            <a:br>
              <a:rPr lang="de-DE" dirty="0"/>
            </a:br>
            <a:r>
              <a:rPr lang="de-DE" dirty="0"/>
              <a:t>„besonderen Wohnformen“</a:t>
            </a:r>
          </a:p>
        </p:txBody>
      </p:sp>
      <p:sp>
        <p:nvSpPr>
          <p:cNvPr id="3" name="Inhaltsplatzhalter 2"/>
          <p:cNvSpPr>
            <a:spLocks noGrp="1"/>
          </p:cNvSpPr>
          <p:nvPr>
            <p:ph idx="1"/>
          </p:nvPr>
        </p:nvSpPr>
        <p:spPr/>
        <p:txBody>
          <a:bodyPr>
            <a:normAutofit fontScale="92500" lnSpcReduction="10000"/>
          </a:bodyPr>
          <a:lstStyle/>
          <a:p>
            <a:pPr marL="270265" lvl="1" indent="0">
              <a:buNone/>
            </a:pPr>
            <a:r>
              <a:rPr lang="de-DE" sz="2400" b="1" dirty="0"/>
              <a:t>Ermittlung der Angemessenheitsgrenze (durchschnittliche Warmmiete - 100 %-Grenze) durch die Sozialhilfeträger</a:t>
            </a:r>
          </a:p>
          <a:p>
            <a:pPr lvl="1">
              <a:buFontTx/>
              <a:buChar char="-"/>
            </a:pPr>
            <a:r>
              <a:rPr lang="de-DE" sz="2400" dirty="0"/>
              <a:t>entsprechend der Ermittlung des Betrags für </a:t>
            </a:r>
            <a:r>
              <a:rPr lang="de-DE" sz="2400" dirty="0" err="1"/>
              <a:t>KdU</a:t>
            </a:r>
            <a:r>
              <a:rPr lang="de-DE" sz="2400" dirty="0"/>
              <a:t> in den stationären Einrichtungen (geltendes Recht)</a:t>
            </a:r>
          </a:p>
          <a:p>
            <a:pPr lvl="1">
              <a:buFontTx/>
              <a:buChar char="-"/>
            </a:pPr>
            <a:r>
              <a:rPr lang="de-DE" sz="2400" dirty="0"/>
              <a:t>erforderlich ist eine repräsentative, realitätsgerechte und aktuelle Ermittlung </a:t>
            </a:r>
          </a:p>
          <a:p>
            <a:pPr lvl="1">
              <a:buFontTx/>
              <a:buChar char="-"/>
            </a:pPr>
            <a:r>
              <a:rPr lang="de-DE" sz="2400" dirty="0"/>
              <a:t>Durchschnitt aus den tatsächlichen, angemessenen Warmmieten von Einpersonenhaushalten </a:t>
            </a:r>
          </a:p>
          <a:p>
            <a:pPr lvl="1">
              <a:buFontTx/>
              <a:buChar char="-"/>
            </a:pPr>
            <a:r>
              <a:rPr lang="de-DE" sz="2400" dirty="0"/>
              <a:t>im Zuständigkeitsbereich des örtlichen Sozialhilfeträgers, in dem die besondere Wohnform liegt (gesetzliche Änderung) </a:t>
            </a:r>
          </a:p>
          <a:p>
            <a:pPr lvl="1">
              <a:buFontTx/>
              <a:buChar char="-"/>
            </a:pPr>
            <a:r>
              <a:rPr lang="de-DE" sz="2400" dirty="0"/>
              <a:t>zu Grunde zu legen sind nur die Haushalte, die Leistungen zum Lebensunterhalt beziehen</a:t>
            </a:r>
          </a:p>
          <a:p>
            <a:pPr lvl="1">
              <a:buFontTx/>
              <a:buChar char="-"/>
            </a:pPr>
            <a:endParaRPr lang="de-DE" sz="2400" b="1" dirty="0"/>
          </a:p>
        </p:txBody>
      </p:sp>
    </p:spTree>
    <p:extLst>
      <p:ext uri="{BB962C8B-B14F-4D97-AF65-F5344CB8AC3E}">
        <p14:creationId xmlns:p14="http://schemas.microsoft.com/office/powerpoint/2010/main" val="1695454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77500" lnSpcReduction="20000"/>
          </a:bodyPr>
          <a:lstStyle/>
          <a:p>
            <a:pPr marL="0" indent="0">
              <a:buNone/>
            </a:pPr>
            <a:r>
              <a:rPr lang="de-DE" sz="4000" b="1" dirty="0" smtClean="0"/>
              <a:t>Sonderregel: Wohnkosten </a:t>
            </a:r>
            <a:r>
              <a:rPr lang="de-DE" sz="4000" b="1" dirty="0"/>
              <a:t>über 125% der durchschnittlichen </a:t>
            </a:r>
            <a:r>
              <a:rPr lang="de-DE" sz="4000" b="1" dirty="0" smtClean="0"/>
              <a:t>Warmmiete</a:t>
            </a:r>
          </a:p>
          <a:p>
            <a:r>
              <a:rPr lang="de-DE" sz="4000" dirty="0"/>
              <a:t>§ </a:t>
            </a:r>
            <a:r>
              <a:rPr lang="de-DE" sz="4000" dirty="0" smtClean="0"/>
              <a:t>42a </a:t>
            </a:r>
            <a:r>
              <a:rPr lang="de-DE" sz="4000" dirty="0"/>
              <a:t>Absatz 6 Satz 2 SGB XII </a:t>
            </a:r>
            <a:r>
              <a:rPr lang="de-DE" sz="4000" dirty="0" smtClean="0"/>
              <a:t>-&gt; Teil 2 SGB IX</a:t>
            </a:r>
          </a:p>
          <a:p>
            <a:r>
              <a:rPr lang="de-DE" sz="4000" dirty="0" smtClean="0"/>
              <a:t>Eingliederungshilfe-Leistung</a:t>
            </a:r>
          </a:p>
          <a:p>
            <a:r>
              <a:rPr lang="de-DE" sz="4000" dirty="0" smtClean="0"/>
              <a:t>es gelten alle Regelungen der Eingliederungshilfe, inkl. Vertragsrecht (Teil 2 SGB IX)</a:t>
            </a:r>
          </a:p>
          <a:p>
            <a:r>
              <a:rPr lang="de-DE" sz="4000" dirty="0" smtClean="0"/>
              <a:t>SGB IX/SGB XII-</a:t>
            </a:r>
            <a:r>
              <a:rPr lang="de-DE" sz="4000" dirty="0" err="1" smtClean="0"/>
              <a:t>ÄndG</a:t>
            </a:r>
            <a:r>
              <a:rPr lang="de-DE" sz="4000" dirty="0" smtClean="0"/>
              <a:t>: ausdrückliche Anspruchsnorm geplant </a:t>
            </a:r>
            <a:br>
              <a:rPr lang="de-DE" sz="4000" dirty="0" smtClean="0"/>
            </a:br>
            <a:r>
              <a:rPr lang="de-DE" sz="4000" dirty="0" smtClean="0"/>
              <a:t>(§ 113 Absatz 5 SGB IX)</a:t>
            </a:r>
            <a:endParaRPr lang="de-DE" sz="4000" dirty="0"/>
          </a:p>
          <a:p>
            <a:endParaRPr lang="de-DE" dirty="0"/>
          </a:p>
        </p:txBody>
      </p:sp>
      <p:sp>
        <p:nvSpPr>
          <p:cNvPr id="3" name="Foliennummernplatzhalter 2"/>
          <p:cNvSpPr>
            <a:spLocks noGrp="1"/>
          </p:cNvSpPr>
          <p:nvPr>
            <p:ph type="sldNum" sz="quarter" idx="12"/>
          </p:nvPr>
        </p:nvSpPr>
        <p:spPr/>
        <p:txBody>
          <a:bodyPr/>
          <a:lstStyle/>
          <a:p>
            <a:fld id="{C5D87D37-F847-4E30-A488-DDB876A74F2B}" type="slidenum">
              <a:rPr lang="de-DE" smtClean="0"/>
              <a:t>29</a:t>
            </a:fld>
            <a:endParaRPr lang="de-DE"/>
          </a:p>
        </p:txBody>
      </p:sp>
      <p:sp>
        <p:nvSpPr>
          <p:cNvPr id="4" name="Titel 3"/>
          <p:cNvSpPr>
            <a:spLocks noGrp="1"/>
          </p:cNvSpPr>
          <p:nvPr>
            <p:ph type="title"/>
          </p:nvPr>
        </p:nvSpPr>
        <p:spPr/>
        <p:txBody>
          <a:bodyPr/>
          <a:lstStyle/>
          <a:p>
            <a:r>
              <a:rPr lang="de-DE" dirty="0" smtClean="0"/>
              <a:t>Fortsetzung (2/2): </a:t>
            </a:r>
            <a:r>
              <a:rPr lang="de-DE" dirty="0" smtClean="0"/>
              <a:t>Kosten </a:t>
            </a:r>
            <a:r>
              <a:rPr lang="de-DE" dirty="0"/>
              <a:t>der Unterkunft in </a:t>
            </a:r>
            <a:br>
              <a:rPr lang="de-DE" dirty="0"/>
            </a:br>
            <a:r>
              <a:rPr lang="de-DE" dirty="0"/>
              <a:t>„besonderen Wohnformen“</a:t>
            </a:r>
          </a:p>
        </p:txBody>
      </p:sp>
    </p:spTree>
    <p:extLst>
      <p:ext uri="{BB962C8B-B14F-4D97-AF65-F5344CB8AC3E}">
        <p14:creationId xmlns:p14="http://schemas.microsoft.com/office/powerpoint/2010/main" val="578495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pPr>
              <a:buFont typeface="Wingdings" panose="05000000000000000000" pitchFamily="2" charset="2"/>
              <a:buChar char="Ø"/>
            </a:pPr>
            <a:r>
              <a:rPr lang="de-DE" dirty="0" smtClean="0"/>
              <a:t>Stärkung </a:t>
            </a:r>
            <a:r>
              <a:rPr lang="de-DE" dirty="0"/>
              <a:t>der Selbstbestimmung </a:t>
            </a:r>
            <a:r>
              <a:rPr lang="de-DE" dirty="0" smtClean="0"/>
              <a:t>- unabhängig vom Wohnort</a:t>
            </a:r>
          </a:p>
          <a:p>
            <a:pPr>
              <a:buFont typeface="Wingdings" panose="05000000000000000000" pitchFamily="2" charset="2"/>
              <a:buChar char="Ø"/>
            </a:pPr>
            <a:r>
              <a:rPr lang="de-DE" dirty="0" smtClean="0"/>
              <a:t>Umsetzung der UN-Behindertenrechtskonvention </a:t>
            </a:r>
            <a:br>
              <a:rPr lang="de-DE" dirty="0" smtClean="0"/>
            </a:br>
            <a:r>
              <a:rPr lang="de-DE" dirty="0" smtClean="0"/>
              <a:t>(Art. 19 UN-BRK - Unab­hängige </a:t>
            </a:r>
            <a:r>
              <a:rPr lang="de-DE" dirty="0"/>
              <a:t>Lebens­führung und Ein­beziehung in die Gemein­schaft)</a:t>
            </a:r>
            <a:endParaRPr lang="de-DE" dirty="0" smtClean="0"/>
          </a:p>
          <a:p>
            <a:pPr>
              <a:buFont typeface="Wingdings" panose="05000000000000000000" pitchFamily="2" charset="2"/>
              <a:buChar char="Ø"/>
            </a:pPr>
            <a:r>
              <a:rPr lang="de-DE" dirty="0"/>
              <a:t>Leistungsrechtliche Gleichstellung aller Menschen mit (und ohne) Behinderungen</a:t>
            </a:r>
          </a:p>
          <a:p>
            <a:pPr>
              <a:buFont typeface="Wingdings" panose="05000000000000000000" pitchFamily="2" charset="2"/>
              <a:buChar char="Ø"/>
            </a:pPr>
            <a:endParaRPr lang="de-DE" dirty="0"/>
          </a:p>
        </p:txBody>
      </p:sp>
      <p:sp>
        <p:nvSpPr>
          <p:cNvPr id="3" name="Foliennummernplatzhalter 2"/>
          <p:cNvSpPr>
            <a:spLocks noGrp="1"/>
          </p:cNvSpPr>
          <p:nvPr>
            <p:ph type="sldNum" sz="quarter" idx="12"/>
          </p:nvPr>
        </p:nvSpPr>
        <p:spPr/>
        <p:txBody>
          <a:bodyPr/>
          <a:lstStyle/>
          <a:p>
            <a:fld id="{C5D87D37-F847-4E30-A488-DDB876A74F2B}" type="slidenum">
              <a:rPr lang="de-DE" smtClean="0"/>
              <a:t>3</a:t>
            </a:fld>
            <a:endParaRPr lang="de-DE"/>
          </a:p>
        </p:txBody>
      </p:sp>
      <p:sp>
        <p:nvSpPr>
          <p:cNvPr id="4" name="Titel 3"/>
          <p:cNvSpPr>
            <a:spLocks noGrp="1"/>
          </p:cNvSpPr>
          <p:nvPr>
            <p:ph type="title"/>
          </p:nvPr>
        </p:nvSpPr>
        <p:spPr/>
        <p:txBody>
          <a:bodyPr/>
          <a:lstStyle/>
          <a:p>
            <a:r>
              <a:rPr lang="de-DE" dirty="0" smtClean="0"/>
              <a:t>Grundsätze der Leistungstrennung</a:t>
            </a:r>
            <a:endParaRPr lang="de-DE" dirty="0"/>
          </a:p>
        </p:txBody>
      </p:sp>
    </p:spTree>
    <p:extLst>
      <p:ext uri="{BB962C8B-B14F-4D97-AF65-F5344CB8AC3E}">
        <p14:creationId xmlns:p14="http://schemas.microsoft.com/office/powerpoint/2010/main" val="2911129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Fallkonstellationen: Kosten </a:t>
            </a:r>
            <a:r>
              <a:rPr lang="de-DE" sz="3600" dirty="0"/>
              <a:t>der Unterkunft </a:t>
            </a:r>
            <a:r>
              <a:rPr lang="de-DE" sz="3600" dirty="0" smtClean="0"/>
              <a:t>in „besonderen Wohnformen</a:t>
            </a:r>
            <a:r>
              <a:rPr lang="de-DE" sz="3600" dirty="0"/>
              <a:t>“</a:t>
            </a:r>
          </a:p>
        </p:txBody>
      </p:sp>
      <p:pic>
        <p:nvPicPr>
          <p:cNvPr id="6" name="Inhaltsplatzhalter 5" descr="Das schaubild zeigt mehrere Fallkonstellationen hinsichtlich Kosten der Unterkunft (KdU) und Informationen zur jeweiligen Kostentragung. Die Kosten setzen sich aus KdU ohne Zusatzkosten und Zusatzkosten zusammen. Die Kostentragung erfolgt je nach Anerkennung des Sozialhilfeträgers als Lebensunterhalt (LUH) anzuerkennener Bedarf für Unterkunft und Heizung bzw. dessen nicht-Anerkennung. " title="Schaubild Fallkonstellation: Kosten der Unterkunft in besonderen Wohnformen"/>
          <p:cNvPicPr>
            <a:picLocks noGrp="1" noChangeAspect="1"/>
          </p:cNvPicPr>
          <p:nvPr>
            <p:ph idx="1"/>
          </p:nvPr>
        </p:nvPicPr>
        <p:blipFill>
          <a:blip r:embed="rId3"/>
          <a:stretch>
            <a:fillRect/>
          </a:stretch>
        </p:blipFill>
        <p:spPr>
          <a:xfrm>
            <a:off x="1266091" y="1434200"/>
            <a:ext cx="8068827" cy="5403606"/>
          </a:xfrm>
          <a:prstGeom prst="rect">
            <a:avLst/>
          </a:prstGeom>
        </p:spPr>
      </p:pic>
      <p:sp>
        <p:nvSpPr>
          <p:cNvPr id="3" name="Textfeld 2"/>
          <p:cNvSpPr txBox="1"/>
          <p:nvPr/>
        </p:nvSpPr>
        <p:spPr>
          <a:xfrm>
            <a:off x="9559635" y="1593273"/>
            <a:ext cx="2535383" cy="3970318"/>
          </a:xfrm>
          <a:prstGeom prst="rect">
            <a:avLst/>
          </a:prstGeom>
          <a:noFill/>
        </p:spPr>
        <p:txBody>
          <a:bodyPr wrap="square" rtlCol="0">
            <a:spAutoFit/>
          </a:bodyPr>
          <a:lstStyle/>
          <a:p>
            <a:r>
              <a:rPr lang="de-DE" dirty="0" smtClean="0"/>
              <a:t>vgl. dazu Papier </a:t>
            </a:r>
            <a:r>
              <a:rPr lang="de-DE" dirty="0"/>
              <a:t>der Bund-Länder Sonderbesprechungen zur Umsetzung des BTHG im Bereich Lebensunterhalt (Bundesaufsichtskonferenzen) vom 10. April </a:t>
            </a:r>
            <a:r>
              <a:rPr lang="de-DE" dirty="0" smtClean="0"/>
              <a:t>2019 („</a:t>
            </a:r>
            <a:r>
              <a:rPr lang="de-DE" i="1" dirty="0" smtClean="0"/>
              <a:t>Bedarfe </a:t>
            </a:r>
            <a:r>
              <a:rPr lang="de-DE" i="1" dirty="0"/>
              <a:t>für Unterkunft und Heizung in der besonderen Wohnform</a:t>
            </a:r>
          </a:p>
          <a:p>
            <a:r>
              <a:rPr lang="de-DE" i="1" dirty="0"/>
              <a:t>ab dem 1. Januar 2020 nach § 42a Absatz 5 und 6 SGB </a:t>
            </a:r>
            <a:r>
              <a:rPr lang="de-DE" i="1" dirty="0" smtClean="0"/>
              <a:t>XII</a:t>
            </a:r>
            <a:r>
              <a:rPr lang="de-DE" dirty="0" smtClean="0"/>
              <a:t>“)</a:t>
            </a:r>
            <a:endParaRPr lang="de-DE" dirty="0"/>
          </a:p>
        </p:txBody>
      </p:sp>
    </p:spTree>
    <p:extLst>
      <p:ext uri="{BB962C8B-B14F-4D97-AF65-F5344CB8AC3E}">
        <p14:creationId xmlns:p14="http://schemas.microsoft.com/office/powerpoint/2010/main" val="3922698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C5D87D37-F847-4E30-A488-DDB876A74F2B}" type="slidenum">
              <a:rPr lang="de-DE" smtClean="0"/>
              <a:t>31</a:t>
            </a:fld>
            <a:endParaRPr lang="de-DE"/>
          </a:p>
        </p:txBody>
      </p:sp>
      <p:sp>
        <p:nvSpPr>
          <p:cNvPr id="7" name="Titel 6"/>
          <p:cNvSpPr>
            <a:spLocks noGrp="1"/>
          </p:cNvSpPr>
          <p:nvPr>
            <p:ph type="title"/>
          </p:nvPr>
        </p:nvSpPr>
        <p:spPr>
          <a:xfrm>
            <a:off x="1403177" y="2625750"/>
            <a:ext cx="8870928" cy="1227800"/>
          </a:xfrm>
        </p:spPr>
        <p:txBody>
          <a:bodyPr/>
          <a:lstStyle/>
          <a:p>
            <a:r>
              <a:rPr lang="de-DE" dirty="0" smtClean="0"/>
              <a:t>Vielen Dank für Ihre Aufmerksamkeit!</a:t>
            </a:r>
            <a:endParaRPr lang="de-DE" dirty="0"/>
          </a:p>
        </p:txBody>
      </p:sp>
    </p:spTree>
    <p:extLst>
      <p:ext uri="{BB962C8B-B14F-4D97-AF65-F5344CB8AC3E}">
        <p14:creationId xmlns:p14="http://schemas.microsoft.com/office/powerpoint/2010/main" val="3062010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7862" y="1778439"/>
            <a:ext cx="11427092" cy="4822058"/>
          </a:xfrm>
        </p:spPr>
        <p:txBody>
          <a:bodyPr>
            <a:normAutofit/>
          </a:bodyPr>
          <a:lstStyle/>
          <a:p>
            <a:pPr marL="742950" indent="-742950">
              <a:buFont typeface="+mj-lt"/>
              <a:buAutoNum type="arabicPeriod"/>
            </a:pPr>
            <a:r>
              <a:rPr lang="de-DE" dirty="0">
                <a:solidFill>
                  <a:schemeClr val="bg1">
                    <a:lumMod val="50000"/>
                  </a:schemeClr>
                </a:solidFill>
              </a:rPr>
              <a:t>Grundsätze der Leistungstrennung</a:t>
            </a:r>
          </a:p>
          <a:p>
            <a:pPr marL="742950" indent="-742950">
              <a:buFont typeface="+mj-lt"/>
              <a:buAutoNum type="arabicPeriod"/>
            </a:pPr>
            <a:r>
              <a:rPr lang="de-DE" b="1" dirty="0" smtClean="0"/>
              <a:t>Bisherige und neue Rechtslage</a:t>
            </a:r>
            <a:endParaRPr lang="de-DE" b="1" dirty="0"/>
          </a:p>
          <a:p>
            <a:pPr marL="742950" indent="-742950">
              <a:buFont typeface="+mj-lt"/>
              <a:buAutoNum type="arabicPeriod"/>
            </a:pPr>
            <a:r>
              <a:rPr lang="de-DE" dirty="0">
                <a:solidFill>
                  <a:schemeClr val="bg1">
                    <a:lumMod val="50000"/>
                  </a:schemeClr>
                </a:solidFill>
              </a:rPr>
              <a:t>Umsetzungsunterstützung Bund zur Trennung der Leistungen</a:t>
            </a:r>
          </a:p>
          <a:p>
            <a:pPr marL="742950" indent="-742950">
              <a:buFont typeface="+mj-lt"/>
              <a:buAutoNum type="arabicPeriod"/>
            </a:pPr>
            <a:r>
              <a:rPr lang="en-US" dirty="0" err="1">
                <a:solidFill>
                  <a:schemeClr val="bg1">
                    <a:lumMod val="50000"/>
                  </a:schemeClr>
                </a:solidFill>
              </a:rPr>
              <a:t>Flächenzuordnungsmodell</a:t>
            </a:r>
            <a:r>
              <a:rPr lang="en-US" dirty="0">
                <a:solidFill>
                  <a:schemeClr val="bg1">
                    <a:lumMod val="50000"/>
                  </a:schemeClr>
                </a:solidFill>
              </a:rPr>
              <a:t> (AG </a:t>
            </a:r>
            <a:r>
              <a:rPr lang="en-US" dirty="0" err="1">
                <a:solidFill>
                  <a:schemeClr val="bg1">
                    <a:lumMod val="50000"/>
                  </a:schemeClr>
                </a:solidFill>
              </a:rPr>
              <a:t>Personenzentrierung</a:t>
            </a:r>
            <a:r>
              <a:rPr lang="en-US" dirty="0">
                <a:solidFill>
                  <a:schemeClr val="bg1">
                    <a:lumMod val="50000"/>
                  </a:schemeClr>
                </a:solidFill>
              </a:rPr>
              <a:t>)</a:t>
            </a:r>
          </a:p>
          <a:p>
            <a:pPr marL="742950" indent="-742950">
              <a:buFont typeface="+mj-lt"/>
              <a:buAutoNum type="arabicPeriod"/>
            </a:pPr>
            <a:r>
              <a:rPr lang="en-US" dirty="0" err="1">
                <a:solidFill>
                  <a:schemeClr val="bg1">
                    <a:lumMod val="50000"/>
                  </a:schemeClr>
                </a:solidFill>
              </a:rPr>
              <a:t>Kosten</a:t>
            </a:r>
            <a:r>
              <a:rPr lang="en-US" dirty="0">
                <a:solidFill>
                  <a:schemeClr val="bg1">
                    <a:lumMod val="50000"/>
                  </a:schemeClr>
                </a:solidFill>
              </a:rPr>
              <a:t> der </a:t>
            </a:r>
            <a:r>
              <a:rPr lang="en-US" dirty="0" err="1">
                <a:solidFill>
                  <a:schemeClr val="bg1">
                    <a:lumMod val="50000"/>
                  </a:schemeClr>
                </a:solidFill>
              </a:rPr>
              <a:t>Unterkunft</a:t>
            </a:r>
            <a:r>
              <a:rPr lang="en-US" dirty="0">
                <a:solidFill>
                  <a:schemeClr val="bg1">
                    <a:lumMod val="50000"/>
                  </a:schemeClr>
                </a:solidFill>
              </a:rPr>
              <a:t> in </a:t>
            </a:r>
            <a:r>
              <a:rPr lang="de-DE" dirty="0">
                <a:solidFill>
                  <a:schemeClr val="bg1">
                    <a:lumMod val="50000"/>
                  </a:schemeClr>
                </a:solidFill>
              </a:rPr>
              <a:t>„</a:t>
            </a:r>
            <a:r>
              <a:rPr lang="en-US" dirty="0" err="1">
                <a:solidFill>
                  <a:schemeClr val="bg1">
                    <a:lumMod val="50000"/>
                  </a:schemeClr>
                </a:solidFill>
              </a:rPr>
              <a:t>besonderen</a:t>
            </a:r>
            <a:r>
              <a:rPr lang="en-US" dirty="0">
                <a:solidFill>
                  <a:schemeClr val="bg1">
                    <a:lumMod val="50000"/>
                  </a:schemeClr>
                </a:solidFill>
              </a:rPr>
              <a:t> </a:t>
            </a:r>
            <a:r>
              <a:rPr lang="en-US" dirty="0" err="1">
                <a:solidFill>
                  <a:schemeClr val="bg1">
                    <a:lumMod val="50000"/>
                  </a:schemeClr>
                </a:solidFill>
              </a:rPr>
              <a:t>Wohnformen</a:t>
            </a:r>
            <a:r>
              <a:rPr lang="en-US" dirty="0">
                <a:solidFill>
                  <a:schemeClr val="bg1">
                    <a:lumMod val="50000"/>
                  </a:schemeClr>
                </a:solidFill>
              </a:rPr>
              <a:t>” </a:t>
            </a:r>
            <a:endParaRPr lang="de-DE" dirty="0">
              <a:solidFill>
                <a:schemeClr val="bg1">
                  <a:lumMod val="50000"/>
                </a:schemeClr>
              </a:solidFill>
            </a:endParaRPr>
          </a:p>
        </p:txBody>
      </p:sp>
      <p:sp>
        <p:nvSpPr>
          <p:cNvPr id="3" name="Foliennummernplatzhalter 2"/>
          <p:cNvSpPr>
            <a:spLocks noGrp="1"/>
          </p:cNvSpPr>
          <p:nvPr>
            <p:ph type="sldNum" sz="quarter" idx="12"/>
          </p:nvPr>
        </p:nvSpPr>
        <p:spPr/>
        <p:txBody>
          <a:bodyPr/>
          <a:lstStyle/>
          <a:p>
            <a:fld id="{C5D87D37-F847-4E30-A488-DDB876A74F2B}" type="slidenum">
              <a:rPr lang="de-DE" smtClean="0"/>
              <a:t>4</a:t>
            </a:fld>
            <a:endParaRPr lang="de-DE"/>
          </a:p>
        </p:txBody>
      </p:sp>
      <p:sp>
        <p:nvSpPr>
          <p:cNvPr id="4" name="Titel 3"/>
          <p:cNvSpPr>
            <a:spLocks noGrp="1"/>
          </p:cNvSpPr>
          <p:nvPr>
            <p:ph type="title"/>
          </p:nvPr>
        </p:nvSpPr>
        <p:spPr/>
        <p:txBody>
          <a:bodyPr/>
          <a:lstStyle/>
          <a:p>
            <a:r>
              <a:rPr lang="de-DE" dirty="0" smtClean="0"/>
              <a:t>Inhaltsübersicht (2)</a:t>
            </a:r>
            <a:endParaRPr lang="de-DE" dirty="0"/>
          </a:p>
        </p:txBody>
      </p:sp>
    </p:spTree>
    <p:extLst>
      <p:ext uri="{BB962C8B-B14F-4D97-AF65-F5344CB8AC3E}">
        <p14:creationId xmlns:p14="http://schemas.microsoft.com/office/powerpoint/2010/main" val="554552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57048" y="1702677"/>
            <a:ext cx="11374540" cy="4681152"/>
          </a:xfrm>
        </p:spPr>
        <p:txBody>
          <a:bodyPr>
            <a:noAutofit/>
          </a:bodyPr>
          <a:lstStyle/>
          <a:p>
            <a:r>
              <a:rPr lang="de-DE" sz="2400" b="1" dirty="0" smtClean="0"/>
              <a:t>Ambulant</a:t>
            </a:r>
            <a:r>
              <a:rPr lang="de-DE" sz="2400" dirty="0" smtClean="0"/>
              <a:t>: </a:t>
            </a:r>
          </a:p>
          <a:p>
            <a:pPr lvl="1"/>
            <a:r>
              <a:rPr lang="de-DE" sz="2400" dirty="0" smtClean="0"/>
              <a:t>Eingliederungshilfe: §§ 53 ff. SGB XII (Sechstes Kapitel SGB XII)</a:t>
            </a:r>
          </a:p>
          <a:p>
            <a:pPr lvl="1"/>
            <a:r>
              <a:rPr lang="de-DE" sz="2400" dirty="0" smtClean="0"/>
              <a:t>Existenzsicherung: HLU (Drittes Kapitel SGB XII) oder </a:t>
            </a:r>
            <a:r>
              <a:rPr lang="de-DE" sz="2400" dirty="0" err="1" smtClean="0"/>
              <a:t>GruSi</a:t>
            </a:r>
            <a:r>
              <a:rPr lang="de-DE" sz="2400" dirty="0" smtClean="0"/>
              <a:t> (Viertes Kapitel SGB XII) (selten SGB II)</a:t>
            </a:r>
          </a:p>
          <a:p>
            <a:r>
              <a:rPr lang="de-DE" sz="2400" b="1" dirty="0" smtClean="0"/>
              <a:t>Stationär: „Komplexleistung“</a:t>
            </a:r>
          </a:p>
          <a:p>
            <a:pPr lvl="1"/>
            <a:r>
              <a:rPr lang="de-DE" sz="2400" dirty="0" smtClean="0"/>
              <a:t>Eingliederungshilfe umfasst Existenzsicherung: ergibt sich v.a. aus Vertragsrecht </a:t>
            </a:r>
            <a:br>
              <a:rPr lang="de-DE" sz="2400" dirty="0" smtClean="0"/>
            </a:br>
            <a:r>
              <a:rPr lang="de-DE" sz="2400" dirty="0" smtClean="0"/>
              <a:t>(§ 76 Absatz 2 SGB XII)</a:t>
            </a:r>
          </a:p>
          <a:p>
            <a:pPr lvl="1"/>
            <a:r>
              <a:rPr lang="de-DE" sz="2400" dirty="0" smtClean="0"/>
              <a:t>Notwendiger Lebensunterhalt </a:t>
            </a:r>
            <a:r>
              <a:rPr lang="de-DE" sz="2400" dirty="0"/>
              <a:t>in Einrichtungen: </a:t>
            </a:r>
            <a:r>
              <a:rPr lang="de-DE" sz="2400" dirty="0" smtClean="0"/>
              <a:t>§ 27b </a:t>
            </a:r>
            <a:r>
              <a:rPr lang="de-DE" sz="2400" dirty="0" err="1" smtClean="0"/>
              <a:t>i.V.m</a:t>
            </a:r>
            <a:r>
              <a:rPr lang="de-DE" sz="2400" dirty="0" smtClean="0"/>
              <a:t>. § 42 Nr. 1, 2, 4 SGB XII („Rechengröße“)</a:t>
            </a:r>
          </a:p>
          <a:p>
            <a:pPr lvl="1"/>
            <a:r>
              <a:rPr lang="de-DE" sz="2400" dirty="0" smtClean="0"/>
              <a:t>„Weiterer“ notwendiger LU: § 27b Absatz 2 SGB XII; Leistung an den Bewohner (Barbetrag, Bekleidungspauschale)</a:t>
            </a:r>
          </a:p>
        </p:txBody>
      </p:sp>
      <p:sp>
        <p:nvSpPr>
          <p:cNvPr id="3" name="Foliennummernplatzhalter 2"/>
          <p:cNvSpPr>
            <a:spLocks noGrp="1"/>
          </p:cNvSpPr>
          <p:nvPr>
            <p:ph type="sldNum" sz="quarter" idx="12"/>
          </p:nvPr>
        </p:nvSpPr>
        <p:spPr/>
        <p:txBody>
          <a:bodyPr/>
          <a:lstStyle/>
          <a:p>
            <a:fld id="{C5D87D37-F847-4E30-A488-DDB876A74F2B}" type="slidenum">
              <a:rPr lang="de-DE" smtClean="0"/>
              <a:t>5</a:t>
            </a:fld>
            <a:endParaRPr lang="de-DE"/>
          </a:p>
        </p:txBody>
      </p:sp>
      <p:sp>
        <p:nvSpPr>
          <p:cNvPr id="4" name="Titel 3"/>
          <p:cNvSpPr>
            <a:spLocks noGrp="1"/>
          </p:cNvSpPr>
          <p:nvPr>
            <p:ph type="title"/>
          </p:nvPr>
        </p:nvSpPr>
        <p:spPr/>
        <p:txBody>
          <a:bodyPr/>
          <a:lstStyle/>
          <a:p>
            <a:r>
              <a:rPr lang="de-DE" dirty="0" smtClean="0"/>
              <a:t>Wesentliche Regelungen </a:t>
            </a:r>
            <a:br>
              <a:rPr lang="de-DE" dirty="0" smtClean="0"/>
            </a:br>
            <a:r>
              <a:rPr lang="de-DE" dirty="0" smtClean="0"/>
              <a:t>Bundesrecht</a:t>
            </a:r>
            <a:r>
              <a:rPr lang="de-DE" dirty="0"/>
              <a:t> </a:t>
            </a:r>
            <a:r>
              <a:rPr lang="de-DE" dirty="0" smtClean="0"/>
              <a:t>bis 2019</a:t>
            </a:r>
            <a:endParaRPr lang="de-DE" dirty="0"/>
          </a:p>
        </p:txBody>
      </p:sp>
    </p:spTree>
    <p:extLst>
      <p:ext uri="{BB962C8B-B14F-4D97-AF65-F5344CB8AC3E}">
        <p14:creationId xmlns:p14="http://schemas.microsoft.com/office/powerpoint/2010/main" val="2569266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57048" y="1702677"/>
            <a:ext cx="11374540" cy="4681152"/>
          </a:xfrm>
        </p:spPr>
        <p:txBody>
          <a:bodyPr>
            <a:noAutofit/>
          </a:bodyPr>
          <a:lstStyle/>
          <a:p>
            <a:pPr marL="0" indent="0">
              <a:buNone/>
            </a:pPr>
            <a:endParaRPr lang="de-DE" sz="2400" b="1" dirty="0" smtClean="0"/>
          </a:p>
          <a:p>
            <a:pPr marL="0" indent="0">
              <a:buNone/>
            </a:pPr>
            <a:r>
              <a:rPr lang="de-DE" sz="2400" b="1" dirty="0" smtClean="0"/>
              <a:t>Vertragsrecht</a:t>
            </a:r>
            <a:endParaRPr lang="de-DE" sz="2400" b="1" dirty="0"/>
          </a:p>
          <a:p>
            <a:pPr marL="289984" indent="-342900"/>
            <a:r>
              <a:rPr lang="de-DE" sz="2400" dirty="0" smtClean="0"/>
              <a:t>§§ 76 ff. SGB XII: u.a. Vorgaben zu Rahmenverträgen (§ 79 SGB XII), Leistungs- und Vergütungsvereinbarungen (§ 76 SGB XII: Grundpauschale, Maßnahmenpauschale, </a:t>
            </a:r>
            <a:r>
              <a:rPr lang="de-DE" sz="2400" dirty="0"/>
              <a:t>Investitionsbetrag</a:t>
            </a:r>
            <a:r>
              <a:rPr lang="de-DE" sz="2400" dirty="0" smtClean="0"/>
              <a:t>)</a:t>
            </a:r>
          </a:p>
          <a:p>
            <a:pPr marL="0" indent="-52916">
              <a:buNone/>
            </a:pPr>
            <a:endParaRPr lang="de-DE" sz="2400" b="1" dirty="0" smtClean="0"/>
          </a:p>
          <a:p>
            <a:pPr marL="0" indent="-52916">
              <a:buNone/>
            </a:pPr>
            <a:r>
              <a:rPr lang="de-DE" sz="2400" b="1" dirty="0" smtClean="0"/>
              <a:t>Landesrecht</a:t>
            </a:r>
          </a:p>
          <a:p>
            <a:pPr marL="289984" indent="-342900"/>
            <a:r>
              <a:rPr lang="de-DE" sz="2400" dirty="0" smtClean="0"/>
              <a:t>Ausführungsgesetze</a:t>
            </a:r>
          </a:p>
          <a:p>
            <a:pPr marL="289984" indent="-342900"/>
            <a:r>
              <a:rPr lang="de-DE" sz="2400" dirty="0" smtClean="0"/>
              <a:t>Heimgesetze</a:t>
            </a:r>
          </a:p>
          <a:p>
            <a:pPr marL="289984" indent="-342900"/>
            <a:r>
              <a:rPr lang="de-DE" sz="2400" dirty="0" smtClean="0"/>
              <a:t>Rahmenverträge</a:t>
            </a:r>
          </a:p>
        </p:txBody>
      </p:sp>
      <p:sp>
        <p:nvSpPr>
          <p:cNvPr id="3" name="Foliennummernplatzhalter 2"/>
          <p:cNvSpPr>
            <a:spLocks noGrp="1"/>
          </p:cNvSpPr>
          <p:nvPr>
            <p:ph type="sldNum" sz="quarter" idx="12"/>
          </p:nvPr>
        </p:nvSpPr>
        <p:spPr/>
        <p:txBody>
          <a:bodyPr/>
          <a:lstStyle/>
          <a:p>
            <a:fld id="{C5D87D37-F847-4E30-A488-DDB876A74F2B}" type="slidenum">
              <a:rPr lang="de-DE" smtClean="0"/>
              <a:t>6</a:t>
            </a:fld>
            <a:endParaRPr lang="de-DE"/>
          </a:p>
        </p:txBody>
      </p:sp>
      <p:sp>
        <p:nvSpPr>
          <p:cNvPr id="4" name="Titel 3"/>
          <p:cNvSpPr>
            <a:spLocks noGrp="1"/>
          </p:cNvSpPr>
          <p:nvPr>
            <p:ph type="title"/>
          </p:nvPr>
        </p:nvSpPr>
        <p:spPr/>
        <p:txBody>
          <a:bodyPr/>
          <a:lstStyle/>
          <a:p>
            <a:r>
              <a:rPr lang="de-DE" dirty="0" smtClean="0"/>
              <a:t>Wesentliche Regelungen  </a:t>
            </a:r>
            <a:br>
              <a:rPr lang="de-DE" dirty="0" smtClean="0"/>
            </a:br>
            <a:r>
              <a:rPr lang="de-DE" dirty="0" smtClean="0"/>
              <a:t>Vertragsrecht/Landesrecht bis 2019</a:t>
            </a:r>
            <a:endParaRPr lang="de-DE" dirty="0"/>
          </a:p>
        </p:txBody>
      </p:sp>
    </p:spTree>
    <p:extLst>
      <p:ext uri="{BB962C8B-B14F-4D97-AF65-F5344CB8AC3E}">
        <p14:creationId xmlns:p14="http://schemas.microsoft.com/office/powerpoint/2010/main" val="268148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Bisherige Rechtslage</a:t>
            </a:r>
            <a:endParaRPr lang="de-DE" dirty="0"/>
          </a:p>
        </p:txBody>
      </p:sp>
      <p:sp>
        <p:nvSpPr>
          <p:cNvPr id="10" name="Textfeld 9"/>
          <p:cNvSpPr txBox="1"/>
          <p:nvPr/>
        </p:nvSpPr>
        <p:spPr>
          <a:xfrm>
            <a:off x="914400" y="1401155"/>
            <a:ext cx="10468303" cy="1077218"/>
          </a:xfrm>
          <a:prstGeom prst="rect">
            <a:avLst/>
          </a:prstGeom>
          <a:noFill/>
        </p:spPr>
        <p:txBody>
          <a:bodyPr wrap="square" rtlCol="0">
            <a:spAutoFit/>
          </a:bodyPr>
          <a:lstStyle/>
          <a:p>
            <a:r>
              <a:rPr lang="de-DE" sz="3200" b="1" dirty="0">
                <a:solidFill>
                  <a:schemeClr val="accent1"/>
                </a:solidFill>
                <a:latin typeface="+mj-lt"/>
                <a:ea typeface="+mj-ea"/>
                <a:cs typeface="+mj-cs"/>
              </a:rPr>
              <a:t>Eingliederungshilfe als „Komplexleistung“ </a:t>
            </a:r>
            <a:endParaRPr lang="de-DE" sz="3200" b="1" dirty="0" smtClean="0">
              <a:solidFill>
                <a:schemeClr val="accent1"/>
              </a:solidFill>
              <a:latin typeface="+mj-lt"/>
              <a:ea typeface="+mj-ea"/>
              <a:cs typeface="+mj-cs"/>
            </a:endParaRPr>
          </a:p>
          <a:p>
            <a:r>
              <a:rPr lang="de-DE" sz="3200" b="1" dirty="0" smtClean="0">
                <a:solidFill>
                  <a:schemeClr val="accent1"/>
                </a:solidFill>
                <a:latin typeface="+mj-lt"/>
                <a:ea typeface="+mj-ea"/>
                <a:cs typeface="+mj-cs"/>
              </a:rPr>
              <a:t>in </a:t>
            </a:r>
            <a:r>
              <a:rPr lang="de-DE" sz="3200" b="1" dirty="0">
                <a:solidFill>
                  <a:schemeClr val="accent1"/>
                </a:solidFill>
                <a:latin typeface="+mj-lt"/>
                <a:ea typeface="+mj-ea"/>
                <a:cs typeface="+mj-cs"/>
              </a:rPr>
              <a:t>stationären Einrichtungen der Eingliederungshilfe</a:t>
            </a:r>
          </a:p>
        </p:txBody>
      </p:sp>
      <p:pic>
        <p:nvPicPr>
          <p:cNvPr id="6" name="Inhaltsplatzhalter 71" descr="Symbolbild Haus" title="Symbolbild Haus"/>
          <p:cNvPicPr>
            <a:picLocks noChangeAspect="1"/>
          </p:cNvPicPr>
          <p:nvPr/>
        </p:nvPicPr>
        <p:blipFill>
          <a:blip r:embed="rId3"/>
          <a:stretch>
            <a:fillRect/>
          </a:stretch>
        </p:blipFill>
        <p:spPr>
          <a:xfrm>
            <a:off x="587445" y="3011076"/>
            <a:ext cx="1627773" cy="902286"/>
          </a:xfrm>
          <a:prstGeom prst="rect">
            <a:avLst/>
          </a:prstGeom>
        </p:spPr>
      </p:pic>
      <p:sp>
        <p:nvSpPr>
          <p:cNvPr id="5" name="Rechteck 4"/>
          <p:cNvSpPr/>
          <p:nvPr/>
        </p:nvSpPr>
        <p:spPr>
          <a:xfrm>
            <a:off x="2406019" y="2865174"/>
            <a:ext cx="5099497" cy="1795944"/>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Vergütung Sozialhilfeträger an Einrichtung:</a:t>
            </a:r>
          </a:p>
          <a:p>
            <a:endParaRPr lang="de-DE" b="1" dirty="0" smtClean="0">
              <a:solidFill>
                <a:schemeClr val="tx1"/>
              </a:solidFill>
            </a:endParaRPr>
          </a:p>
          <a:p>
            <a:pPr marL="285750" indent="-285750">
              <a:buFont typeface="Symbol" panose="05050102010706020507" pitchFamily="18" charset="2"/>
              <a:buChar char="-"/>
            </a:pPr>
            <a:r>
              <a:rPr lang="de-DE" dirty="0" smtClean="0">
                <a:solidFill>
                  <a:schemeClr val="tx1"/>
                </a:solidFill>
              </a:rPr>
              <a:t>Maßnahmenpauschale </a:t>
            </a:r>
          </a:p>
          <a:p>
            <a:pPr marL="285750" indent="-285750">
              <a:buFont typeface="Symbol" panose="05050102010706020507" pitchFamily="18" charset="2"/>
              <a:buChar char="-"/>
            </a:pPr>
            <a:r>
              <a:rPr lang="de-DE" dirty="0" smtClean="0">
                <a:solidFill>
                  <a:schemeClr val="tx1"/>
                </a:solidFill>
              </a:rPr>
              <a:t>Grundpauschale (Unterkunft und Verpflegung = Lebensunterhalt) </a:t>
            </a:r>
            <a:endParaRPr lang="de-DE" dirty="0">
              <a:solidFill>
                <a:schemeClr val="tx1"/>
              </a:solidFill>
            </a:endParaRPr>
          </a:p>
          <a:p>
            <a:pPr marL="285750" indent="-285750">
              <a:buFont typeface="Symbol" panose="05050102010706020507" pitchFamily="18" charset="2"/>
              <a:buChar char="-"/>
            </a:pPr>
            <a:r>
              <a:rPr lang="de-DE" dirty="0" smtClean="0">
                <a:solidFill>
                  <a:schemeClr val="tx1"/>
                </a:solidFill>
              </a:rPr>
              <a:t>Investitionsbetrag</a:t>
            </a:r>
            <a:endParaRPr lang="de-DE" dirty="0">
              <a:solidFill>
                <a:schemeClr val="tx1"/>
              </a:solidFill>
            </a:endParaRPr>
          </a:p>
        </p:txBody>
      </p:sp>
      <p:pic>
        <p:nvPicPr>
          <p:cNvPr id="11" name="Menschen_01" descr="Symbolbild Menschen" title="Symbolbild Mensch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218" y="5275614"/>
            <a:ext cx="936000" cy="936000"/>
          </a:xfrm>
          <a:prstGeom prst="rect">
            <a:avLst/>
          </a:prstGeom>
        </p:spPr>
      </p:pic>
      <p:sp>
        <p:nvSpPr>
          <p:cNvPr id="12" name="Rechteck 11"/>
          <p:cNvSpPr/>
          <p:nvPr/>
        </p:nvSpPr>
        <p:spPr>
          <a:xfrm>
            <a:off x="2406019" y="5460537"/>
            <a:ext cx="5099497" cy="1045365"/>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smtClean="0">
                <a:solidFill>
                  <a:schemeClr val="tx1"/>
                </a:solidFill>
              </a:rPr>
              <a:t>Bewohner erhalten lediglich:</a:t>
            </a:r>
          </a:p>
          <a:p>
            <a:endParaRPr lang="de-DE" b="1" dirty="0" smtClean="0">
              <a:solidFill>
                <a:schemeClr val="tx1"/>
              </a:solidFill>
            </a:endParaRPr>
          </a:p>
          <a:p>
            <a:pPr marL="285750" indent="-285750">
              <a:buFont typeface="Symbol" panose="05050102010706020507" pitchFamily="18" charset="2"/>
              <a:buChar char="-"/>
            </a:pPr>
            <a:r>
              <a:rPr lang="de-DE" dirty="0" smtClean="0">
                <a:solidFill>
                  <a:schemeClr val="tx1"/>
                </a:solidFill>
              </a:rPr>
              <a:t>Barbetrag</a:t>
            </a:r>
            <a:endParaRPr lang="de-DE" dirty="0">
              <a:solidFill>
                <a:schemeClr val="tx1"/>
              </a:solidFill>
            </a:endParaRPr>
          </a:p>
          <a:p>
            <a:pPr marL="285750" indent="-285750">
              <a:buFont typeface="Symbol" panose="05050102010706020507" pitchFamily="18" charset="2"/>
              <a:buChar char="-"/>
            </a:pPr>
            <a:r>
              <a:rPr lang="de-DE" dirty="0" smtClean="0">
                <a:solidFill>
                  <a:schemeClr val="tx1"/>
                </a:solidFill>
              </a:rPr>
              <a:t>Bekleidungspauschale</a:t>
            </a:r>
          </a:p>
        </p:txBody>
      </p:sp>
      <p:sp>
        <p:nvSpPr>
          <p:cNvPr id="13" name="Textfeld 12"/>
          <p:cNvSpPr txBox="1"/>
          <p:nvPr/>
        </p:nvSpPr>
        <p:spPr>
          <a:xfrm>
            <a:off x="8338622" y="3462219"/>
            <a:ext cx="3044081" cy="2677656"/>
          </a:xfrm>
          <a:prstGeom prst="rect">
            <a:avLst/>
          </a:prstGeom>
          <a:solidFill>
            <a:schemeClr val="accent1">
              <a:lumMod val="40000"/>
              <a:lumOff val="60000"/>
            </a:schemeClr>
          </a:solidFill>
          <a:ln>
            <a:solidFill>
              <a:schemeClr val="tx1"/>
            </a:solidFill>
          </a:ln>
          <a:effectLst>
            <a:innerShdw blurRad="63500" dist="50800" dir="13500000">
              <a:prstClr val="black">
                <a:alpha val="50000"/>
              </a:prstClr>
            </a:innerShdw>
          </a:effectLst>
        </p:spPr>
        <p:txBody>
          <a:bodyPr wrap="square" rtlCol="0">
            <a:spAutoFit/>
          </a:bodyPr>
          <a:lstStyle/>
          <a:p>
            <a:endParaRPr lang="de-DE" sz="1400" dirty="0" smtClean="0"/>
          </a:p>
          <a:p>
            <a:endParaRPr lang="de-DE" sz="1400" dirty="0"/>
          </a:p>
          <a:p>
            <a:r>
              <a:rPr lang="de-DE" b="1" dirty="0" smtClean="0"/>
              <a:t>Finanzierung: </a:t>
            </a:r>
          </a:p>
          <a:p>
            <a:r>
              <a:rPr lang="de-DE" sz="2000" dirty="0"/>
              <a:t>- </a:t>
            </a:r>
            <a:r>
              <a:rPr lang="de-DE" sz="2000" dirty="0" smtClean="0"/>
              <a:t>Länder / Kommunen </a:t>
            </a:r>
            <a:endParaRPr lang="de-DE" sz="2000" dirty="0"/>
          </a:p>
          <a:p>
            <a:r>
              <a:rPr lang="de-DE" sz="2000" dirty="0" smtClean="0"/>
              <a:t>- abzgl</a:t>
            </a:r>
            <a:r>
              <a:rPr lang="de-DE" sz="2000" dirty="0"/>
              <a:t>. </a:t>
            </a:r>
            <a:r>
              <a:rPr lang="de-DE" sz="2000" dirty="0" smtClean="0"/>
              <a:t>Lebensunterhalts-Pauschale (sog. „Rechengröße“) vom Bund</a:t>
            </a:r>
          </a:p>
          <a:p>
            <a:endParaRPr lang="de-DE" sz="1400" dirty="0"/>
          </a:p>
          <a:p>
            <a:endParaRPr lang="de-DE" sz="1400" dirty="0" smtClean="0"/>
          </a:p>
          <a:p>
            <a:endParaRPr lang="de-DE" sz="1400" dirty="0"/>
          </a:p>
        </p:txBody>
      </p:sp>
      <p:sp>
        <p:nvSpPr>
          <p:cNvPr id="3" name="Foliennummernplatzhalter 2"/>
          <p:cNvSpPr>
            <a:spLocks noGrp="1"/>
          </p:cNvSpPr>
          <p:nvPr>
            <p:ph type="sldNum" sz="quarter" idx="12"/>
          </p:nvPr>
        </p:nvSpPr>
        <p:spPr/>
        <p:txBody>
          <a:bodyPr/>
          <a:lstStyle/>
          <a:p>
            <a:fld id="{C5D87D37-F847-4E30-A488-DDB876A74F2B}" type="slidenum">
              <a:rPr lang="de-DE" smtClean="0"/>
              <a:t>7</a:t>
            </a:fld>
            <a:endParaRPr lang="de-DE"/>
          </a:p>
        </p:txBody>
      </p:sp>
    </p:spTree>
    <p:extLst>
      <p:ext uri="{BB962C8B-B14F-4D97-AF65-F5344CB8AC3E}">
        <p14:creationId xmlns:p14="http://schemas.microsoft.com/office/powerpoint/2010/main" val="4074367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62708" y="1702676"/>
            <a:ext cx="11368880" cy="4873969"/>
          </a:xfrm>
        </p:spPr>
        <p:txBody>
          <a:bodyPr>
            <a:noAutofit/>
          </a:bodyPr>
          <a:lstStyle/>
          <a:p>
            <a:pPr marL="289984" indent="-342900"/>
            <a:r>
              <a:rPr lang="de-DE" sz="2400" b="1" dirty="0" smtClean="0"/>
              <a:t>Eingliederungshilfe</a:t>
            </a:r>
            <a:r>
              <a:rPr lang="de-DE" sz="2400" dirty="0" smtClean="0"/>
              <a:t>: §§ 90 ff. SGB IX (unabhängig vom Wohnort)</a:t>
            </a:r>
            <a:endParaRPr lang="de-DE" sz="2400" dirty="0"/>
          </a:p>
          <a:p>
            <a:pPr marL="823370" lvl="1" indent="-342900"/>
            <a:r>
              <a:rPr lang="de-DE" sz="2400" dirty="0" smtClean="0"/>
              <a:t>Ausnahme: alte Rechtslage für Minderjährige und volljährige Internatsschüler </a:t>
            </a:r>
            <a:br>
              <a:rPr lang="de-DE" sz="2400" dirty="0" smtClean="0"/>
            </a:br>
            <a:r>
              <a:rPr lang="de-DE" sz="2400" dirty="0" smtClean="0"/>
              <a:t>(§§ 134, 142 SGB IX, § 27 c SGB XII)</a:t>
            </a:r>
          </a:p>
          <a:p>
            <a:pPr marL="823370" lvl="1" indent="-342900"/>
            <a:endParaRPr lang="de-DE" sz="2400" dirty="0" smtClean="0"/>
          </a:p>
          <a:p>
            <a:pPr marL="289984" indent="-342900"/>
            <a:r>
              <a:rPr lang="de-DE" sz="2400" b="1" dirty="0" smtClean="0"/>
              <a:t>Existenzsicherung</a:t>
            </a:r>
            <a:r>
              <a:rPr lang="de-DE" sz="2400" dirty="0"/>
              <a:t>: </a:t>
            </a:r>
            <a:r>
              <a:rPr lang="de-DE" sz="2400" dirty="0" smtClean="0"/>
              <a:t>HLU </a:t>
            </a:r>
            <a:r>
              <a:rPr lang="de-DE" sz="2400" dirty="0"/>
              <a:t>(Drittes </a:t>
            </a:r>
            <a:r>
              <a:rPr lang="de-DE" sz="2400" dirty="0" smtClean="0"/>
              <a:t>Kapitel SGB </a:t>
            </a:r>
            <a:r>
              <a:rPr lang="de-DE" sz="2400" dirty="0"/>
              <a:t>XII) oder </a:t>
            </a:r>
            <a:r>
              <a:rPr lang="de-DE" sz="2400" dirty="0" err="1" smtClean="0"/>
              <a:t>GruSi</a:t>
            </a:r>
            <a:r>
              <a:rPr lang="de-DE" sz="2400" dirty="0" smtClean="0"/>
              <a:t> </a:t>
            </a:r>
            <a:r>
              <a:rPr lang="de-DE" sz="2400" dirty="0"/>
              <a:t>(Viertes Kapitel SGB </a:t>
            </a:r>
            <a:r>
              <a:rPr lang="de-DE" sz="2400" dirty="0" smtClean="0"/>
              <a:t>XII) (selten SGB II)</a:t>
            </a:r>
            <a:endParaRPr lang="de-DE" sz="2400" dirty="0"/>
          </a:p>
          <a:p>
            <a:pPr marL="823370" lvl="1" indent="-342900"/>
            <a:r>
              <a:rPr lang="de-DE" sz="2400" dirty="0" smtClean="0"/>
              <a:t>Sonderregel für Unterkunftskosten in bisherigen stationären Einrichtungen: § 42a Absatz 2 Satz 1 Nummer 2, Absatz 5 SGB XII </a:t>
            </a:r>
          </a:p>
          <a:p>
            <a:pPr marL="823370" lvl="1" indent="-342900"/>
            <a:r>
              <a:rPr lang="de-DE" sz="2400" dirty="0" smtClean="0"/>
              <a:t>Sonderregel für übersteigende Unterkunftskosten: § 42a Absatz 6 Satz 2 SGB XII </a:t>
            </a:r>
            <a:r>
              <a:rPr lang="de-DE" sz="2400" dirty="0" err="1" smtClean="0"/>
              <a:t>i.V.m</a:t>
            </a:r>
            <a:r>
              <a:rPr lang="de-DE" sz="2400" dirty="0" smtClean="0"/>
              <a:t>. § 113 Absatz 5 SGB IX (</a:t>
            </a:r>
            <a:r>
              <a:rPr lang="de-DE" sz="2400" dirty="0" err="1" smtClean="0"/>
              <a:t>idF</a:t>
            </a:r>
            <a:r>
              <a:rPr lang="de-DE" sz="2400" dirty="0" smtClean="0"/>
              <a:t> des SGB IX/SGB XII-</a:t>
            </a:r>
            <a:r>
              <a:rPr lang="de-DE" sz="2400" dirty="0" err="1" smtClean="0"/>
              <a:t>ÄndG</a:t>
            </a:r>
            <a:r>
              <a:rPr lang="de-DE" sz="2400" dirty="0" smtClean="0"/>
              <a:t>)</a:t>
            </a:r>
          </a:p>
          <a:p>
            <a:pPr marL="823370" lvl="1" indent="-342900"/>
            <a:r>
              <a:rPr lang="de-DE" sz="2400" dirty="0" smtClean="0"/>
              <a:t>Sonderregel für „Barmittel“: Beratung in Gesamtplankonferenz (§ 119 Absatz 2 Satz 2 SGB IX) und Festlegung im Gesamtplan (§ 121 Absatz 4 Nr. 6 SGB IX)</a:t>
            </a:r>
          </a:p>
        </p:txBody>
      </p:sp>
      <p:sp>
        <p:nvSpPr>
          <p:cNvPr id="3" name="Foliennummernplatzhalter 2"/>
          <p:cNvSpPr>
            <a:spLocks noGrp="1"/>
          </p:cNvSpPr>
          <p:nvPr>
            <p:ph type="sldNum" sz="quarter" idx="12"/>
          </p:nvPr>
        </p:nvSpPr>
        <p:spPr/>
        <p:txBody>
          <a:bodyPr/>
          <a:lstStyle/>
          <a:p>
            <a:fld id="{C5D87D37-F847-4E30-A488-DDB876A74F2B}" type="slidenum">
              <a:rPr lang="de-DE" smtClean="0"/>
              <a:t>8</a:t>
            </a:fld>
            <a:endParaRPr lang="de-DE"/>
          </a:p>
        </p:txBody>
      </p:sp>
      <p:sp>
        <p:nvSpPr>
          <p:cNvPr id="4" name="Titel 3"/>
          <p:cNvSpPr>
            <a:spLocks noGrp="1"/>
          </p:cNvSpPr>
          <p:nvPr>
            <p:ph type="title"/>
          </p:nvPr>
        </p:nvSpPr>
        <p:spPr/>
        <p:txBody>
          <a:bodyPr/>
          <a:lstStyle/>
          <a:p>
            <a:r>
              <a:rPr lang="de-DE" dirty="0"/>
              <a:t>Wesentliche Regelungen </a:t>
            </a:r>
            <a:br>
              <a:rPr lang="de-DE" dirty="0"/>
            </a:br>
            <a:r>
              <a:rPr lang="de-DE" dirty="0" smtClean="0"/>
              <a:t>Bundesrecht ab 2020</a:t>
            </a:r>
            <a:endParaRPr lang="de-DE" dirty="0"/>
          </a:p>
        </p:txBody>
      </p:sp>
    </p:spTree>
    <p:extLst>
      <p:ext uri="{BB962C8B-B14F-4D97-AF65-F5344CB8AC3E}">
        <p14:creationId xmlns:p14="http://schemas.microsoft.com/office/powerpoint/2010/main" val="3498244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57048" y="1702677"/>
            <a:ext cx="11374540" cy="4681152"/>
          </a:xfrm>
        </p:spPr>
        <p:txBody>
          <a:bodyPr>
            <a:noAutofit/>
          </a:bodyPr>
          <a:lstStyle/>
          <a:p>
            <a:pPr marL="0" indent="0">
              <a:buNone/>
            </a:pPr>
            <a:endParaRPr lang="de-DE" sz="2400" b="1" dirty="0"/>
          </a:p>
          <a:p>
            <a:pPr marL="0" indent="0">
              <a:buNone/>
            </a:pPr>
            <a:r>
              <a:rPr lang="de-DE" sz="2400" b="1" dirty="0" smtClean="0"/>
              <a:t>Vertragsrecht</a:t>
            </a:r>
            <a:endParaRPr lang="de-DE" sz="2400" b="1" dirty="0"/>
          </a:p>
          <a:p>
            <a:pPr marL="289984" indent="-342900"/>
            <a:r>
              <a:rPr lang="de-DE" sz="2400" dirty="0"/>
              <a:t>§§ </a:t>
            </a:r>
            <a:r>
              <a:rPr lang="de-DE" sz="2400" dirty="0" smtClean="0"/>
              <a:t>123 </a:t>
            </a:r>
            <a:r>
              <a:rPr lang="de-DE" sz="2400" dirty="0"/>
              <a:t>ff. SGB </a:t>
            </a:r>
            <a:r>
              <a:rPr lang="de-DE" sz="2400" dirty="0" smtClean="0"/>
              <a:t>IX: </a:t>
            </a:r>
            <a:r>
              <a:rPr lang="de-DE" sz="2400" dirty="0"/>
              <a:t>u.a. Vorgaben zu Rahmenverträgen (§ </a:t>
            </a:r>
            <a:r>
              <a:rPr lang="de-DE" sz="2400" dirty="0" smtClean="0"/>
              <a:t>131 SGB IX), </a:t>
            </a:r>
            <a:r>
              <a:rPr lang="de-DE" sz="2400" dirty="0"/>
              <a:t>Leistungs- und Vergütungsvereinbarungen (§ </a:t>
            </a:r>
            <a:r>
              <a:rPr lang="de-DE" sz="2400" dirty="0" smtClean="0"/>
              <a:t>125 </a:t>
            </a:r>
            <a:r>
              <a:rPr lang="de-DE" sz="2400" dirty="0"/>
              <a:t>SGB </a:t>
            </a:r>
            <a:r>
              <a:rPr lang="de-DE" sz="2400" dirty="0" smtClean="0"/>
              <a:t>IX: keine Vergütung für Unterkunft und Verpflegung mehr)</a:t>
            </a:r>
            <a:endParaRPr lang="de-DE" sz="2400" dirty="0"/>
          </a:p>
          <a:p>
            <a:pPr marL="0" indent="-52916">
              <a:buNone/>
            </a:pPr>
            <a:endParaRPr lang="de-DE" sz="2400" b="1" dirty="0"/>
          </a:p>
          <a:p>
            <a:pPr marL="0" indent="-52916">
              <a:buNone/>
            </a:pPr>
            <a:r>
              <a:rPr lang="de-DE" sz="2400" b="1" dirty="0"/>
              <a:t>Landesrecht</a:t>
            </a:r>
          </a:p>
          <a:p>
            <a:pPr marL="289984" indent="-342900"/>
            <a:r>
              <a:rPr lang="de-DE" sz="2400" dirty="0"/>
              <a:t>Ausführungsgesetze</a:t>
            </a:r>
          </a:p>
          <a:p>
            <a:pPr marL="289984" indent="-342900"/>
            <a:r>
              <a:rPr lang="de-DE" sz="2400" dirty="0"/>
              <a:t>Heimgesetze</a:t>
            </a:r>
          </a:p>
          <a:p>
            <a:pPr marL="289984" indent="-342900"/>
            <a:r>
              <a:rPr lang="de-DE" sz="2400" dirty="0"/>
              <a:t>Rahmenverträge</a:t>
            </a:r>
          </a:p>
          <a:p>
            <a:pPr lvl="1"/>
            <a:endParaRPr lang="de-DE" sz="1800" dirty="0"/>
          </a:p>
        </p:txBody>
      </p:sp>
      <p:sp>
        <p:nvSpPr>
          <p:cNvPr id="3" name="Foliennummernplatzhalter 2"/>
          <p:cNvSpPr>
            <a:spLocks noGrp="1"/>
          </p:cNvSpPr>
          <p:nvPr>
            <p:ph type="sldNum" sz="quarter" idx="12"/>
          </p:nvPr>
        </p:nvSpPr>
        <p:spPr/>
        <p:txBody>
          <a:bodyPr/>
          <a:lstStyle/>
          <a:p>
            <a:fld id="{C5D87D37-F847-4E30-A488-DDB876A74F2B}" type="slidenum">
              <a:rPr lang="de-DE" smtClean="0"/>
              <a:t>9</a:t>
            </a:fld>
            <a:endParaRPr lang="de-DE"/>
          </a:p>
        </p:txBody>
      </p:sp>
      <p:sp>
        <p:nvSpPr>
          <p:cNvPr id="4" name="Titel 3"/>
          <p:cNvSpPr>
            <a:spLocks noGrp="1"/>
          </p:cNvSpPr>
          <p:nvPr>
            <p:ph type="title"/>
          </p:nvPr>
        </p:nvSpPr>
        <p:spPr/>
        <p:txBody>
          <a:bodyPr/>
          <a:lstStyle/>
          <a:p>
            <a:r>
              <a:rPr lang="de-DE" dirty="0"/>
              <a:t>Wesentliche Regelungen </a:t>
            </a:r>
            <a:br>
              <a:rPr lang="de-DE" dirty="0"/>
            </a:br>
            <a:r>
              <a:rPr lang="de-DE" dirty="0" smtClean="0"/>
              <a:t>Vertragsrecht/Landesrecht ab 2020</a:t>
            </a:r>
            <a:endParaRPr lang="de-DE" dirty="0"/>
          </a:p>
        </p:txBody>
      </p:sp>
    </p:spTree>
    <p:extLst>
      <p:ext uri="{BB962C8B-B14F-4D97-AF65-F5344CB8AC3E}">
        <p14:creationId xmlns:p14="http://schemas.microsoft.com/office/powerpoint/2010/main" val="1252758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MAS Blau 16x9_de">
  <a:themeElements>
    <a:clrScheme name="CD_BMAS kalte Farben">
      <a:dk1>
        <a:sysClr val="windowText" lastClr="000000"/>
      </a:dk1>
      <a:lt1>
        <a:sysClr val="window" lastClr="FFFFFF"/>
      </a:lt1>
      <a:dk2>
        <a:srgbClr val="BB133E"/>
      </a:dk2>
      <a:lt2>
        <a:srgbClr val="E67B32"/>
      </a:lt2>
      <a:accent1>
        <a:srgbClr val="417DA1"/>
      </a:accent1>
      <a:accent2>
        <a:srgbClr val="81BEDB"/>
      </a:accent2>
      <a:accent3>
        <a:srgbClr val="862C7E"/>
      </a:accent3>
      <a:accent4>
        <a:srgbClr val="ABECF9"/>
      </a:accent4>
      <a:accent5>
        <a:srgbClr val="A487A2"/>
      </a:accent5>
      <a:accent6>
        <a:srgbClr val="592D45"/>
      </a:accent6>
      <a:hlink>
        <a:srgbClr val="417DA1"/>
      </a:hlink>
      <a:folHlink>
        <a:srgbClr val="81BEDB"/>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MAS Blau 16x9_de" id="{9EE9AA1A-D0E7-4A64-A998-5548CB1A8BC1}" vid="{998078C4-C9C7-40C6-9E17-10B4975F4F7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BMAS Blau 16x9_de</Template>
  <TotalTime>0</TotalTime>
  <Words>1820</Words>
  <Application>Microsoft Office PowerPoint</Application>
  <PresentationFormat>Breitbild</PresentationFormat>
  <Paragraphs>675</Paragraphs>
  <Slides>31</Slides>
  <Notes>24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Calibri</vt:lpstr>
      <vt:lpstr>Symbol</vt:lpstr>
      <vt:lpstr>Times New Roman</vt:lpstr>
      <vt:lpstr>Wingdings</vt:lpstr>
      <vt:lpstr>BMAS Blau 16x9_de</vt:lpstr>
      <vt:lpstr>Der rechtliche Rahmen der Leistungstrennung</vt:lpstr>
      <vt:lpstr>Inhaltsübersicht (1)</vt:lpstr>
      <vt:lpstr>Grundsätze der Leistungstrennung</vt:lpstr>
      <vt:lpstr>Inhaltsübersicht (2)</vt:lpstr>
      <vt:lpstr>Wesentliche Regelungen  Bundesrecht bis 2019</vt:lpstr>
      <vt:lpstr>Wesentliche Regelungen   Vertragsrecht/Landesrecht bis 2019</vt:lpstr>
      <vt:lpstr>Bisherige Rechtslage</vt:lpstr>
      <vt:lpstr>Wesentliche Regelungen  Bundesrecht ab 2020</vt:lpstr>
      <vt:lpstr>Wesentliche Regelungen  Vertragsrecht/Landesrecht ab 2020</vt:lpstr>
      <vt:lpstr>Ab 2020 geltende Rechtslage</vt:lpstr>
      <vt:lpstr>Inhaltsübersicht (3)</vt:lpstr>
      <vt:lpstr>Umsetzungsunterstützung Bund Trennung der Leistungen </vt:lpstr>
      <vt:lpstr>Empfehlung AG Personenzentrierung</vt:lpstr>
      <vt:lpstr>Empfehlung der LBAG</vt:lpstr>
      <vt:lpstr>Sonderbesprechungen zur Umsetzung des BTHG im Lebensunterhalt  </vt:lpstr>
      <vt:lpstr>SGB IX/SGB XII-Änderungsgesetz</vt:lpstr>
      <vt:lpstr>Modellprojekte  Trennung der Leistungen</vt:lpstr>
      <vt:lpstr>Inhaltsübersicht (4)</vt:lpstr>
      <vt:lpstr>Flächenzuordnungsmodell  (AG Personenzentrierung)</vt:lpstr>
      <vt:lpstr>Flächenzuordnungsmodell  -Wohnflächen </vt:lpstr>
      <vt:lpstr>Flächenzuordnungsmodell  - Fachleistungsflächen</vt:lpstr>
      <vt:lpstr>Flächenzuordnungsmodell  -Mischflächen</vt:lpstr>
      <vt:lpstr>Flächenzuordnungsmodell  -Berechnung</vt:lpstr>
      <vt:lpstr>Flächenzuordnungsmodell  -Kostenkalkulation</vt:lpstr>
      <vt:lpstr>Flächenzuordnungsmodell - Kostenkalkulation Schaubild</vt:lpstr>
      <vt:lpstr>Inhaltsübersicht (5)</vt:lpstr>
      <vt:lpstr>Kosten der Unterkunft in  „besonderen Wohnformen“</vt:lpstr>
      <vt:lpstr>Fortsetzung (1/2): Kosten der Unterkunft in  „besonderen Wohnformen“</vt:lpstr>
      <vt:lpstr>Fortsetzung (2/2): Kosten der Unterkunft in  „besonderen Wohnformen“</vt:lpstr>
      <vt:lpstr>Fallkonstellationen: Kosten der Unterkunft in „besonderen Wohnformen“</vt:lpstr>
      <vt:lpstr>Vielen Dank für Ihre Aufmerksamkeit!</vt:lpstr>
    </vt:vector>
  </TitlesOfParts>
  <Company>BMAS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Aktueller Umsetzungsstand zum BTHG aus Sicht des Bundes</dc:title>
  <dc:creator>Jäger, Franziska   -Vb3   BMAS</dc:creator>
  <cp:lastModifiedBy>von Rohden, Yola</cp:lastModifiedBy>
  <cp:revision>422</cp:revision>
  <cp:lastPrinted>2019-05-10T14:30:38Z</cp:lastPrinted>
  <dcterms:created xsi:type="dcterms:W3CDTF">2018-09-06T09:40:23Z</dcterms:created>
  <dcterms:modified xsi:type="dcterms:W3CDTF">2019-07-31T10:54:41Z</dcterms:modified>
</cp:coreProperties>
</file>