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4" r:id="rId4"/>
    <p:sldId id="281" r:id="rId5"/>
    <p:sldId id="282" r:id="rId6"/>
    <p:sldId id="283" r:id="rId7"/>
    <p:sldId id="284" r:id="rId8"/>
    <p:sldId id="287" r:id="rId9"/>
    <p:sldId id="289" r:id="rId10"/>
    <p:sldId id="290" r:id="rId11"/>
    <p:sldId id="278" r:id="rId12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9DF7784-0E1D-4EF0-A07E-1730380C76B2}">
          <p14:sldIdLst>
            <p14:sldId id="257"/>
            <p14:sldId id="258"/>
            <p14:sldId id="264"/>
            <p14:sldId id="281"/>
            <p14:sldId id="282"/>
            <p14:sldId id="283"/>
            <p14:sldId id="284"/>
            <p14:sldId id="287"/>
            <p14:sldId id="289"/>
            <p14:sldId id="290"/>
          </p14:sldIdLst>
        </p14:section>
        <p14:section name="Abschnitt ohne Titel" id="{AF504A31-7718-452C-82BB-7863AA87CDEA}">
          <p14:sldIdLst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0CF"/>
    <a:srgbClr val="D0D0D0"/>
    <a:srgbClr val="FFFFFF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7" autoAdjust="0"/>
  </p:normalViewPr>
  <p:slideViewPr>
    <p:cSldViewPr>
      <p:cViewPr varScale="1">
        <p:scale>
          <a:sx n="120" d="100"/>
          <a:sy n="120" d="100"/>
        </p:scale>
        <p:origin x="-11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400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AA2D5-C2B3-4ECA-A3E5-B92C482729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598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BBE8FB-AEA8-4B71-94B2-F9D4A9A32F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868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Mit dem Facharbeitskreis soll eine Form</a:t>
            </a:r>
            <a:r>
              <a:rPr lang="de-DE" baseline="0" dirty="0" smtClean="0"/>
              <a:t> der kooperativen Zusammenarbeit im Bereich der Grundsicherung im Alter und bei Erwerbsminderung eingeführt werden.</a:t>
            </a:r>
          </a:p>
          <a:p>
            <a:r>
              <a:rPr lang="de-DE" baseline="0" dirty="0" smtClean="0"/>
              <a:t>Wir wollen ein schlagkräftiges und relativ zügiges Expertengremium – daher zunächst an eine kleinere Gruppe von 5 – 7 Personen aus den Kommunen gedacht.</a:t>
            </a:r>
          </a:p>
          <a:p>
            <a:r>
              <a:rPr lang="de-DE" baseline="0" dirty="0" smtClean="0"/>
              <a:t>Nach Vorstellung im Brandenburger Steuerungskreis wurde dort der Wunsch geäußert, dass alle 18 Kommunen zum Facharbeitskreis eingeladen werden.</a:t>
            </a:r>
          </a:p>
          <a:p>
            <a:r>
              <a:rPr lang="de-DE" dirty="0" smtClean="0"/>
              <a:t>Jetzt</a:t>
            </a:r>
            <a:r>
              <a:rPr lang="de-DE" baseline="0" dirty="0" smtClean="0"/>
              <a:t> ein großer Kreis – Grundidee soll aber erhalten bleiben</a:t>
            </a:r>
          </a:p>
          <a:p>
            <a:r>
              <a:rPr lang="de-DE" baseline="0" dirty="0" smtClean="0"/>
              <a:t>Bei TOP 1 werden wir noch vortragen aber beim zentralen Punkt 2 erwarte ich einen konstruktiven Dialog</a:t>
            </a:r>
          </a:p>
          <a:p>
            <a:endParaRPr lang="de-DE" baseline="0" dirty="0" smtClean="0"/>
          </a:p>
          <a:p>
            <a:r>
              <a:rPr lang="de-DE" baseline="0" dirty="0" smtClean="0"/>
              <a:t>Im Nachgang der Sitzung werden zeitnah die Präsentationen versandt – Verabredungen aus der Sitzung werden wir protokollieren!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44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Problem: Das (nicht abgestimmte) Protokoll zur Sitzung wurde uns erst am 27. März 2018 übersandt</a:t>
            </a:r>
          </a:p>
          <a:p>
            <a:r>
              <a:rPr lang="de-DE" dirty="0" smtClean="0"/>
              <a:t>Großes Thema auch auf der KOLS – Meinungsbildung noch nicht abgeschlossen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541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677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123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Problem: Das (nicht abgestimmte) Protokoll zur Sitzung wurde uns erst am 27. März 2018 übersandt</a:t>
            </a:r>
          </a:p>
          <a:p>
            <a:r>
              <a:rPr lang="de-DE" dirty="0" smtClean="0"/>
              <a:t>Großes Thema auch auf der KOLS – Meinungsbildung noch nicht abgeschlossen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541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Problem: Das (nicht abgestimmte) Protokoll zur Sitzung wurde uns erst am 27. März 2018 übersandt</a:t>
            </a:r>
          </a:p>
          <a:p>
            <a:r>
              <a:rPr lang="de-DE" dirty="0" smtClean="0"/>
              <a:t>Großes Thema auch auf der KOLS – Meinungsbildung noch nicht abgeschlossen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541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Problem: Das (nicht abgestimmte) Protokoll zur Sitzung wurde uns erst am 27. März 2018 übersandt</a:t>
            </a:r>
          </a:p>
          <a:p>
            <a:r>
              <a:rPr lang="de-DE" dirty="0" smtClean="0"/>
              <a:t>Großes Thema auch auf der KOLS – Meinungsbildung noch nicht abgeschlossen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541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Problem: Das (nicht abgestimmte) Protokoll zur Sitzung wurde uns erst am 27. März 2018 übersandt</a:t>
            </a:r>
          </a:p>
          <a:p>
            <a:r>
              <a:rPr lang="de-DE" dirty="0" smtClean="0"/>
              <a:t>Großes Thema auch auf der KOLS – Meinungsbildung noch nicht abgeschlossen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541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Problem: Das (nicht abgestimmte) Protokoll zur Sitzung wurde uns erst am 27. März 2018 übersandt</a:t>
            </a:r>
          </a:p>
          <a:p>
            <a:r>
              <a:rPr lang="de-DE" dirty="0" smtClean="0"/>
              <a:t>Großes Thema auch auf der KOLS – Meinungsbildung noch nicht abgeschlossen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541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Problem: Das (nicht abgestimmte) Protokoll zur Sitzung wurde uns erst am 27. März 2018 übersandt</a:t>
            </a:r>
          </a:p>
          <a:p>
            <a:r>
              <a:rPr lang="de-DE" dirty="0" smtClean="0"/>
              <a:t>Großes Thema auch auf der KOLS – Meinungsbildung noch nicht abgeschlossen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541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Problem: Das (nicht abgestimmte) Protokoll zur Sitzung wurde uns erst am 27. März 2018 übersandt</a:t>
            </a:r>
          </a:p>
          <a:p>
            <a:r>
              <a:rPr lang="de-DE" dirty="0" smtClean="0"/>
              <a:t>Großes Thema auch auf der KOLS – Meinungsbildung noch nicht abgeschlossen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BE8FB-AEA8-4B71-94B2-F9D4A9A32FB9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54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52115-A9D3-487D-BC38-F0B49AD76F1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CE013-9BC4-46E0-8104-4CDD4C5C2A8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6563" y="1196975"/>
            <a:ext cx="2178050" cy="518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1196975"/>
            <a:ext cx="6383338" cy="518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B13F3-886F-4D2F-B7A2-97B244C9D3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3D7B3-BC09-4486-9282-5FA01F475E4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655B7-8926-4608-B581-70DCA09EFA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2565400"/>
            <a:ext cx="42799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83125" y="2565400"/>
            <a:ext cx="4281488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C5BB1-2FA4-4584-ABAB-4C46CC963F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36FED-A38C-4D3B-A37E-03FC5A6C8A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8E104-D89D-42A5-857A-3BC35B6A1A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80F8D-B5B2-4A97-9471-5DD04249BD2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D4989-4427-4CB7-9B8A-F47890F27D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02372-9B25-44F5-9F7A-C6E06226FED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0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96975"/>
            <a:ext cx="8713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2565400"/>
            <a:ext cx="87137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524625"/>
            <a:ext cx="1090613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31913" y="6524625"/>
            <a:ext cx="64801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524625"/>
            <a:ext cx="109061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62751FC-F543-4D4A-80E7-8479DDB12E5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1" name="Picture 7" descr="BB_RGB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213" y="76200"/>
            <a:ext cx="12715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6443663" y="115888"/>
            <a:ext cx="251793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de-DE" sz="2200" b="1" dirty="0">
                <a:latin typeface="Arial Narrow" pitchFamily="34" charset="0"/>
              </a:rPr>
              <a:t>Ministerium </a:t>
            </a:r>
            <a:r>
              <a:rPr lang="de-DE" sz="2200" b="1" dirty="0" smtClean="0">
                <a:latin typeface="Arial Narrow" pitchFamily="34" charset="0"/>
              </a:rPr>
              <a:t>für Arbeit, </a:t>
            </a:r>
          </a:p>
          <a:p>
            <a:pPr eaLnBrk="0" hangingPunct="0">
              <a:lnSpc>
                <a:spcPts val="2800"/>
              </a:lnSpc>
            </a:pPr>
            <a:r>
              <a:rPr lang="de-DE" sz="2200" b="1" dirty="0" smtClean="0">
                <a:latin typeface="Arial Narrow" pitchFamily="34" charset="0"/>
              </a:rPr>
              <a:t>Soziales, Gesundheit ,</a:t>
            </a:r>
          </a:p>
          <a:p>
            <a:pPr eaLnBrk="0" hangingPunct="0">
              <a:lnSpc>
                <a:spcPts val="2800"/>
              </a:lnSpc>
            </a:pPr>
            <a:r>
              <a:rPr lang="de-DE" sz="2200" b="1" dirty="0" smtClean="0">
                <a:latin typeface="Arial Narrow" pitchFamily="34" charset="0"/>
              </a:rPr>
              <a:t>Frauen und </a:t>
            </a:r>
            <a:r>
              <a:rPr lang="de-DE" sz="2200" b="1" dirty="0">
                <a:latin typeface="Arial Narrow" pitchFamily="34" charset="0"/>
              </a:rPr>
              <a:t>Familie</a:t>
            </a:r>
          </a:p>
        </p:txBody>
      </p:sp>
      <p:sp>
        <p:nvSpPr>
          <p:cNvPr id="3075" name="Line 8"/>
          <p:cNvSpPr>
            <a:spLocks noChangeShapeType="1"/>
          </p:cNvSpPr>
          <p:nvPr/>
        </p:nvSpPr>
        <p:spPr bwMode="auto">
          <a:xfrm>
            <a:off x="6372225" y="188913"/>
            <a:ext cx="0" cy="9540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988841"/>
            <a:ext cx="7772400" cy="1611610"/>
          </a:xfrm>
        </p:spPr>
        <p:txBody>
          <a:bodyPr/>
          <a:lstStyle/>
          <a:p>
            <a:pPr eaLnBrk="1" hangingPunct="1"/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/>
              <a:t/>
            </a:r>
            <a:br>
              <a:rPr lang="de-DE" sz="2800" dirty="0"/>
            </a:br>
            <a:r>
              <a:rPr lang="de-DE" sz="2800" dirty="0" smtClean="0"/>
              <a:t>Regionalkonferenz Ost</a:t>
            </a:r>
            <a:br>
              <a:rPr lang="de-DE" sz="2800" dirty="0" smtClean="0"/>
            </a:br>
            <a:r>
              <a:rPr lang="de-DE" sz="2800" dirty="0" smtClean="0"/>
              <a:t>zur Umsetzungsbegleitung BTHG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3600" dirty="0" smtClean="0"/>
              <a:t>Forum 2 „Landesrahmenverträge – aktueller Stand für Brandenburg“</a:t>
            </a:r>
            <a:endParaRPr lang="de-DE" sz="3600" dirty="0" smtClean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323528" y="6093296"/>
            <a:ext cx="8496944" cy="504056"/>
          </a:xfrm>
        </p:spPr>
        <p:txBody>
          <a:bodyPr/>
          <a:lstStyle/>
          <a:p>
            <a:pPr algn="l"/>
            <a:r>
              <a:rPr lang="de-DE" sz="2000" dirty="0" smtClean="0"/>
              <a:t>Berlin, den 6. und 7. Dezember 2018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713788" cy="575841"/>
          </a:xfrm>
        </p:spPr>
        <p:txBody>
          <a:bodyPr/>
          <a:lstStyle/>
          <a:p>
            <a:pPr algn="l"/>
            <a:r>
              <a:rPr lang="de-DE" sz="2800" b="1" dirty="0" smtClean="0"/>
              <a:t>Derzeitige Herausforderungen bei der Erarbeitung des Rahmenvertrages</a:t>
            </a:r>
            <a:r>
              <a:rPr lang="de-DE" sz="3200" b="1" dirty="0" smtClean="0"/>
              <a:t>:</a:t>
            </a:r>
            <a:endParaRPr lang="de-DE" sz="24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525344"/>
            <a:ext cx="2448272" cy="216024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Regionalkonferenz Ost zur Umsetzungsbegleitung BTHG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245612" y="2204864"/>
            <a:ext cx="871378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400" b="1" kern="0" dirty="0" smtClean="0"/>
              <a:t>Es besteht inzwischen die Einsicht, dass bis zum 31.12.2019 wohl kein vollständig ausgehandelter und unterzeichneter Rahmenvertrag vorliegen wird  </a:t>
            </a:r>
          </a:p>
          <a:p>
            <a:pPr lvl="1" algn="l"/>
            <a:r>
              <a:rPr lang="de-DE" sz="2400" b="1" kern="0" dirty="0" smtClean="0"/>
              <a:t>(       „Gefahr der Überforderung auf allen Seiten“)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400" b="1" kern="0" dirty="0" smtClean="0"/>
              <a:t>Schrittweise Umsetzung mit belastbaren und allseits akzeptierten Zeitvorgaben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kern="0" dirty="0" smtClean="0"/>
              <a:t>Derzeit favorisierter Ansatz: </a:t>
            </a:r>
          </a:p>
          <a:p>
            <a:pPr lvl="2" algn="l"/>
            <a:r>
              <a:rPr lang="de-DE" sz="2000" b="1" kern="0" dirty="0" smtClean="0"/>
              <a:t>Phase 1: Kurzfristige Erarbeitung eines Teil A auf der Grundlage des derzeitigen RV mit zwingend notwendigen Regelungen</a:t>
            </a:r>
          </a:p>
          <a:p>
            <a:pPr lvl="2" algn="l"/>
            <a:r>
              <a:rPr lang="de-DE" sz="2000" b="1" kern="0" dirty="0" smtClean="0"/>
              <a:t>Phase 2: Erarbeitung eines dann „endgültigen“ und umfassenden Teil B</a:t>
            </a:r>
          </a:p>
          <a:p>
            <a:pPr lvl="2" algn="l"/>
            <a:endParaRPr lang="de-DE" sz="2000" b="1" kern="0" dirty="0" smtClean="0"/>
          </a:p>
          <a:p>
            <a:pPr lvl="2" algn="l"/>
            <a:endParaRPr lang="de-DE" sz="2000" b="1" kern="0" dirty="0" smtClean="0"/>
          </a:p>
          <a:p>
            <a:pPr lvl="2" algn="l"/>
            <a:r>
              <a:rPr lang="de-DE" sz="2000" b="1" kern="0" dirty="0" smtClean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sz="2000" b="1" kern="0" dirty="0" smtClean="0"/>
          </a:p>
          <a:p>
            <a:pPr algn="l"/>
            <a:r>
              <a:rPr lang="de-DE" sz="3200" b="1" kern="0" dirty="0" smtClean="0"/>
              <a:t/>
            </a:r>
            <a:br>
              <a:rPr lang="de-DE" sz="3200" b="1" kern="0" dirty="0" smtClean="0"/>
            </a:br>
            <a:r>
              <a:rPr lang="de-DE" sz="3200" b="1" kern="0" dirty="0" smtClean="0"/>
              <a:t/>
            </a:r>
            <a:br>
              <a:rPr lang="de-DE" sz="3200" b="1" kern="0" dirty="0" smtClean="0"/>
            </a:br>
            <a:r>
              <a:rPr lang="de-DE" sz="2400" b="1" kern="0" dirty="0" smtClean="0"/>
              <a:t/>
            </a:r>
            <a:br>
              <a:rPr lang="de-DE" sz="2400" b="1" kern="0" dirty="0" smtClean="0"/>
            </a:br>
            <a:r>
              <a:rPr lang="de-DE" sz="2400" b="1" kern="0" dirty="0" smtClean="0"/>
              <a:t/>
            </a:r>
            <a:br>
              <a:rPr lang="de-DE" sz="2400" b="1" kern="0" dirty="0" smtClean="0"/>
            </a:br>
            <a:endParaRPr lang="de-DE" sz="2400" b="1" kern="0" dirty="0"/>
          </a:p>
        </p:txBody>
      </p:sp>
      <p:sp>
        <p:nvSpPr>
          <p:cNvPr id="3" name="Pfeil nach rechts 2"/>
          <p:cNvSpPr/>
          <p:nvPr/>
        </p:nvSpPr>
        <p:spPr>
          <a:xfrm>
            <a:off x="923563" y="3407945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33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196974"/>
            <a:ext cx="8713788" cy="4464273"/>
          </a:xfrm>
        </p:spPr>
        <p:txBody>
          <a:bodyPr/>
          <a:lstStyle/>
          <a:p>
            <a:r>
              <a:rPr lang="de-DE" dirty="0" smtClean="0"/>
              <a:t>Vielen Dank für Ihre Aufmerksamkeit!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0825" y="6524625"/>
            <a:ext cx="2376959" cy="196850"/>
          </a:xfrm>
        </p:spPr>
        <p:txBody>
          <a:bodyPr/>
          <a:lstStyle/>
          <a:p>
            <a:pPr>
              <a:defRPr/>
            </a:pPr>
            <a:r>
              <a:rPr lang="de-DE" smtClean="0"/>
              <a:t>Berlin, den 6. und 7. Dezember 2018  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Regionalkonferenz Ost zur Umsetzungsbegleitung BTHG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9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196974"/>
            <a:ext cx="8713788" cy="4896322"/>
          </a:xfrm>
        </p:spPr>
        <p:txBody>
          <a:bodyPr/>
          <a:lstStyle/>
          <a:p>
            <a:pPr algn="l"/>
            <a:r>
              <a:rPr lang="de-DE" sz="3600" dirty="0" smtClean="0"/>
              <a:t>Derzeit befindet sich das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Brandenburgische Gesetz zur Umsetzung des BTHG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3600" dirty="0" smtClean="0"/>
              <a:t>im parlamentarischen Verfahren. Eine Veröffentlichung des Gesetzes ist noch im Dezember 2018 vorgesehen.</a:t>
            </a:r>
            <a:endParaRPr lang="de-DE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0825" y="6524625"/>
            <a:ext cx="2953023" cy="196850"/>
          </a:xfrm>
        </p:spPr>
        <p:txBody>
          <a:bodyPr/>
          <a:lstStyle/>
          <a:p>
            <a:pPr>
              <a:defRPr/>
            </a:pPr>
            <a:r>
              <a:rPr lang="de-DE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6525344"/>
            <a:ext cx="5328320" cy="216023"/>
          </a:xfrm>
        </p:spPr>
        <p:txBody>
          <a:bodyPr/>
          <a:lstStyle/>
          <a:p>
            <a:pPr>
              <a:defRPr/>
            </a:pPr>
            <a:r>
              <a:rPr lang="de-DE" dirty="0"/>
              <a:t>Regionalkonferenz </a:t>
            </a:r>
            <a:r>
              <a:rPr lang="de-DE" dirty="0" smtClean="0"/>
              <a:t>Ost zur </a:t>
            </a:r>
            <a:r>
              <a:rPr lang="de-DE" dirty="0"/>
              <a:t>Umsetzungsbegleitung BTHG</a:t>
            </a:r>
            <a:br>
              <a:rPr lang="de-DE" dirty="0"/>
            </a:b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78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196974"/>
            <a:ext cx="8713788" cy="4536281"/>
          </a:xfrm>
        </p:spPr>
        <p:txBody>
          <a:bodyPr/>
          <a:lstStyle/>
          <a:p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200" dirty="0" smtClean="0"/>
              <a:t>Örtliche Träger der Eingliederungshilfe: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/>
              <a:t>Landkreise und kreisfreien Städte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200" dirty="0" smtClean="0"/>
              <a:t>Überörtlicher </a:t>
            </a:r>
            <a:r>
              <a:rPr lang="de-DE" sz="3200" dirty="0"/>
              <a:t>Träger der </a:t>
            </a:r>
            <a:r>
              <a:rPr lang="de-DE" sz="3200" dirty="0" smtClean="0"/>
              <a:t>Eingliederungshilfe: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/>
              <a:t>Das Land</a:t>
            </a:r>
            <a:r>
              <a:rPr lang="de-DE" sz="4000" dirty="0"/>
              <a:t/>
            </a:r>
            <a:br>
              <a:rPr lang="de-DE" sz="4000" dirty="0"/>
            </a:b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200" dirty="0" smtClean="0"/>
              <a:t>Interessenvertretung der Menschen mit Behinderungen:</a:t>
            </a:r>
            <a:br>
              <a:rPr lang="de-DE" sz="3200" dirty="0" smtClean="0"/>
            </a:br>
            <a:r>
              <a:rPr lang="de-DE" sz="3600" dirty="0" smtClean="0"/>
              <a:t>Landesbehindertenbeirat</a:t>
            </a:r>
            <a:endParaRPr lang="de-DE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525344"/>
            <a:ext cx="2448272" cy="216024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Regionalkonferenz Ost zur Umsetzungsbegleitung BTHG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773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196974"/>
            <a:ext cx="8713788" cy="4536281"/>
          </a:xfrm>
        </p:spPr>
        <p:txBody>
          <a:bodyPr/>
          <a:lstStyle/>
          <a:p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200" dirty="0"/>
              <a:t>Bisherige </a:t>
            </a:r>
            <a:r>
              <a:rPr lang="de-DE" sz="3200" dirty="0" smtClean="0"/>
              <a:t>Aktivitäten </a:t>
            </a:r>
            <a:r>
              <a:rPr lang="de-DE" sz="3200" dirty="0"/>
              <a:t>zur Erarbeitung des Rahmenvertrages § 131 SGB IX</a:t>
            </a:r>
            <a:br>
              <a:rPr lang="de-DE" sz="3200" dirty="0"/>
            </a:b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2400" dirty="0" smtClean="0"/>
              <a:t>Beschluss der Brandenburger Kommission § 8 AG-SGB XII vom 7. Juli 2017</a:t>
            </a:r>
            <a:br>
              <a:rPr lang="de-DE" sz="2400" dirty="0" smtClean="0"/>
            </a:br>
            <a:r>
              <a:rPr lang="de-DE" sz="2400" dirty="0" smtClean="0"/>
              <a:t>(Beschluss- und Abstimmungsgremium von Land, Kommunen und Verbänden der Leistungserbringer):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3200" b="1" dirty="0" smtClean="0"/>
              <a:t>Bildung einer Projektgruppe zur Vorbereitung der Verhandlung des Rahmenvertrages nach </a:t>
            </a:r>
            <a:br>
              <a:rPr lang="de-DE" sz="3200" b="1" dirty="0" smtClean="0"/>
            </a:br>
            <a:r>
              <a:rPr lang="de-DE" sz="3200" b="1" dirty="0" smtClean="0"/>
              <a:t>§ 131 SGB IX </a:t>
            </a:r>
            <a:endParaRPr lang="de-DE" sz="32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525344"/>
            <a:ext cx="2448272" cy="216024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Regionalkonferenz Ost zur Umsetzungsbegleitung BTHG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63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196974"/>
            <a:ext cx="8713788" cy="4536281"/>
          </a:xfrm>
        </p:spPr>
        <p:txBody>
          <a:bodyPr/>
          <a:lstStyle/>
          <a:p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200" dirty="0" smtClean="0"/>
              <a:t>Besetzung der </a:t>
            </a:r>
            <a:r>
              <a:rPr lang="de-DE" sz="3200" b="1" dirty="0" smtClean="0"/>
              <a:t>Projektgruppe:</a:t>
            </a:r>
            <a:br>
              <a:rPr lang="de-DE" sz="3200" b="1" dirty="0" smtClean="0"/>
            </a:br>
            <a:r>
              <a:rPr lang="de-DE" sz="3200" b="1" dirty="0" smtClean="0"/>
              <a:t>6 Personen, </a:t>
            </a:r>
            <a:r>
              <a:rPr lang="de-DE" sz="2400" b="1" dirty="0" smtClean="0"/>
              <a:t>benannt durch die örtlichen Träger</a:t>
            </a:r>
            <a:br>
              <a:rPr lang="de-DE" sz="2400" b="1" dirty="0" smtClean="0"/>
            </a:br>
            <a:r>
              <a:rPr lang="de-DE" sz="3200" b="1" dirty="0"/>
              <a:t> 6 </a:t>
            </a:r>
            <a:r>
              <a:rPr lang="de-DE" sz="3200" b="1" dirty="0" smtClean="0"/>
              <a:t>Personen, </a:t>
            </a:r>
            <a:r>
              <a:rPr lang="de-DE" sz="2400" b="1" dirty="0"/>
              <a:t>benannt durch die </a:t>
            </a:r>
            <a:r>
              <a:rPr lang="de-DE" sz="2400" b="1" dirty="0" smtClean="0"/>
              <a:t>Vereinigungen der Leistungserbringer</a:t>
            </a:r>
            <a:br>
              <a:rPr lang="de-DE" sz="2400" b="1" dirty="0" smtClean="0"/>
            </a:br>
            <a:r>
              <a:rPr lang="de-DE" sz="3200" b="1" dirty="0" smtClean="0"/>
              <a:t>2 Personen</a:t>
            </a:r>
            <a:r>
              <a:rPr lang="de-DE" sz="2400" b="1" dirty="0" smtClean="0"/>
              <a:t>, benannt durch das Land</a:t>
            </a:r>
            <a:br>
              <a:rPr lang="de-DE" sz="2400" b="1" dirty="0" smtClean="0"/>
            </a:br>
            <a:r>
              <a:rPr lang="de-DE" sz="2400" b="1" dirty="0"/>
              <a:t/>
            </a:r>
            <a:br>
              <a:rPr lang="de-DE" sz="2400" b="1" dirty="0"/>
            </a:br>
            <a:r>
              <a:rPr lang="de-DE" sz="2400" b="1" dirty="0" smtClean="0"/>
              <a:t>als ständiger Gast (</a:t>
            </a:r>
            <a:r>
              <a:rPr lang="de-DE" sz="2400" b="1" dirty="0"/>
              <a:t>seit April 2018</a:t>
            </a:r>
            <a:r>
              <a:rPr lang="de-DE" sz="2400" b="1" dirty="0" smtClean="0"/>
              <a:t>):</a:t>
            </a:r>
            <a:br>
              <a:rPr lang="de-DE" sz="2400" b="1" dirty="0" smtClean="0"/>
            </a:br>
            <a:r>
              <a:rPr lang="de-DE" sz="2400" b="1" dirty="0" smtClean="0"/>
              <a:t>Vertreter des Landesbehindertenbeirats</a:t>
            </a:r>
            <a:endParaRPr lang="de-DE" sz="24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525344"/>
            <a:ext cx="2448272" cy="216024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Regionalkonferenz Ost zur Umsetzungsbegleitung BTHG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4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196974"/>
            <a:ext cx="8713788" cy="4536281"/>
          </a:xfrm>
        </p:spPr>
        <p:txBody>
          <a:bodyPr/>
          <a:lstStyle/>
          <a:p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2800" dirty="0" smtClean="0"/>
              <a:t>Anmerkungen zu Arbeit der </a:t>
            </a:r>
            <a:r>
              <a:rPr lang="de-DE" sz="2800" b="1" dirty="0" smtClean="0"/>
              <a:t>Projektgruppe:</a:t>
            </a:r>
            <a:br>
              <a:rPr lang="de-DE" sz="2800" b="1" dirty="0" smtClean="0"/>
            </a:br>
            <a:r>
              <a:rPr lang="de-DE" sz="2800" dirty="0" smtClean="0"/>
              <a:t>bisherige Anzahl der Tagungen: </a:t>
            </a:r>
            <a:r>
              <a:rPr lang="de-DE" sz="2800" b="1" dirty="0" smtClean="0"/>
              <a:t>7</a:t>
            </a:r>
            <a:br>
              <a:rPr lang="de-DE" sz="2800" b="1" dirty="0" smtClean="0"/>
            </a:br>
            <a:r>
              <a:rPr lang="de-DE" sz="2000" dirty="0" smtClean="0"/>
              <a:t>(die 8. Sitzung ist am 14. Dezember 2018)</a:t>
            </a:r>
            <a:br>
              <a:rPr lang="de-DE" sz="2000" dirty="0" smtClean="0"/>
            </a:br>
            <a:r>
              <a:rPr lang="de-DE" sz="2800" b="1" dirty="0"/>
              <a:t/>
            </a:r>
            <a:br>
              <a:rPr lang="de-DE" sz="2800" b="1" dirty="0"/>
            </a:br>
            <a:r>
              <a:rPr lang="de-DE" sz="3200" b="1" dirty="0" smtClean="0"/>
              <a:t>Unterarbeitsgruppen der Projektgruppe</a:t>
            </a:r>
            <a:br>
              <a:rPr lang="de-DE" sz="3200" b="1" dirty="0" smtClean="0"/>
            </a:br>
            <a:r>
              <a:rPr lang="de-DE" sz="3200" b="1" dirty="0" smtClean="0"/>
              <a:t/>
            </a:r>
            <a:br>
              <a:rPr lang="de-DE" sz="3200" b="1" dirty="0" smtClean="0"/>
            </a:br>
            <a:r>
              <a:rPr lang="de-DE" sz="3200" b="1" dirty="0" smtClean="0"/>
              <a:t>UAG I: Rechtliches</a:t>
            </a:r>
            <a:br>
              <a:rPr lang="de-DE" sz="3200" b="1" dirty="0" smtClean="0"/>
            </a:br>
            <a:r>
              <a:rPr lang="de-DE" sz="3200" b="1" dirty="0" smtClean="0"/>
              <a:t>UAG II: Leistungen</a:t>
            </a:r>
            <a:br>
              <a:rPr lang="de-DE" sz="3200" b="1" dirty="0" smtClean="0"/>
            </a:br>
            <a:r>
              <a:rPr lang="de-DE" sz="3200" b="1" dirty="0" smtClean="0"/>
              <a:t>UAG III: Vergütungen</a:t>
            </a:r>
            <a:br>
              <a:rPr lang="de-DE" sz="3200" b="1" dirty="0" smtClean="0"/>
            </a:br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2400" b="1" dirty="0"/>
              <a:t/>
            </a:r>
            <a:br>
              <a:rPr lang="de-DE" sz="2400" b="1" dirty="0"/>
            </a:br>
            <a:endParaRPr lang="de-DE" sz="24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525344"/>
            <a:ext cx="2448272" cy="216024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Regionalkonferenz Ost zur Umsetzungsbegleitung BTHG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241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713788" cy="575841"/>
          </a:xfrm>
        </p:spPr>
        <p:txBody>
          <a:bodyPr/>
          <a:lstStyle/>
          <a:p>
            <a:pPr algn="l"/>
            <a:r>
              <a:rPr lang="de-DE" sz="2800" b="1" dirty="0" smtClean="0"/>
              <a:t>Aufgaben der </a:t>
            </a:r>
            <a:r>
              <a:rPr lang="de-DE" sz="3200" b="1" dirty="0" smtClean="0"/>
              <a:t>UAG I Rechtliches:</a:t>
            </a:r>
            <a:endParaRPr lang="de-DE" sz="24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525344"/>
            <a:ext cx="2448272" cy="216024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Regionalkonferenz Ost zur Umsetzungsbegleitung BTHG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251520" y="1916832"/>
            <a:ext cx="8713788" cy="2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de-DE" sz="2400" b="1" kern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400" b="1" kern="0" dirty="0" smtClean="0"/>
              <a:t>Ausformulieren des neuen Rahmenvertrages</a:t>
            </a:r>
          </a:p>
          <a:p>
            <a:pPr algn="l"/>
            <a:endParaRPr lang="de-DE" sz="2400" b="1" kern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400" b="1" kern="0" dirty="0" smtClean="0"/>
              <a:t>Erarbeitung einer Präambel für den Rahmenvertrag</a:t>
            </a:r>
            <a:r>
              <a:rPr lang="de-DE" sz="3200" b="1" kern="0" dirty="0" smtClean="0"/>
              <a:t/>
            </a:r>
            <a:br>
              <a:rPr lang="de-DE" sz="3200" b="1" kern="0" dirty="0" smtClean="0"/>
            </a:br>
            <a:r>
              <a:rPr lang="de-DE" sz="3200" b="1" kern="0" dirty="0" smtClean="0"/>
              <a:t/>
            </a:r>
            <a:br>
              <a:rPr lang="de-DE" sz="3200" b="1" kern="0" dirty="0" smtClean="0"/>
            </a:br>
            <a:r>
              <a:rPr lang="de-DE" sz="2400" b="1" kern="0" dirty="0" smtClean="0"/>
              <a:t/>
            </a:r>
            <a:br>
              <a:rPr lang="de-DE" sz="2400" b="1" kern="0" dirty="0" smtClean="0"/>
            </a:br>
            <a:r>
              <a:rPr lang="de-DE" sz="2400" b="1" kern="0" dirty="0" smtClean="0"/>
              <a:t/>
            </a:r>
            <a:br>
              <a:rPr lang="de-DE" sz="2400" b="1" kern="0" dirty="0" smtClean="0"/>
            </a:br>
            <a:endParaRPr lang="de-DE" sz="2400" b="1" kern="0" dirty="0"/>
          </a:p>
        </p:txBody>
      </p:sp>
    </p:spTree>
    <p:extLst>
      <p:ext uri="{BB962C8B-B14F-4D97-AF65-F5344CB8AC3E}">
        <p14:creationId xmlns:p14="http://schemas.microsoft.com/office/powerpoint/2010/main" val="197201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713788" cy="575841"/>
          </a:xfrm>
        </p:spPr>
        <p:txBody>
          <a:bodyPr/>
          <a:lstStyle/>
          <a:p>
            <a:pPr algn="l"/>
            <a:r>
              <a:rPr lang="de-DE" sz="2800" b="1" dirty="0" smtClean="0"/>
              <a:t>Aufgaben der </a:t>
            </a:r>
            <a:r>
              <a:rPr lang="de-DE" sz="3200" b="1" dirty="0" smtClean="0"/>
              <a:t>UAG II Leistungen:</a:t>
            </a:r>
            <a:endParaRPr lang="de-DE" sz="24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525344"/>
            <a:ext cx="2448272" cy="216024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Regionalkonferenz Ost zur Umsetzungsbegleitung BTHG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251520" y="2852936"/>
            <a:ext cx="871378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de-DE" sz="2400" b="1" kern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400" b="1" kern="0" dirty="0" smtClean="0"/>
              <a:t>Erarbeitung einer zukünftigen Leistungsmodulstruktur, die in Rahmenleistungsvereinbarungen abgebildet werden sollen (orientiert an den Kompetenzbereichen aus dem ITP Brandenburg)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kern="0" dirty="0" smtClean="0"/>
              <a:t>Leistungsbereich A: Selbstversorgung, Wohnen, Häuslichkeit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kern="0" dirty="0" smtClean="0"/>
              <a:t>Leistungsbereich B: Arbeit, Beschäftigung, Tagesstruktur, Bildung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sz="2400" b="1" kern="0" dirty="0" smtClean="0"/>
          </a:p>
          <a:p>
            <a:pPr algn="l"/>
            <a:r>
              <a:rPr lang="de-DE" sz="3200" b="1" kern="0" dirty="0" smtClean="0"/>
              <a:t/>
            </a:r>
            <a:br>
              <a:rPr lang="de-DE" sz="3200" b="1" kern="0" dirty="0" smtClean="0"/>
            </a:br>
            <a:r>
              <a:rPr lang="de-DE" sz="3200" b="1" kern="0" dirty="0" smtClean="0"/>
              <a:t/>
            </a:r>
            <a:br>
              <a:rPr lang="de-DE" sz="3200" b="1" kern="0" dirty="0" smtClean="0"/>
            </a:br>
            <a:r>
              <a:rPr lang="de-DE" sz="2400" b="1" kern="0" dirty="0" smtClean="0"/>
              <a:t/>
            </a:r>
            <a:br>
              <a:rPr lang="de-DE" sz="2400" b="1" kern="0" dirty="0" smtClean="0"/>
            </a:br>
            <a:r>
              <a:rPr lang="de-DE" sz="2400" b="1" kern="0" dirty="0" smtClean="0"/>
              <a:t/>
            </a:r>
            <a:br>
              <a:rPr lang="de-DE" sz="2400" b="1" kern="0" dirty="0" smtClean="0"/>
            </a:br>
            <a:endParaRPr lang="de-DE" sz="2400" b="1" kern="0" dirty="0"/>
          </a:p>
        </p:txBody>
      </p:sp>
    </p:spTree>
    <p:extLst>
      <p:ext uri="{BB962C8B-B14F-4D97-AF65-F5344CB8AC3E}">
        <p14:creationId xmlns:p14="http://schemas.microsoft.com/office/powerpoint/2010/main" val="29849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713788" cy="575841"/>
          </a:xfrm>
        </p:spPr>
        <p:txBody>
          <a:bodyPr/>
          <a:lstStyle/>
          <a:p>
            <a:pPr algn="l"/>
            <a:r>
              <a:rPr lang="de-DE" sz="2800" b="1" dirty="0" smtClean="0"/>
              <a:t>Aufgaben der </a:t>
            </a:r>
            <a:r>
              <a:rPr lang="de-DE" sz="3200" b="1" dirty="0" smtClean="0"/>
              <a:t>UAG III Vergütungen:</a:t>
            </a:r>
            <a:endParaRPr lang="de-DE" sz="24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525344"/>
            <a:ext cx="2448272" cy="216024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Berlin, den 6. und 7. Dezember 2018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Regionalkonferenz Ost zur Umsetzungsbegleitung BTHG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D7B3-BC09-4486-9282-5FA01F475E43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245612" y="2204864"/>
            <a:ext cx="871378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400" b="1" kern="0" dirty="0" smtClean="0"/>
              <a:t>Schaffung der Voraussetzungen für eine Trennung der stationären Vergütungen in Kosten der Fachleistung und Kosten der Existenzsicherung</a:t>
            </a:r>
          </a:p>
          <a:p>
            <a:pPr lvl="2" algn="l"/>
            <a:r>
              <a:rPr lang="de-DE" sz="2400" b="1" kern="0" dirty="0" smtClean="0"/>
              <a:t>Entwicklung eines Verfahrens zur individuellen    Flächenerfassung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sz="2400" b="1" kern="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kern="0" dirty="0" smtClean="0"/>
              <a:t>Entwicklung einer Erfassungsmatrix / eines Kostenaufteilungsblatts – derzeit läuft eine entsprechende Abfrage bei den Einrichtungsträgern – der Rücklauf ist bis Ende des Jahres vorgesehen.</a:t>
            </a:r>
            <a:endParaRPr lang="de-DE" sz="2400" b="1" kern="0" dirty="0" smtClean="0"/>
          </a:p>
          <a:p>
            <a:pPr algn="l"/>
            <a:r>
              <a:rPr lang="de-DE" sz="3200" b="1" kern="0" dirty="0" smtClean="0"/>
              <a:t/>
            </a:r>
            <a:br>
              <a:rPr lang="de-DE" sz="3200" b="1" kern="0" dirty="0" smtClean="0"/>
            </a:br>
            <a:r>
              <a:rPr lang="de-DE" sz="3200" b="1" kern="0" dirty="0" smtClean="0"/>
              <a:t/>
            </a:r>
            <a:br>
              <a:rPr lang="de-DE" sz="3200" b="1" kern="0" dirty="0" smtClean="0"/>
            </a:br>
            <a:r>
              <a:rPr lang="de-DE" sz="2400" b="1" kern="0" dirty="0" smtClean="0"/>
              <a:t/>
            </a:r>
            <a:br>
              <a:rPr lang="de-DE" sz="2400" b="1" kern="0" dirty="0" smtClean="0"/>
            </a:br>
            <a:r>
              <a:rPr lang="de-DE" sz="2400" b="1" kern="0" dirty="0" smtClean="0"/>
              <a:t/>
            </a:r>
            <a:br>
              <a:rPr lang="de-DE" sz="2400" b="1" kern="0" dirty="0" smtClean="0"/>
            </a:br>
            <a:endParaRPr lang="de-DE" sz="2400" b="1" kern="0" dirty="0"/>
          </a:p>
        </p:txBody>
      </p:sp>
      <p:sp>
        <p:nvSpPr>
          <p:cNvPr id="3" name="Pfeil nach rechts 2"/>
          <p:cNvSpPr/>
          <p:nvPr/>
        </p:nvSpPr>
        <p:spPr>
          <a:xfrm>
            <a:off x="683568" y="3438712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5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748</Words>
  <Application>Microsoft Office PowerPoint</Application>
  <PresentationFormat>Bildschirmpräsentation (4:3)</PresentationFormat>
  <Paragraphs>105</Paragraphs>
  <Slides>11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blank</vt:lpstr>
      <vt:lpstr>  Regionalkonferenz Ost zur Umsetzungsbegleitung BTHG  Forum 2 „Landesrahmenverträge – aktueller Stand für Brandenburg“</vt:lpstr>
      <vt:lpstr>Derzeit befindet sich das   Brandenburgische Gesetz zur Umsetzung des BTHG   im parlamentarischen Verfahren. Eine Veröffentlichung des Gesetzes ist noch im Dezember 2018 vorgesehen.</vt:lpstr>
      <vt:lpstr> Örtliche Träger der Eingliederungshilfe: Landkreise und kreisfreien Städte  Überörtlicher Träger der Eingliederungshilfe: Das Land  Interessenvertretung der Menschen mit Behinderungen: Landesbehindertenbeirat</vt:lpstr>
      <vt:lpstr> Bisherige Aktivitäten zur Erarbeitung des Rahmenvertrages § 131 SGB IX  Beschluss der Brandenburger Kommission § 8 AG-SGB XII vom 7. Juli 2017 (Beschluss- und Abstimmungsgremium von Land, Kommunen und Verbänden der Leistungserbringer):  Bildung einer Projektgruppe zur Vorbereitung der Verhandlung des Rahmenvertrages nach  § 131 SGB IX </vt:lpstr>
      <vt:lpstr> Besetzung der Projektgruppe: 6 Personen, benannt durch die örtlichen Träger  6 Personen, benannt durch die Vereinigungen der Leistungserbringer 2 Personen, benannt durch das Land  als ständiger Gast (seit April 2018): Vertreter des Landesbehindertenbeirats</vt:lpstr>
      <vt:lpstr> Anmerkungen zu Arbeit der Projektgruppe: bisherige Anzahl der Tagungen: 7 (die 8. Sitzung ist am 14. Dezember 2018)  Unterarbeitsgruppen der Projektgruppe  UAG I: Rechtliches UAG II: Leistungen UAG III: Vergütungen   </vt:lpstr>
      <vt:lpstr>Aufgaben der UAG I Rechtliches:</vt:lpstr>
      <vt:lpstr>Aufgaben der UAG II Leistungen:</vt:lpstr>
      <vt:lpstr>Aufgaben der UAG III Vergütungen:</vt:lpstr>
      <vt:lpstr>Derzeitige Herausforderungen bei der Erarbeitung des Rahmenvertrages:</vt:lpstr>
      <vt:lpstr>Vielen Dank für Ihre Aufmerksamkeit! </vt:lpstr>
    </vt:vector>
  </TitlesOfParts>
  <Company>ZIT-BB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Facharbeitskreis „Grundsicherung im Alter und bei Erwerbsminderung“</dc:title>
  <dc:creator>Haase, Norbert</dc:creator>
  <cp:lastModifiedBy>Haase, Norbert</cp:lastModifiedBy>
  <cp:revision>75</cp:revision>
  <cp:lastPrinted>2018-05-25T06:28:39Z</cp:lastPrinted>
  <dcterms:created xsi:type="dcterms:W3CDTF">2018-05-23T07:53:31Z</dcterms:created>
  <dcterms:modified xsi:type="dcterms:W3CDTF">2018-12-05T15:30:28Z</dcterms:modified>
</cp:coreProperties>
</file>